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950" r:id="rId2"/>
    <p:sldId id="372" r:id="rId3"/>
    <p:sldId id="377" r:id="rId4"/>
    <p:sldId id="378" r:id="rId5"/>
    <p:sldId id="417" r:id="rId6"/>
    <p:sldId id="646" r:id="rId7"/>
    <p:sldId id="964" r:id="rId8"/>
    <p:sldId id="477" r:id="rId9"/>
    <p:sldId id="482" r:id="rId10"/>
    <p:sldId id="565" r:id="rId11"/>
    <p:sldId id="272" r:id="rId12"/>
    <p:sldId id="274" r:id="rId13"/>
    <p:sldId id="275" r:id="rId14"/>
    <p:sldId id="648" r:id="rId15"/>
    <p:sldId id="957" r:id="rId16"/>
    <p:sldId id="960" r:id="rId17"/>
    <p:sldId id="958" r:id="rId18"/>
    <p:sldId id="959" r:id="rId19"/>
    <p:sldId id="962" r:id="rId20"/>
    <p:sldId id="684" r:id="rId21"/>
    <p:sldId id="686" r:id="rId22"/>
    <p:sldId id="263" r:id="rId23"/>
    <p:sldId id="687" r:id="rId24"/>
    <p:sldId id="512" r:id="rId25"/>
    <p:sldId id="510" r:id="rId26"/>
    <p:sldId id="669" r:id="rId27"/>
    <p:sldId id="670" r:id="rId28"/>
    <p:sldId id="511" r:id="rId29"/>
    <p:sldId id="963" r:id="rId30"/>
    <p:sldId id="360" r:id="rId31"/>
  </p:sldIdLst>
  <p:sldSz cx="9144000" cy="5143500" type="screen16x9"/>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295" userDrawn="1">
          <p15:clr>
            <a:srgbClr val="A4A3A4"/>
          </p15:clr>
        </p15:guide>
        <p15:guide id="3" orient="horz" pos="1711" userDrawn="1">
          <p15:clr>
            <a:srgbClr val="A4A3A4"/>
          </p15:clr>
        </p15:guide>
        <p15:guide id="4" orient="horz" pos="2845" userDrawn="1">
          <p15:clr>
            <a:srgbClr val="A4A3A4"/>
          </p15:clr>
        </p15:guide>
        <p15:guide id="5" pos="5511" userDrawn="1">
          <p15:clr>
            <a:srgbClr val="A4A3A4"/>
          </p15:clr>
        </p15:guide>
        <p15:guide id="6" pos="2109" userDrawn="1">
          <p15:clr>
            <a:srgbClr val="A4A3A4"/>
          </p15:clr>
        </p15:guide>
        <p15:guide id="7" pos="3969"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91"/>
    <a:srgbClr val="008BD2"/>
    <a:srgbClr val="839297"/>
    <a:srgbClr val="008458"/>
    <a:srgbClr val="138C67"/>
    <a:srgbClr val="0092AE"/>
    <a:srgbClr val="CE1039"/>
    <a:srgbClr val="4E3684"/>
    <a:srgbClr val="F6C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8" autoAdjust="0"/>
    <p:restoredTop sz="85714" autoAdjust="0"/>
  </p:normalViewPr>
  <p:slideViewPr>
    <p:cSldViewPr showGuides="1">
      <p:cViewPr varScale="1">
        <p:scale>
          <a:sx n="128" d="100"/>
          <a:sy n="128" d="100"/>
        </p:scale>
        <p:origin x="90" y="114"/>
      </p:cViewPr>
      <p:guideLst>
        <p:guide orient="horz" pos="2981"/>
        <p:guide pos="295"/>
        <p:guide orient="horz" pos="1711"/>
        <p:guide orient="horz" pos="2845"/>
        <p:guide pos="5511"/>
        <p:guide pos="2109"/>
        <p:guide pos="3969"/>
      </p:guideLst>
    </p:cSldViewPr>
  </p:slideViewPr>
  <p:notesTextViewPr>
    <p:cViewPr>
      <p:scale>
        <a:sx n="100" d="100"/>
        <a:sy n="100" d="100"/>
      </p:scale>
      <p:origin x="0" y="0"/>
    </p:cViewPr>
  </p:notesTextViewPr>
  <p:sorterViewPr>
    <p:cViewPr>
      <p:scale>
        <a:sx n="90" d="100"/>
        <a:sy n="90" d="100"/>
      </p:scale>
      <p:origin x="0" y="0"/>
    </p:cViewPr>
  </p:sorterViewPr>
  <p:notesViewPr>
    <p:cSldViewPr showGuides="1">
      <p:cViewPr varScale="1">
        <p:scale>
          <a:sx n="85" d="100"/>
          <a:sy n="85" d="100"/>
        </p:scale>
        <p:origin x="-3834"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ppe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sz="1400" b="1" i="0" u="none" strike="noStrike" kern="1200" baseline="0" dirty="0">
                <a:solidFill>
                  <a:prstClr val="black"/>
                </a:solidFill>
                <a:effectLst/>
              </a:rPr>
              <a:t>FNCT </a:t>
            </a:r>
            <a:r>
              <a:rPr lang="en-US" sz="1400" b="1" i="0" u="none" strike="noStrike" kern="1200" baseline="0" dirty="0" err="1">
                <a:solidFill>
                  <a:prstClr val="black"/>
                </a:solidFill>
                <a:effectLst/>
              </a:rPr>
              <a:t>teszt</a:t>
            </a:r>
            <a:r>
              <a:rPr lang="en-US" sz="1400" b="1" i="0" u="none" strike="noStrike" kern="1200" baseline="0" dirty="0">
                <a:solidFill>
                  <a:prstClr val="black"/>
                </a:solidFill>
                <a:effectLst/>
              </a:rPr>
              <a:t> (</a:t>
            </a:r>
            <a:r>
              <a:rPr lang="en-US" sz="1400" b="1" i="0" u="none" strike="noStrike" kern="1200" baseline="0" dirty="0" err="1">
                <a:solidFill>
                  <a:prstClr val="black"/>
                </a:solidFill>
                <a:effectLst/>
              </a:rPr>
              <a:t>Teljes</a:t>
            </a:r>
            <a:r>
              <a:rPr lang="en-US" sz="1400" b="1" i="0" u="none" strike="noStrike" kern="1200" baseline="0" dirty="0">
                <a:solidFill>
                  <a:prstClr val="black"/>
                </a:solidFill>
                <a:effectLst/>
              </a:rPr>
              <a:t> </a:t>
            </a:r>
            <a:r>
              <a:rPr lang="en-US" sz="1400" b="1" i="0" u="none" strike="noStrike" kern="1200" baseline="0" dirty="0" err="1">
                <a:solidFill>
                  <a:prstClr val="black"/>
                </a:solidFill>
                <a:effectLst/>
              </a:rPr>
              <a:t>bemetszéses</a:t>
            </a:r>
            <a:r>
              <a:rPr lang="en-US" sz="1400" b="1" i="0" u="none" strike="noStrike" kern="1200" baseline="0" dirty="0">
                <a:solidFill>
                  <a:prstClr val="black"/>
                </a:solidFill>
                <a:effectLst/>
              </a:rPr>
              <a:t> </a:t>
            </a:r>
            <a:r>
              <a:rPr lang="en-US" sz="1400" b="1" i="0" u="none" strike="noStrike" kern="1200" baseline="0" dirty="0" err="1">
                <a:solidFill>
                  <a:prstClr val="black"/>
                </a:solidFill>
                <a:effectLst/>
              </a:rPr>
              <a:t>kúszás</a:t>
            </a:r>
            <a:r>
              <a:rPr lang="en-US" sz="1400" b="1" i="0" u="none" strike="noStrike" kern="1200" baseline="0" dirty="0">
                <a:solidFill>
                  <a:prstClr val="black"/>
                </a:solidFill>
                <a:effectLst/>
              </a:rPr>
              <a:t> </a:t>
            </a:r>
            <a:r>
              <a:rPr lang="en-US" sz="1400" b="1" i="0" u="none" strike="noStrike" kern="1200" baseline="0" dirty="0" err="1">
                <a:solidFill>
                  <a:prstClr val="black"/>
                </a:solidFill>
                <a:effectLst/>
              </a:rPr>
              <a:t>teszt</a:t>
            </a:r>
            <a:r>
              <a:rPr lang="en-US" sz="1400" b="1" i="0" u="none" strike="noStrike" kern="1200" baseline="0" dirty="0">
                <a:solidFill>
                  <a:prstClr val="black"/>
                </a:solidFill>
                <a:effectLst/>
              </a:rPr>
              <a:t>)</a:t>
            </a:r>
            <a:endParaRPr lang="hu-HU" sz="1400" b="1" i="0" u="none" strike="noStrike" kern="1200" baseline="0" dirty="0">
              <a:solidFill>
                <a:prstClr val="black"/>
              </a:solidFill>
              <a:effectLst/>
            </a:endParaRPr>
          </a:p>
          <a:p>
            <a:pPr>
              <a:defRPr/>
            </a:pPr>
            <a:r>
              <a:rPr lang="hu" sz="1400" b="1" i="0" u="none" strike="noStrike" kern="1200" baseline="0" dirty="0">
                <a:solidFill>
                  <a:prstClr val="black"/>
                </a:solidFill>
              </a:rPr>
              <a:t>(minimális idő meghibásodás előtt)</a:t>
            </a:r>
          </a:p>
        </c:rich>
      </c:tx>
      <c:overlay val="0"/>
    </c:title>
    <c:autoTitleDeleted val="0"/>
    <c:plotArea>
      <c:layout/>
      <c:barChart>
        <c:barDir val="col"/>
        <c:grouping val="clustered"/>
        <c:varyColors val="0"/>
        <c:ser>
          <c:idx val="0"/>
          <c:order val="0"/>
          <c:tx>
            <c:strRef>
              <c:f>Tabelle1!$C$4</c:f>
              <c:strCache>
                <c:ptCount val="1"/>
                <c:pt idx="0">
                  <c:v>FNCT test (ISO 16770)</c:v>
                </c:pt>
              </c:strCache>
            </c:strRef>
          </c:tx>
          <c:invertIfNegative val="0"/>
          <c:dPt>
            <c:idx val="1"/>
            <c:invertIfNegative val="0"/>
            <c:bubble3D val="0"/>
            <c:spPr>
              <a:solidFill>
                <a:srgbClr val="00B050"/>
              </a:solidFill>
            </c:spPr>
            <c:extLst>
              <c:ext xmlns:c16="http://schemas.microsoft.com/office/drawing/2014/chart" uri="{C3380CC4-5D6E-409C-BE32-E72D297353CC}">
                <c16:uniqueId val="{00000000-1D80-4BD5-8AA7-C6D5382CA4D2}"/>
              </c:ext>
            </c:extLst>
          </c:dPt>
          <c:cat>
            <c:strRef>
              <c:f>Tabelle1!$B$5:$B$6</c:f>
              <c:strCache>
                <c:ptCount val="2"/>
                <c:pt idx="0">
                  <c:v>PE 100 (DVS 2205-1)</c:v>
                </c:pt>
                <c:pt idx="1">
                  <c:v>PE 100-RC (PAS 1075)</c:v>
                </c:pt>
              </c:strCache>
            </c:strRef>
          </c:cat>
          <c:val>
            <c:numRef>
              <c:f>Tabelle1!$C$5:$C$6</c:f>
              <c:numCache>
                <c:formatCode>General</c:formatCode>
                <c:ptCount val="2"/>
                <c:pt idx="0">
                  <c:v>300</c:v>
                </c:pt>
                <c:pt idx="1">
                  <c:v>8760</c:v>
                </c:pt>
              </c:numCache>
            </c:numRef>
          </c:val>
          <c:extLst>
            <c:ext xmlns:c16="http://schemas.microsoft.com/office/drawing/2014/chart" uri="{C3380CC4-5D6E-409C-BE32-E72D297353CC}">
              <c16:uniqueId val="{00000001-1D80-4BD5-8AA7-C6D5382CA4D2}"/>
            </c:ext>
          </c:extLst>
        </c:ser>
        <c:dLbls>
          <c:showLegendKey val="0"/>
          <c:showVal val="0"/>
          <c:showCatName val="0"/>
          <c:showSerName val="0"/>
          <c:showPercent val="0"/>
          <c:showBubbleSize val="0"/>
        </c:dLbls>
        <c:gapWidth val="150"/>
        <c:axId val="339693952"/>
        <c:axId val="339695488"/>
      </c:barChart>
      <c:catAx>
        <c:axId val="339693952"/>
        <c:scaling>
          <c:orientation val="minMax"/>
        </c:scaling>
        <c:delete val="0"/>
        <c:axPos val="b"/>
        <c:numFmt formatCode="General" sourceLinked="0"/>
        <c:majorTickMark val="out"/>
        <c:minorTickMark val="none"/>
        <c:tickLblPos val="nextTo"/>
        <c:txPr>
          <a:bodyPr/>
          <a:lstStyle/>
          <a:p>
            <a:pPr>
              <a:defRPr sz="1400"/>
            </a:pPr>
            <a:endParaRPr lang="de-DE"/>
          </a:p>
        </c:txPr>
        <c:crossAx val="339695488"/>
        <c:crosses val="autoZero"/>
        <c:auto val="1"/>
        <c:lblAlgn val="ctr"/>
        <c:lblOffset val="100"/>
        <c:noMultiLvlLbl val="0"/>
      </c:catAx>
      <c:valAx>
        <c:axId val="339695488"/>
        <c:scaling>
          <c:orientation val="minMax"/>
        </c:scaling>
        <c:delete val="0"/>
        <c:axPos val="l"/>
        <c:majorGridlines/>
        <c:numFmt formatCode="General" sourceLinked="1"/>
        <c:majorTickMark val="out"/>
        <c:minorTickMark val="none"/>
        <c:tickLblPos val="nextTo"/>
        <c:crossAx val="339693952"/>
        <c:crosses val="autoZero"/>
        <c:crossBetween val="between"/>
      </c:valAx>
    </c:plotArea>
    <c:plotVisOnly val="1"/>
    <c:dispBlanksAs val="gap"/>
    <c:showDLblsOverMax val="0"/>
  </c:chart>
  <c:txPr>
    <a:bodyPr/>
    <a:lstStyle/>
    <a:p>
      <a:pPr>
        <a:defRPr sz="1800"/>
      </a:pPr>
      <a:endParaRPr lang="de-DE"/>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84666-3ABE-4F61-91B0-8DA251306DA9}"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de-AT"/>
        </a:p>
      </dgm:t>
    </dgm:pt>
    <dgm:pt modelId="{3D07E6C1-4ABB-4F9C-B7B1-C2204F9034C8}">
      <dgm:prSet phldrT="[Text]" custT="1"/>
      <dgm:spPr/>
      <dgm:t>
        <a:bodyPr/>
        <a:lstStyle/>
        <a:p>
          <a:r>
            <a:rPr lang="de-AT" sz="2500" b="1" kern="1200" dirty="0">
              <a:solidFill>
                <a:srgbClr val="2D2E2F"/>
              </a:solidFill>
              <a:latin typeface="Arial" pitchFamily="34" charset="0"/>
              <a:ea typeface="+mn-ea"/>
              <a:cs typeface="Arial" pitchFamily="34" charset="0"/>
            </a:rPr>
            <a:t>Video</a:t>
          </a:r>
        </a:p>
      </dgm:t>
    </dgm:pt>
    <dgm:pt modelId="{EDB732DB-1E11-4BE3-BBDF-2DAE03AF3082}" type="parTrans" cxnId="{3F48AD88-3094-429D-AE1E-E5C849A2AA78}">
      <dgm:prSet/>
      <dgm:spPr/>
      <dgm:t>
        <a:bodyPr/>
        <a:lstStyle/>
        <a:p>
          <a:endParaRPr lang="de-AT"/>
        </a:p>
      </dgm:t>
    </dgm:pt>
    <dgm:pt modelId="{5827E2C0-EEBE-4478-8548-7F8B24E0E0F4}" type="sibTrans" cxnId="{3F48AD88-3094-429D-AE1E-E5C849A2AA78}">
      <dgm:prSet/>
      <dgm:spPr/>
      <dgm:t>
        <a:bodyPr/>
        <a:lstStyle/>
        <a:p>
          <a:endParaRPr lang="de-AT"/>
        </a:p>
      </dgm:t>
    </dgm:pt>
    <dgm:pt modelId="{A77B6FEA-DECB-4CE6-A2F8-A1FAD2E16983}">
      <dgm:prSet phldrT="[Text]" custT="1"/>
      <dgm:spPr/>
      <dgm:t>
        <a:bodyPr/>
        <a:lstStyle/>
        <a:p>
          <a:r>
            <a:rPr lang="en-GB" sz="2000" dirty="0" err="1"/>
            <a:t>Schließen</a:t>
          </a:r>
          <a:r>
            <a:rPr lang="en-GB" sz="2000" dirty="0"/>
            <a:t> der </a:t>
          </a:r>
          <a:r>
            <a:rPr lang="en-GB" sz="2000" dirty="0" err="1"/>
            <a:t>Rohrenden</a:t>
          </a:r>
          <a:endParaRPr lang="de-AT" sz="2000" dirty="0"/>
        </a:p>
      </dgm:t>
    </dgm:pt>
    <dgm:pt modelId="{C84986A0-F65A-486D-9B8C-45DC81F84056}" type="sibTrans" cxnId="{D26D2C91-C21D-4155-BA47-FF3B86BDAAB0}">
      <dgm:prSet/>
      <dgm:spPr/>
      <dgm:t>
        <a:bodyPr/>
        <a:lstStyle/>
        <a:p>
          <a:endParaRPr lang="de-AT"/>
        </a:p>
      </dgm:t>
    </dgm:pt>
    <dgm:pt modelId="{F6BA5746-893B-4FAF-995F-5C4BD7BC0AD3}" type="parTrans" cxnId="{D26D2C91-C21D-4155-BA47-FF3B86BDAAB0}">
      <dgm:prSet/>
      <dgm:spPr/>
      <dgm:t>
        <a:bodyPr/>
        <a:lstStyle/>
        <a:p>
          <a:endParaRPr lang="de-AT"/>
        </a:p>
      </dgm:t>
    </dgm:pt>
    <dgm:pt modelId="{53C01EBB-FA69-46D6-91FE-010D59380978}">
      <dgm:prSet phldrT="[Text]" custT="1"/>
      <dgm:spPr/>
      <dgm:t>
        <a:bodyPr/>
        <a:lstStyle/>
        <a:p>
          <a:r>
            <a:rPr lang="de-DE" sz="2000" dirty="0" err="1"/>
            <a:t>Erwämen</a:t>
          </a:r>
          <a:r>
            <a:rPr lang="de-DE" sz="2000" dirty="0"/>
            <a:t> mit Dampf und Druck</a:t>
          </a:r>
          <a:endParaRPr lang="de-AT" sz="2000" dirty="0"/>
        </a:p>
      </dgm:t>
    </dgm:pt>
    <dgm:pt modelId="{D0E0ABD2-82E8-4883-9632-77B37EF051FE}" type="sibTrans" cxnId="{ED022D59-3F0F-4F1E-91E0-293C86C1E8F2}">
      <dgm:prSet/>
      <dgm:spPr/>
      <dgm:t>
        <a:bodyPr/>
        <a:lstStyle/>
        <a:p>
          <a:endParaRPr lang="de-AT"/>
        </a:p>
      </dgm:t>
    </dgm:pt>
    <dgm:pt modelId="{473B9E4D-6EFC-401C-BC38-970E98D19189}" type="parTrans" cxnId="{ED022D59-3F0F-4F1E-91E0-293C86C1E8F2}">
      <dgm:prSet/>
      <dgm:spPr/>
      <dgm:t>
        <a:bodyPr/>
        <a:lstStyle/>
        <a:p>
          <a:endParaRPr lang="de-AT"/>
        </a:p>
      </dgm:t>
    </dgm:pt>
    <dgm:pt modelId="{AF123771-B83C-4262-90D9-B5891401E0EB}" type="pres">
      <dgm:prSet presAssocID="{6ED84666-3ABE-4F61-91B0-8DA251306DA9}" presName="Name0" presStyleCnt="0">
        <dgm:presLayoutVars>
          <dgm:chMax val="7"/>
          <dgm:chPref val="7"/>
          <dgm:dir/>
          <dgm:animOne val="branch"/>
          <dgm:animLvl val="lvl"/>
        </dgm:presLayoutVars>
      </dgm:prSet>
      <dgm:spPr/>
    </dgm:pt>
    <dgm:pt modelId="{A0BEF803-0CE8-4930-9ACD-90272B0AFE4D}" type="pres">
      <dgm:prSet presAssocID="{3D07E6C1-4ABB-4F9C-B7B1-C2204F9034C8}" presName="composite" presStyleCnt="0"/>
      <dgm:spPr/>
    </dgm:pt>
    <dgm:pt modelId="{B3EF81AA-84F5-43B5-9082-8D4B77AEC912}" type="pres">
      <dgm:prSet presAssocID="{3D07E6C1-4ABB-4F9C-B7B1-C2204F9034C8}" presName="BackAccent" presStyleLbl="bgShp" presStyleIdx="0" presStyleCnt="3" custLinFactX="-400000" custLinFactNeighborX="-429597" custLinFactNeighborY="10188"/>
      <dgm:spPr/>
    </dgm:pt>
    <dgm:pt modelId="{CCDBEF45-B1EF-4404-8678-4FF324E5BE5C}" type="pres">
      <dgm:prSet presAssocID="{3D07E6C1-4ABB-4F9C-B7B1-C2204F9034C8}" presName="Accent" presStyleLbl="alignNode1" presStyleIdx="0" presStyleCnt="3" custLinFactX="-500000" custLinFactNeighborX="-536817" custLinFactNeighborY="11825"/>
      <dgm:spPr/>
    </dgm:pt>
    <dgm:pt modelId="{EC6B7CB2-63E0-4939-9518-BECA785E0CB9}" type="pres">
      <dgm:prSet presAssocID="{3D07E6C1-4ABB-4F9C-B7B1-C2204F9034C8}" presName="Child" presStyleLbl="revTx" presStyleIdx="0" presStyleCnt="3">
        <dgm:presLayoutVars>
          <dgm:chMax val="0"/>
          <dgm:chPref val="0"/>
          <dgm:bulletEnabled val="1"/>
        </dgm:presLayoutVars>
      </dgm:prSet>
      <dgm:spPr/>
    </dgm:pt>
    <dgm:pt modelId="{A5B5B17C-40E8-4A81-A023-13DF3A399E5C}" type="pres">
      <dgm:prSet presAssocID="{3D07E6C1-4ABB-4F9C-B7B1-C2204F9034C8}" presName="Parent" presStyleLbl="revTx" presStyleIdx="0" presStyleCnt="3" custLinFactX="-100000" custLinFactNeighborX="-179597" custLinFactNeighborY="73">
        <dgm:presLayoutVars>
          <dgm:chMax val="1"/>
          <dgm:chPref val="1"/>
          <dgm:bulletEnabled val="1"/>
        </dgm:presLayoutVars>
      </dgm:prSet>
      <dgm:spPr/>
    </dgm:pt>
    <dgm:pt modelId="{802C830A-D7EF-487B-9C64-1547C37D4E6E}" type="pres">
      <dgm:prSet presAssocID="{5827E2C0-EEBE-4478-8548-7F8B24E0E0F4}" presName="sibTrans" presStyleCnt="0"/>
      <dgm:spPr/>
    </dgm:pt>
    <dgm:pt modelId="{D7D43B5A-3E39-473D-9462-5F00EBFF5BDA}" type="pres">
      <dgm:prSet presAssocID="{A77B6FEA-DECB-4CE6-A2F8-A1FAD2E16983}" presName="composite" presStyleCnt="0"/>
      <dgm:spPr/>
    </dgm:pt>
    <dgm:pt modelId="{2115CFF7-C597-4E16-AC4A-E1A5ED1C4BAA}" type="pres">
      <dgm:prSet presAssocID="{A77B6FEA-DECB-4CE6-A2F8-A1FAD2E16983}" presName="BackAccent" presStyleLbl="bgShp" presStyleIdx="1" presStyleCnt="3"/>
      <dgm:spPr/>
    </dgm:pt>
    <dgm:pt modelId="{44865EDA-07AF-4B21-AF1D-067543CE95E2}" type="pres">
      <dgm:prSet presAssocID="{A77B6FEA-DECB-4CE6-A2F8-A1FAD2E16983}" presName="Accent" presStyleLbl="alignNode1" presStyleIdx="1" presStyleCnt="3"/>
      <dgm:spPr/>
    </dgm:pt>
    <dgm:pt modelId="{725744C6-4872-485D-95B8-0149D46BC0A1}" type="pres">
      <dgm:prSet presAssocID="{A77B6FEA-DECB-4CE6-A2F8-A1FAD2E16983}" presName="Child" presStyleLbl="revTx" presStyleIdx="0" presStyleCnt="3">
        <dgm:presLayoutVars>
          <dgm:chMax val="0"/>
          <dgm:chPref val="0"/>
          <dgm:bulletEnabled val="1"/>
        </dgm:presLayoutVars>
      </dgm:prSet>
      <dgm:spPr/>
    </dgm:pt>
    <dgm:pt modelId="{1D2DD3D5-52B6-44FB-AA66-74665AC1435B}" type="pres">
      <dgm:prSet presAssocID="{A77B6FEA-DECB-4CE6-A2F8-A1FAD2E16983}" presName="Parent" presStyleLbl="revTx" presStyleIdx="1" presStyleCnt="3">
        <dgm:presLayoutVars>
          <dgm:chMax val="1"/>
          <dgm:chPref val="1"/>
          <dgm:bulletEnabled val="1"/>
        </dgm:presLayoutVars>
      </dgm:prSet>
      <dgm:spPr/>
    </dgm:pt>
    <dgm:pt modelId="{D6CA7786-57EC-4137-BC15-5FE160F0C6BD}" type="pres">
      <dgm:prSet presAssocID="{C84986A0-F65A-486D-9B8C-45DC81F84056}" presName="sibTrans" presStyleCnt="0"/>
      <dgm:spPr/>
    </dgm:pt>
    <dgm:pt modelId="{E6E7C11B-CF60-4B69-B837-5F6036EB7FDE}" type="pres">
      <dgm:prSet presAssocID="{53C01EBB-FA69-46D6-91FE-010D59380978}" presName="composite" presStyleCnt="0"/>
      <dgm:spPr/>
    </dgm:pt>
    <dgm:pt modelId="{67118B98-C8E6-4445-91D5-CE2415D7DFD7}" type="pres">
      <dgm:prSet presAssocID="{53C01EBB-FA69-46D6-91FE-010D59380978}" presName="BackAccent" presStyleLbl="bgShp" presStyleIdx="2" presStyleCnt="3"/>
      <dgm:spPr/>
    </dgm:pt>
    <dgm:pt modelId="{0D906464-52D9-4480-8A94-5BA985F64361}" type="pres">
      <dgm:prSet presAssocID="{53C01EBB-FA69-46D6-91FE-010D59380978}" presName="Accent" presStyleLbl="alignNode1" presStyleIdx="2" presStyleCnt="3"/>
      <dgm:spPr/>
    </dgm:pt>
    <dgm:pt modelId="{1A8640E4-57C1-41C9-A838-47884664F5F3}" type="pres">
      <dgm:prSet presAssocID="{53C01EBB-FA69-46D6-91FE-010D59380978}" presName="Child" presStyleLbl="revTx" presStyleIdx="1" presStyleCnt="3">
        <dgm:presLayoutVars>
          <dgm:chMax val="0"/>
          <dgm:chPref val="0"/>
          <dgm:bulletEnabled val="1"/>
        </dgm:presLayoutVars>
      </dgm:prSet>
      <dgm:spPr/>
    </dgm:pt>
    <dgm:pt modelId="{D74A4B41-0831-4E98-B17C-A2316DE00138}" type="pres">
      <dgm:prSet presAssocID="{53C01EBB-FA69-46D6-91FE-010D59380978}" presName="Parent" presStyleLbl="revTx" presStyleIdx="2" presStyleCnt="3">
        <dgm:presLayoutVars>
          <dgm:chMax val="1"/>
          <dgm:chPref val="1"/>
          <dgm:bulletEnabled val="1"/>
        </dgm:presLayoutVars>
      </dgm:prSet>
      <dgm:spPr/>
    </dgm:pt>
  </dgm:ptLst>
  <dgm:cxnLst>
    <dgm:cxn modelId="{C5525416-A42D-46AB-BDCC-9C856FE448BF}" type="presOf" srcId="{6ED84666-3ABE-4F61-91B0-8DA251306DA9}" destId="{AF123771-B83C-4262-90D9-B5891401E0EB}" srcOrd="0" destOrd="0" presId="urn:microsoft.com/office/officeart/2008/layout/IncreasingCircleProcess"/>
    <dgm:cxn modelId="{1D5B8B2F-3AD9-4FAA-ADDA-53C2586E0BCC}" type="presOf" srcId="{A77B6FEA-DECB-4CE6-A2F8-A1FAD2E16983}" destId="{1D2DD3D5-52B6-44FB-AA66-74665AC1435B}" srcOrd="0" destOrd="0" presId="urn:microsoft.com/office/officeart/2008/layout/IncreasingCircleProcess"/>
    <dgm:cxn modelId="{ED022D59-3F0F-4F1E-91E0-293C86C1E8F2}" srcId="{6ED84666-3ABE-4F61-91B0-8DA251306DA9}" destId="{53C01EBB-FA69-46D6-91FE-010D59380978}" srcOrd="2" destOrd="0" parTransId="{473B9E4D-6EFC-401C-BC38-970E98D19189}" sibTransId="{D0E0ABD2-82E8-4883-9632-77B37EF051FE}"/>
    <dgm:cxn modelId="{3F48AD88-3094-429D-AE1E-E5C849A2AA78}" srcId="{6ED84666-3ABE-4F61-91B0-8DA251306DA9}" destId="{3D07E6C1-4ABB-4F9C-B7B1-C2204F9034C8}" srcOrd="0" destOrd="0" parTransId="{EDB732DB-1E11-4BE3-BBDF-2DAE03AF3082}" sibTransId="{5827E2C0-EEBE-4478-8548-7F8B24E0E0F4}"/>
    <dgm:cxn modelId="{D26D2C91-C21D-4155-BA47-FF3B86BDAAB0}" srcId="{6ED84666-3ABE-4F61-91B0-8DA251306DA9}" destId="{A77B6FEA-DECB-4CE6-A2F8-A1FAD2E16983}" srcOrd="1" destOrd="0" parTransId="{F6BA5746-893B-4FAF-995F-5C4BD7BC0AD3}" sibTransId="{C84986A0-F65A-486D-9B8C-45DC81F84056}"/>
    <dgm:cxn modelId="{184494C8-9922-4D55-ABB3-BC055B92771A}" type="presOf" srcId="{53C01EBB-FA69-46D6-91FE-010D59380978}" destId="{D74A4B41-0831-4E98-B17C-A2316DE00138}" srcOrd="0" destOrd="0" presId="urn:microsoft.com/office/officeart/2008/layout/IncreasingCircleProcess"/>
    <dgm:cxn modelId="{62F016CE-68D7-4286-AAB1-0EEC816EEBE3}" type="presOf" srcId="{3D07E6C1-4ABB-4F9C-B7B1-C2204F9034C8}" destId="{A5B5B17C-40E8-4A81-A023-13DF3A399E5C}" srcOrd="0" destOrd="0" presId="urn:microsoft.com/office/officeart/2008/layout/IncreasingCircleProcess"/>
    <dgm:cxn modelId="{3AB82124-B9B0-4FD1-AB31-57D330666826}" type="presParOf" srcId="{AF123771-B83C-4262-90D9-B5891401E0EB}" destId="{A0BEF803-0CE8-4930-9ACD-90272B0AFE4D}" srcOrd="0" destOrd="0" presId="urn:microsoft.com/office/officeart/2008/layout/IncreasingCircleProcess"/>
    <dgm:cxn modelId="{4E128CB2-CBA5-4281-8BA1-479FA60AA3E2}" type="presParOf" srcId="{A0BEF803-0CE8-4930-9ACD-90272B0AFE4D}" destId="{B3EF81AA-84F5-43B5-9082-8D4B77AEC912}" srcOrd="0" destOrd="0" presId="urn:microsoft.com/office/officeart/2008/layout/IncreasingCircleProcess"/>
    <dgm:cxn modelId="{78214E2B-E290-4797-9DB3-8252104B11BA}" type="presParOf" srcId="{A0BEF803-0CE8-4930-9ACD-90272B0AFE4D}" destId="{CCDBEF45-B1EF-4404-8678-4FF324E5BE5C}" srcOrd="1" destOrd="0" presId="urn:microsoft.com/office/officeart/2008/layout/IncreasingCircleProcess"/>
    <dgm:cxn modelId="{96AAF71F-39AB-4E83-969A-CB0426765036}" type="presParOf" srcId="{A0BEF803-0CE8-4930-9ACD-90272B0AFE4D}" destId="{EC6B7CB2-63E0-4939-9518-BECA785E0CB9}" srcOrd="2" destOrd="0" presId="urn:microsoft.com/office/officeart/2008/layout/IncreasingCircleProcess"/>
    <dgm:cxn modelId="{FE1CBD6E-5CCF-4FBC-BD77-B7C93BB316BD}" type="presParOf" srcId="{A0BEF803-0CE8-4930-9ACD-90272B0AFE4D}" destId="{A5B5B17C-40E8-4A81-A023-13DF3A399E5C}" srcOrd="3" destOrd="0" presId="urn:microsoft.com/office/officeart/2008/layout/IncreasingCircleProcess"/>
    <dgm:cxn modelId="{CE99F37D-E809-422C-A884-3D4109DB4B5C}" type="presParOf" srcId="{AF123771-B83C-4262-90D9-B5891401E0EB}" destId="{802C830A-D7EF-487B-9C64-1547C37D4E6E}" srcOrd="1" destOrd="0" presId="urn:microsoft.com/office/officeart/2008/layout/IncreasingCircleProcess"/>
    <dgm:cxn modelId="{A415BFDD-4566-4947-8985-C784A0DCFE6B}" type="presParOf" srcId="{AF123771-B83C-4262-90D9-B5891401E0EB}" destId="{D7D43B5A-3E39-473D-9462-5F00EBFF5BDA}" srcOrd="2" destOrd="0" presId="urn:microsoft.com/office/officeart/2008/layout/IncreasingCircleProcess"/>
    <dgm:cxn modelId="{9808EE2E-4362-4518-B521-F4D8E1BABCC4}" type="presParOf" srcId="{D7D43B5A-3E39-473D-9462-5F00EBFF5BDA}" destId="{2115CFF7-C597-4E16-AC4A-E1A5ED1C4BAA}" srcOrd="0" destOrd="0" presId="urn:microsoft.com/office/officeart/2008/layout/IncreasingCircleProcess"/>
    <dgm:cxn modelId="{CB0B6B5A-8894-4013-9A12-F971EB1A1724}" type="presParOf" srcId="{D7D43B5A-3E39-473D-9462-5F00EBFF5BDA}" destId="{44865EDA-07AF-4B21-AF1D-067543CE95E2}" srcOrd="1" destOrd="0" presId="urn:microsoft.com/office/officeart/2008/layout/IncreasingCircleProcess"/>
    <dgm:cxn modelId="{1A8E759D-2948-46EF-A8E9-2872816287BE}" type="presParOf" srcId="{D7D43B5A-3E39-473D-9462-5F00EBFF5BDA}" destId="{725744C6-4872-485D-95B8-0149D46BC0A1}" srcOrd="2" destOrd="0" presId="urn:microsoft.com/office/officeart/2008/layout/IncreasingCircleProcess"/>
    <dgm:cxn modelId="{490119CD-562E-40F3-BDF7-411529988CA5}" type="presParOf" srcId="{D7D43B5A-3E39-473D-9462-5F00EBFF5BDA}" destId="{1D2DD3D5-52B6-44FB-AA66-74665AC1435B}" srcOrd="3" destOrd="0" presId="urn:microsoft.com/office/officeart/2008/layout/IncreasingCircleProcess"/>
    <dgm:cxn modelId="{216E2B10-AB21-45D6-9EC8-D930F602580A}" type="presParOf" srcId="{AF123771-B83C-4262-90D9-B5891401E0EB}" destId="{D6CA7786-57EC-4137-BC15-5FE160F0C6BD}" srcOrd="3" destOrd="0" presId="urn:microsoft.com/office/officeart/2008/layout/IncreasingCircleProcess"/>
    <dgm:cxn modelId="{71B8F29F-73BE-48AD-B46D-11A8727DB1A2}" type="presParOf" srcId="{AF123771-B83C-4262-90D9-B5891401E0EB}" destId="{E6E7C11B-CF60-4B69-B837-5F6036EB7FDE}" srcOrd="4" destOrd="0" presId="urn:microsoft.com/office/officeart/2008/layout/IncreasingCircleProcess"/>
    <dgm:cxn modelId="{780C7E14-AD3E-44D5-919D-A5120A79F27A}" type="presParOf" srcId="{E6E7C11B-CF60-4B69-B837-5F6036EB7FDE}" destId="{67118B98-C8E6-4445-91D5-CE2415D7DFD7}" srcOrd="0" destOrd="0" presId="urn:microsoft.com/office/officeart/2008/layout/IncreasingCircleProcess"/>
    <dgm:cxn modelId="{9A3E84B8-8790-4062-8918-7779B43EB333}" type="presParOf" srcId="{E6E7C11B-CF60-4B69-B837-5F6036EB7FDE}" destId="{0D906464-52D9-4480-8A94-5BA985F64361}" srcOrd="1" destOrd="0" presId="urn:microsoft.com/office/officeart/2008/layout/IncreasingCircleProcess"/>
    <dgm:cxn modelId="{E8556A3C-1D5E-487F-9CAA-E03B583CB02C}" type="presParOf" srcId="{E6E7C11B-CF60-4B69-B837-5F6036EB7FDE}" destId="{1A8640E4-57C1-41C9-A838-47884664F5F3}" srcOrd="2" destOrd="0" presId="urn:microsoft.com/office/officeart/2008/layout/IncreasingCircleProcess"/>
    <dgm:cxn modelId="{0DD4EADA-0537-4F2B-9ECA-35BC67921024}" type="presParOf" srcId="{E6E7C11B-CF60-4B69-B837-5F6036EB7FDE}" destId="{D74A4B41-0831-4E98-B17C-A2316DE00138}"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F81AA-84F5-43B5-9082-8D4B77AEC912}">
      <dsp:nvSpPr>
        <dsp:cNvPr id="0" name=""/>
        <dsp:cNvSpPr/>
      </dsp:nvSpPr>
      <dsp:spPr>
        <a:xfrm>
          <a:off x="118101" y="79495"/>
          <a:ext cx="780288" cy="7802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DBEF45-B1EF-4404-8678-4FF324E5BE5C}">
      <dsp:nvSpPr>
        <dsp:cNvPr id="0" name=""/>
        <dsp:cNvSpPr/>
      </dsp:nvSpPr>
      <dsp:spPr>
        <a:xfrm>
          <a:off x="197249" y="151844"/>
          <a:ext cx="624230" cy="624230"/>
        </a:xfrm>
        <a:prstGeom prst="chord">
          <a:avLst>
            <a:gd name="adj1" fmla="val 1168272"/>
            <a:gd name="adj2" fmla="val 9631728"/>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B5B17C-40E8-4A81-A023-13DF3A399E5C}">
      <dsp:nvSpPr>
        <dsp:cNvPr id="0" name=""/>
        <dsp:cNvSpPr/>
      </dsp:nvSpPr>
      <dsp:spPr>
        <a:xfrm>
          <a:off x="1080112" y="569"/>
          <a:ext cx="2308352"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b" anchorCtr="0">
          <a:noAutofit/>
        </a:bodyPr>
        <a:lstStyle/>
        <a:p>
          <a:pPr marL="0" lvl="0" indent="0" algn="l" defTabSz="1111250">
            <a:lnSpc>
              <a:spcPct val="90000"/>
            </a:lnSpc>
            <a:spcBef>
              <a:spcPct val="0"/>
            </a:spcBef>
            <a:spcAft>
              <a:spcPct val="35000"/>
            </a:spcAft>
            <a:buNone/>
          </a:pPr>
          <a:r>
            <a:rPr lang="de-AT" sz="2500" b="1" kern="1200" dirty="0">
              <a:solidFill>
                <a:srgbClr val="2D2E2F"/>
              </a:solidFill>
              <a:latin typeface="Arial" pitchFamily="34" charset="0"/>
              <a:ea typeface="+mn-ea"/>
              <a:cs typeface="Arial" pitchFamily="34" charset="0"/>
            </a:rPr>
            <a:t>Video</a:t>
          </a:r>
        </a:p>
      </dsp:txBody>
      <dsp:txXfrm>
        <a:off x="1080112" y="569"/>
        <a:ext cx="2308352" cy="780288"/>
      </dsp:txXfrm>
    </dsp:sp>
    <dsp:sp modelId="{2115CFF7-C597-4E16-AC4A-E1A5ED1C4BAA}">
      <dsp:nvSpPr>
        <dsp:cNvPr id="0" name=""/>
        <dsp:cNvSpPr/>
      </dsp:nvSpPr>
      <dsp:spPr>
        <a:xfrm>
          <a:off x="10005107" y="0"/>
          <a:ext cx="780288" cy="7802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865EDA-07AF-4B21-AF1D-067543CE95E2}">
      <dsp:nvSpPr>
        <dsp:cNvPr id="0" name=""/>
        <dsp:cNvSpPr/>
      </dsp:nvSpPr>
      <dsp:spPr>
        <a:xfrm>
          <a:off x="10083136" y="78028"/>
          <a:ext cx="624230" cy="624230"/>
        </a:xfrm>
        <a:prstGeom prst="chord">
          <a:avLst>
            <a:gd name="adj1" fmla="val 20431728"/>
            <a:gd name="adj2" fmla="val 11968272"/>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2DD3D5-52B6-44FB-AA66-74665AC1435B}">
      <dsp:nvSpPr>
        <dsp:cNvPr id="0" name=""/>
        <dsp:cNvSpPr/>
      </dsp:nvSpPr>
      <dsp:spPr>
        <a:xfrm>
          <a:off x="10947955" y="0"/>
          <a:ext cx="2308352"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en-GB" sz="2000" kern="1200" dirty="0" err="1"/>
            <a:t>Schließen</a:t>
          </a:r>
          <a:r>
            <a:rPr lang="en-GB" sz="2000" kern="1200" dirty="0"/>
            <a:t> der </a:t>
          </a:r>
          <a:r>
            <a:rPr lang="en-GB" sz="2000" kern="1200" dirty="0" err="1"/>
            <a:t>Rohrenden</a:t>
          </a:r>
          <a:endParaRPr lang="de-AT" sz="2000" kern="1200" dirty="0"/>
        </a:p>
      </dsp:txBody>
      <dsp:txXfrm>
        <a:off x="10947955" y="0"/>
        <a:ext cx="2308352" cy="780288"/>
      </dsp:txXfrm>
    </dsp:sp>
    <dsp:sp modelId="{67118B98-C8E6-4445-91D5-CE2415D7DFD7}">
      <dsp:nvSpPr>
        <dsp:cNvPr id="0" name=""/>
        <dsp:cNvSpPr/>
      </dsp:nvSpPr>
      <dsp:spPr>
        <a:xfrm>
          <a:off x="13418867" y="0"/>
          <a:ext cx="780288" cy="7802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06464-52D9-4480-8A94-5BA985F64361}">
      <dsp:nvSpPr>
        <dsp:cNvPr id="0" name=""/>
        <dsp:cNvSpPr/>
      </dsp:nvSpPr>
      <dsp:spPr>
        <a:xfrm>
          <a:off x="13496896" y="78028"/>
          <a:ext cx="624230" cy="624230"/>
        </a:xfrm>
        <a:prstGeom prst="chord">
          <a:avLst>
            <a:gd name="adj1" fmla="val 162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4A4B41-0831-4E98-B17C-A2316DE00138}">
      <dsp:nvSpPr>
        <dsp:cNvPr id="0" name=""/>
        <dsp:cNvSpPr/>
      </dsp:nvSpPr>
      <dsp:spPr>
        <a:xfrm>
          <a:off x="14361715" y="0"/>
          <a:ext cx="2308352" cy="780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de-DE" sz="2000" kern="1200" dirty="0" err="1"/>
            <a:t>Erwämen</a:t>
          </a:r>
          <a:r>
            <a:rPr lang="de-DE" sz="2000" kern="1200" dirty="0"/>
            <a:t> mit Dampf und Druck</a:t>
          </a:r>
          <a:endParaRPr lang="de-AT" sz="2000" kern="1200" dirty="0"/>
        </a:p>
      </dsp:txBody>
      <dsp:txXfrm>
        <a:off x="14361715" y="0"/>
        <a:ext cx="2308352" cy="780288"/>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0.30903</cdr:x>
      <cdr:y>0.75039</cdr:y>
    </cdr:from>
    <cdr:to>
      <cdr:x>0.40152</cdr:x>
      <cdr:y>0.82182</cdr:y>
    </cdr:to>
    <cdr:sp macro="" textlink="">
      <cdr:nvSpPr>
        <cdr:cNvPr id="2" name="Textfeld 1"/>
        <cdr:cNvSpPr txBox="1"/>
      </cdr:nvSpPr>
      <cdr:spPr>
        <a:xfrm xmlns:a="http://schemas.openxmlformats.org/drawingml/2006/main">
          <a:off x="1379578" y="2391725"/>
          <a:ext cx="412892" cy="2276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AT" sz="1600" dirty="0"/>
            <a:t>300 </a:t>
          </a:r>
          <a:r>
            <a:rPr lang="hu" sz="1600" dirty="0"/>
            <a:t>óra</a:t>
          </a:r>
          <a:endParaRPr lang="de-AT" sz="1600" dirty="0"/>
        </a:p>
      </cdr:txBody>
    </cdr:sp>
  </cdr:relSizeAnchor>
  <cdr:relSizeAnchor xmlns:cdr="http://schemas.openxmlformats.org/drawingml/2006/chartDrawing">
    <cdr:from>
      <cdr:x>0.69616</cdr:x>
      <cdr:y>0.2641</cdr:y>
    </cdr:from>
    <cdr:to>
      <cdr:x>0.78865</cdr:x>
      <cdr:y>0.33553</cdr:y>
    </cdr:to>
    <cdr:sp macro="" textlink="">
      <cdr:nvSpPr>
        <cdr:cNvPr id="3" name="Textfeld 1"/>
        <cdr:cNvSpPr txBox="1"/>
      </cdr:nvSpPr>
      <cdr:spPr>
        <a:xfrm xmlns:a="http://schemas.openxmlformats.org/drawingml/2006/main">
          <a:off x="3107770" y="841768"/>
          <a:ext cx="412891" cy="2276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de-AT" sz="1600" dirty="0"/>
            <a:t>8760 </a:t>
          </a:r>
          <a:r>
            <a:rPr lang="hu" sz="1600" dirty="0"/>
            <a:t>óra</a:t>
          </a:r>
          <a:endParaRPr lang="de-AT"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1731"/>
          </a:xfrm>
          <a:prstGeom prst="rect">
            <a:avLst/>
          </a:prstGeom>
        </p:spPr>
        <p:txBody>
          <a:bodyPr vert="horz" lIns="99068" tIns="49534" rIns="99068" bIns="49534" rtlCol="0"/>
          <a:lstStyle>
            <a:lvl1pPr algn="l">
              <a:defRPr sz="1300"/>
            </a:lvl1pPr>
          </a:lstStyle>
          <a:p>
            <a:endParaRPr lang="de-DE"/>
          </a:p>
        </p:txBody>
      </p:sp>
      <p:sp>
        <p:nvSpPr>
          <p:cNvPr id="3" name="Datumsplatzhalter 2"/>
          <p:cNvSpPr>
            <a:spLocks noGrp="1"/>
          </p:cNvSpPr>
          <p:nvPr>
            <p:ph type="dt" sz="quarter" idx="1"/>
          </p:nvPr>
        </p:nvSpPr>
        <p:spPr>
          <a:xfrm>
            <a:off x="4023992" y="0"/>
            <a:ext cx="3078427" cy="511731"/>
          </a:xfrm>
          <a:prstGeom prst="rect">
            <a:avLst/>
          </a:prstGeom>
        </p:spPr>
        <p:txBody>
          <a:bodyPr vert="horz" lIns="99068" tIns="49534" rIns="99068" bIns="49534" rtlCol="0"/>
          <a:lstStyle>
            <a:lvl1pPr algn="r">
              <a:defRPr sz="1300"/>
            </a:lvl1pPr>
          </a:lstStyle>
          <a:p>
            <a:fld id="{9D225755-0102-4403-AA70-B4781CB8CCF3}" type="datetimeFigureOut">
              <a:rPr lang="de-DE" smtClean="0"/>
              <a:pPr/>
              <a:t>27.01.2025</a:t>
            </a:fld>
            <a:endParaRPr lang="de-DE"/>
          </a:p>
        </p:txBody>
      </p:sp>
      <p:sp>
        <p:nvSpPr>
          <p:cNvPr id="4" name="Fußzeilenplatzhalter 3"/>
          <p:cNvSpPr>
            <a:spLocks noGrp="1"/>
          </p:cNvSpPr>
          <p:nvPr>
            <p:ph type="ftr" sz="quarter" idx="2"/>
          </p:nvPr>
        </p:nvSpPr>
        <p:spPr>
          <a:xfrm>
            <a:off x="0" y="9721106"/>
            <a:ext cx="3078427" cy="511731"/>
          </a:xfrm>
          <a:prstGeom prst="rect">
            <a:avLst/>
          </a:prstGeom>
        </p:spPr>
        <p:txBody>
          <a:bodyPr vert="horz" lIns="99068" tIns="49534" rIns="99068" bIns="49534" rtlCol="0" anchor="b"/>
          <a:lstStyle>
            <a:lvl1pPr algn="l">
              <a:defRPr sz="1300"/>
            </a:lvl1pPr>
          </a:lstStyle>
          <a:p>
            <a:endParaRPr lang="de-DE"/>
          </a:p>
        </p:txBody>
      </p:sp>
      <p:sp>
        <p:nvSpPr>
          <p:cNvPr id="5" name="Foliennummernplatzhalter 4"/>
          <p:cNvSpPr>
            <a:spLocks noGrp="1"/>
          </p:cNvSpPr>
          <p:nvPr>
            <p:ph type="sldNum" sz="quarter" idx="3"/>
          </p:nvPr>
        </p:nvSpPr>
        <p:spPr>
          <a:xfrm>
            <a:off x="4023992" y="9721106"/>
            <a:ext cx="3078427" cy="511731"/>
          </a:xfrm>
          <a:prstGeom prst="rect">
            <a:avLst/>
          </a:prstGeom>
        </p:spPr>
        <p:txBody>
          <a:bodyPr vert="horz" lIns="99068" tIns="49534" rIns="99068" bIns="49534" rtlCol="0" anchor="b"/>
          <a:lstStyle>
            <a:lvl1pPr algn="r">
              <a:defRPr sz="1300"/>
            </a:lvl1pPr>
          </a:lstStyle>
          <a:p>
            <a:fld id="{2C47D059-1457-4F99-9F60-94438E3D6629}" type="slidenum">
              <a:rPr lang="de-DE" smtClean="0"/>
              <a:pPr/>
              <a:t>‹#›</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7" cy="511731"/>
          </a:xfrm>
          <a:prstGeom prst="rect">
            <a:avLst/>
          </a:prstGeom>
        </p:spPr>
        <p:txBody>
          <a:bodyPr vert="horz" lIns="99068" tIns="49534" rIns="99068" bIns="49534" rtlCol="0"/>
          <a:lstStyle>
            <a:lvl1pPr algn="l">
              <a:defRPr sz="1300"/>
            </a:lvl1pPr>
          </a:lstStyle>
          <a:p>
            <a:endParaRPr lang="de-DE"/>
          </a:p>
        </p:txBody>
      </p:sp>
      <p:sp>
        <p:nvSpPr>
          <p:cNvPr id="3" name="Datumsplatzhalter 2"/>
          <p:cNvSpPr>
            <a:spLocks noGrp="1"/>
          </p:cNvSpPr>
          <p:nvPr>
            <p:ph type="dt" idx="1"/>
          </p:nvPr>
        </p:nvSpPr>
        <p:spPr>
          <a:xfrm>
            <a:off x="4023992" y="0"/>
            <a:ext cx="3078427" cy="511731"/>
          </a:xfrm>
          <a:prstGeom prst="rect">
            <a:avLst/>
          </a:prstGeom>
        </p:spPr>
        <p:txBody>
          <a:bodyPr vert="horz" lIns="99068" tIns="49534" rIns="99068" bIns="49534" rtlCol="0"/>
          <a:lstStyle>
            <a:lvl1pPr algn="r">
              <a:defRPr sz="1300"/>
            </a:lvl1pPr>
          </a:lstStyle>
          <a:p>
            <a:fld id="{EC4C39AB-91A4-4829-BBA9-B44805B2FBEB}" type="datetimeFigureOut">
              <a:rPr lang="de-DE" smtClean="0"/>
              <a:pPr/>
              <a:t>27.01.2025</a:t>
            </a:fld>
            <a:endParaRPr lang="de-DE"/>
          </a:p>
        </p:txBody>
      </p:sp>
      <p:sp>
        <p:nvSpPr>
          <p:cNvPr id="4" name="Folienbildplatzhalter 3"/>
          <p:cNvSpPr>
            <a:spLocks noGrp="1" noRot="1" noChangeAspect="1"/>
          </p:cNvSpPr>
          <p:nvPr>
            <p:ph type="sldImg" idx="2"/>
          </p:nvPr>
        </p:nvSpPr>
        <p:spPr>
          <a:xfrm>
            <a:off x="141288" y="766763"/>
            <a:ext cx="6821487" cy="3838575"/>
          </a:xfrm>
          <a:prstGeom prst="rect">
            <a:avLst/>
          </a:prstGeom>
          <a:noFill/>
          <a:ln w="12700">
            <a:solidFill>
              <a:prstClr val="black"/>
            </a:solidFill>
          </a:ln>
        </p:spPr>
        <p:txBody>
          <a:bodyPr vert="horz" lIns="99068" tIns="49534" rIns="99068" bIns="49534" rtlCol="0" anchor="ctr"/>
          <a:lstStyle/>
          <a:p>
            <a:endParaRPr lang="de-DE"/>
          </a:p>
        </p:txBody>
      </p:sp>
      <p:sp>
        <p:nvSpPr>
          <p:cNvPr id="5" name="Notizenplatzhalter 4"/>
          <p:cNvSpPr>
            <a:spLocks noGrp="1"/>
          </p:cNvSpPr>
          <p:nvPr>
            <p:ph type="body" sz="quarter" idx="3"/>
          </p:nvPr>
        </p:nvSpPr>
        <p:spPr>
          <a:xfrm>
            <a:off x="710407" y="4861442"/>
            <a:ext cx="5683250" cy="4605576"/>
          </a:xfrm>
          <a:prstGeom prst="rect">
            <a:avLst/>
          </a:prstGeom>
        </p:spPr>
        <p:txBody>
          <a:bodyPr vert="horz" lIns="99068" tIns="49534" rIns="99068" bIns="49534"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6"/>
            <a:ext cx="3078427" cy="511731"/>
          </a:xfrm>
          <a:prstGeom prst="rect">
            <a:avLst/>
          </a:prstGeom>
        </p:spPr>
        <p:txBody>
          <a:bodyPr vert="horz" lIns="99068" tIns="49534" rIns="99068" bIns="49534" rtlCol="0" anchor="b"/>
          <a:lstStyle>
            <a:lvl1pPr algn="l">
              <a:defRPr sz="1300"/>
            </a:lvl1pPr>
          </a:lstStyle>
          <a:p>
            <a:endParaRPr lang="de-DE"/>
          </a:p>
        </p:txBody>
      </p:sp>
      <p:sp>
        <p:nvSpPr>
          <p:cNvPr id="7" name="Foliennummernplatzhalter 6"/>
          <p:cNvSpPr>
            <a:spLocks noGrp="1"/>
          </p:cNvSpPr>
          <p:nvPr>
            <p:ph type="sldNum" sz="quarter" idx="5"/>
          </p:nvPr>
        </p:nvSpPr>
        <p:spPr>
          <a:xfrm>
            <a:off x="4023992" y="9721106"/>
            <a:ext cx="3078427" cy="511731"/>
          </a:xfrm>
          <a:prstGeom prst="rect">
            <a:avLst/>
          </a:prstGeom>
        </p:spPr>
        <p:txBody>
          <a:bodyPr vert="horz" lIns="99068" tIns="49534" rIns="99068" bIns="49534" rtlCol="0" anchor="b"/>
          <a:lstStyle>
            <a:lvl1pPr algn="r">
              <a:defRPr sz="1300"/>
            </a:lvl1pPr>
          </a:lstStyle>
          <a:p>
            <a:fld id="{CA447ACF-DA35-4187-ADB4-6C585E9AF037}" type="slidenum">
              <a:rPr lang="de-DE" smtClean="0"/>
              <a:pPr/>
              <a:t>‹#›</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90648">
              <a:defRPr/>
            </a:pPr>
            <a:r>
              <a:rPr lang="en-GB" dirty="0"/>
              <a:t>Welcome to AGRU, the plastics experts. AGRU supplies the plastics technology that makes customers from all over the world successful in their widely differing industries. We handle the challenges from thousands of projects and evolve our products and services on a rolling basis</a:t>
            </a:r>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1</a:t>
            </a:fld>
            <a:endParaRPr lang="de-DE"/>
          </a:p>
        </p:txBody>
      </p:sp>
    </p:spTree>
    <p:extLst>
      <p:ext uri="{BB962C8B-B14F-4D97-AF65-F5344CB8AC3E}">
        <p14:creationId xmlns:p14="http://schemas.microsoft.com/office/powerpoint/2010/main" val="402132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90681">
              <a:defRPr/>
            </a:pPr>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30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1057295">
              <a:defRPr/>
            </a:pPr>
            <a:r>
              <a:rPr lang="en-GB" sz="1400" dirty="0"/>
              <a:t>Without progress no growth. Ground-breaking innovations have been a hallmark of AGRU since its earliest days. AGRU specialises in the industrial processing of thermoplastics and once again the company has set new standards by building a plant for the production of XXL HDPE piping systems for </a:t>
            </a:r>
            <a:r>
              <a:rPr lang="en-US" dirty="0"/>
              <a:t>outside diameter ranges between 630 mm (24 inches) and 3,500 mm (138 inches).</a:t>
            </a:r>
            <a:endParaRPr lang="de-DE" sz="1400" dirty="0"/>
          </a:p>
          <a:p>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2</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1057295">
              <a:defRPr/>
            </a:pPr>
            <a:r>
              <a:rPr lang="en-GB" sz="1400" dirty="0"/>
              <a:t>AGRU has built a reputation for satisfying its customers' wishes efficiently, cost-effectively and with superlative flexibility. For this reason, AGRU production plants can be found in Austria, Germany, Poland, USA and China. From BOM planning through to worldwide direct delivery, AGRU has the highly complex logistics chain firmly under control.</a:t>
            </a:r>
          </a:p>
          <a:p>
            <a:pPr defTabSz="1057295">
              <a:defRPr/>
            </a:pPr>
            <a:r>
              <a:rPr lang="en-GB" sz="1400" dirty="0"/>
              <a:t>Producing at the cutting edge of technology, improving processes and optimising results are part and parcel of AGRU's</a:t>
            </a:r>
            <a:r>
              <a:rPr lang="de-DE" sz="1400" dirty="0"/>
              <a:t> </a:t>
            </a:r>
            <a:r>
              <a:rPr lang="en-GB" sz="1400" dirty="0"/>
              <a:t>guarantee of competitiveness. Day in, day out, we demonstrate our cost and quality leadership in our plants all over the globe. The technological edge means that AGRU solutions are consistently among the best in their field. </a:t>
            </a:r>
            <a:endParaRPr lang="de-DE" sz="1400" dirty="0"/>
          </a:p>
          <a:p>
            <a:pPr defTabSz="1057295">
              <a:defRPr/>
            </a:pPr>
            <a:endParaRPr lang="en-GB" sz="1400" dirty="0"/>
          </a:p>
          <a:p>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3</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1057295">
              <a:defRPr/>
            </a:pPr>
            <a:r>
              <a:rPr lang="en-GB" sz="1400" dirty="0"/>
              <a:t>Different materials, technologies and products plus a worldwide network of partners all contribute to making AGRU a single-source supplier. For large-scale projects and special solutions in particular, AGRU is able to offer its customers a one stop shop. </a:t>
            </a:r>
            <a:endParaRPr lang="de-DE" sz="1400" dirty="0"/>
          </a:p>
          <a:p>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4</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1057295">
              <a:defRPr/>
            </a:pPr>
            <a:r>
              <a:rPr lang="en-GB" sz="1400" dirty="0"/>
              <a:t>As a reliable, experienced supplier we offer everything from semi-finished products through to technologically optimised injection mouldings, all from a single source. The thermoplastics worked by AGRU are extremely high-quality engineering polymers used in virtually all branches of industry where durability, operational dependability, cost certainty and versatility are essential. </a:t>
            </a:r>
            <a:endParaRPr lang="de-DE" dirty="0"/>
          </a:p>
        </p:txBody>
      </p:sp>
      <p:sp>
        <p:nvSpPr>
          <p:cNvPr id="4" name="Foliennummernplatzhalter 3"/>
          <p:cNvSpPr>
            <a:spLocks noGrp="1"/>
          </p:cNvSpPr>
          <p:nvPr>
            <p:ph type="sldNum" sz="quarter" idx="10"/>
          </p:nvPr>
        </p:nvSpPr>
        <p:spPr/>
        <p:txBody>
          <a:bodyPr/>
          <a:lstStyle/>
          <a:p>
            <a:fld id="{CA447ACF-DA35-4187-ADB4-6C585E9AF037}" type="slidenum">
              <a:rPr lang="de-DE" smtClean="0"/>
              <a:pPr/>
              <a:t>5</a:t>
            </a:fld>
            <a:endParaRPr lang="de-DE" dirty="0"/>
          </a:p>
        </p:txBody>
      </p:sp>
    </p:spTree>
    <p:extLst>
      <p:ext uri="{BB962C8B-B14F-4D97-AF65-F5344CB8AC3E}">
        <p14:creationId xmlns:p14="http://schemas.microsoft.com/office/powerpoint/2010/main" val="34807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AT" dirty="0"/>
          </a:p>
        </p:txBody>
      </p:sp>
      <p:sp>
        <p:nvSpPr>
          <p:cNvPr id="4" name="Foliennummernplatzhalter 3"/>
          <p:cNvSpPr>
            <a:spLocks noGrp="1"/>
          </p:cNvSpPr>
          <p:nvPr>
            <p:ph type="sldNum" sz="quarter" idx="10"/>
          </p:nvPr>
        </p:nvSpPr>
        <p:spPr/>
        <p:txBody>
          <a:bodyPr/>
          <a:lstStyle/>
          <a:p>
            <a:pPr>
              <a:defRPr/>
            </a:pPr>
            <a:fld id="{9A0B5D94-EF84-4AC0-BFFF-7DEDC587570E}"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defTabSz="914281" eaLnBrk="0" fontAlgn="base" hangingPunct="0">
              <a:spcBef>
                <a:spcPct val="30000"/>
              </a:spcBef>
              <a:spcAft>
                <a:spcPct val="0"/>
              </a:spcAft>
              <a:defRPr/>
            </a:pPr>
            <a:r>
              <a:rPr lang="de-AT" dirty="0">
                <a:latin typeface="Arial" pitchFamily="34" charset="0"/>
              </a:rPr>
              <a:t>Ein Riss ist ein Abgleiten von Molekülketten.  </a:t>
            </a:r>
          </a:p>
        </p:txBody>
      </p:sp>
      <p:sp>
        <p:nvSpPr>
          <p:cNvPr id="4" name="Foliennummernplatzhalter 3"/>
          <p:cNvSpPr>
            <a:spLocks noGrp="1"/>
          </p:cNvSpPr>
          <p:nvPr>
            <p:ph type="sldNum" sz="quarter" idx="10"/>
          </p:nvPr>
        </p:nvSpPr>
        <p:spPr/>
        <p:txBody>
          <a:bodyPr/>
          <a:lstStyle/>
          <a:p>
            <a:pPr>
              <a:defRPr/>
            </a:pPr>
            <a:fld id="{9A0B5D94-EF84-4AC0-BFFF-7DEDC587570E}"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pPr defTabSz="914281" eaLnBrk="0" fontAlgn="base" hangingPunct="0">
              <a:spcBef>
                <a:spcPct val="30000"/>
              </a:spcBef>
              <a:spcAft>
                <a:spcPct val="0"/>
              </a:spcAft>
              <a:defRPr/>
            </a:pPr>
            <a:r>
              <a:rPr lang="de-AT" dirty="0">
                <a:latin typeface="Arial" pitchFamily="34" charset="0"/>
              </a:rPr>
              <a:t>Ein Riss ist ein Abgleiten von Molekülketten.  </a:t>
            </a:r>
          </a:p>
          <a:p>
            <a:endParaRPr lang="de-AT" dirty="0"/>
          </a:p>
        </p:txBody>
      </p:sp>
      <p:sp>
        <p:nvSpPr>
          <p:cNvPr id="4" name="Foliennummernplatzhalter 3"/>
          <p:cNvSpPr>
            <a:spLocks noGrp="1"/>
          </p:cNvSpPr>
          <p:nvPr>
            <p:ph type="sldNum" sz="quarter" idx="10"/>
          </p:nvPr>
        </p:nvSpPr>
        <p:spPr/>
        <p:txBody>
          <a:bodyPr/>
          <a:lstStyle/>
          <a:p>
            <a:pPr>
              <a:defRPr/>
            </a:pPr>
            <a:fld id="{9A0B5D94-EF84-4AC0-BFFF-7DEDC587570E}"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407A9F1-A23A-4850-87A2-4ECB115B91A3}" type="slidenum">
              <a:rPr lang="de-AT" smtClean="0"/>
              <a:pPr/>
              <a:t>13</a:t>
            </a:fld>
            <a:endParaRPr lang="de-AT"/>
          </a:p>
        </p:txBody>
      </p:sp>
    </p:spTree>
    <p:extLst>
      <p:ext uri="{BB962C8B-B14F-4D97-AF65-F5344CB8AC3E}">
        <p14:creationId xmlns:p14="http://schemas.microsoft.com/office/powerpoint/2010/main" val="2596193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720000"/>
            <a:ext cx="9144000" cy="4083998"/>
          </a:xfrm>
          <a:prstGeom prst="rect">
            <a:avLst/>
          </a:prstGeom>
        </p:spPr>
      </p:pic>
      <p:grpSp>
        <p:nvGrpSpPr>
          <p:cNvPr id="11" name="Gruppieren 11"/>
          <p:cNvGrpSpPr/>
          <p:nvPr userDrawn="1"/>
        </p:nvGrpSpPr>
        <p:grpSpPr>
          <a:xfrm>
            <a:off x="0" y="0"/>
            <a:ext cx="9144000" cy="1440000"/>
            <a:chOff x="0" y="0"/>
            <a:chExt cx="9144000" cy="1440000"/>
          </a:xfrm>
        </p:grpSpPr>
        <p:pic>
          <p:nvPicPr>
            <p:cNvPr id="12" name="Picture 2" descr="U:\AGRU_weiß_ohneClaim.png"/>
            <p:cNvPicPr>
              <a:picLocks noChangeAspect="1" noChangeArrowheads="1"/>
            </p:cNvPicPr>
            <p:nvPr/>
          </p:nvPicPr>
          <p:blipFill>
            <a:blip r:embed="rId3" cstate="print"/>
            <a:srcRect/>
            <a:stretch>
              <a:fillRect/>
            </a:stretch>
          </p:blipFill>
          <p:spPr bwMode="auto">
            <a:xfrm>
              <a:off x="0" y="0"/>
              <a:ext cx="9144000" cy="1440000"/>
            </a:xfrm>
            <a:prstGeom prst="rect">
              <a:avLst/>
            </a:prstGeom>
            <a:noFill/>
          </p:spPr>
        </p:pic>
        <p:sp>
          <p:nvSpPr>
            <p:cNvPr id="13" name="Rechteck 12"/>
            <p:cNvSpPr/>
            <p:nvPr/>
          </p:nvSpPr>
          <p:spPr>
            <a:xfrm>
              <a:off x="0" y="1254244"/>
              <a:ext cx="468000" cy="108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14" name="Rechteck 13"/>
          <p:cNvSpPr/>
          <p:nvPr userDrawn="1"/>
        </p:nvSpPr>
        <p:spPr>
          <a:xfrm>
            <a:off x="468000" y="1362244"/>
            <a:ext cx="230366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de-DE" dirty="0">
              <a:solidFill>
                <a:schemeClr val="bg1"/>
              </a:solidFill>
              <a:latin typeface="CubePro-Light" pitchFamily="34" charset="0"/>
              <a:cs typeface="CubePro-Light" pitchFamily="34" charset="0"/>
            </a:endParaRPr>
          </a:p>
          <a:p>
            <a:pPr>
              <a:spcBef>
                <a:spcPct val="0"/>
              </a:spcBef>
            </a:pPr>
            <a:endParaRPr lang="de-DE" dirty="0">
              <a:solidFill>
                <a:schemeClr val="bg1"/>
              </a:solidFill>
              <a:latin typeface="CubePro-Light" pitchFamily="34" charset="0"/>
              <a:cs typeface="CubePro-Light" pitchFamily="34" charset="0"/>
            </a:endParaRPr>
          </a:p>
        </p:txBody>
      </p:sp>
      <p:sp>
        <p:nvSpPr>
          <p:cNvPr id="15" name="Titel 1"/>
          <p:cNvSpPr txBox="1">
            <a:spLocks/>
          </p:cNvSpPr>
          <p:nvPr userDrawn="1"/>
        </p:nvSpPr>
        <p:spPr>
          <a:xfrm>
            <a:off x="468312" y="2472582"/>
            <a:ext cx="2591520" cy="648072"/>
          </a:xfrm>
          <a:prstGeom prst="rect">
            <a:avLst/>
          </a:prstGeom>
        </p:spPr>
        <p:txBody>
          <a:bodyPr vert="horz" lIns="90000" tIns="0" rIns="91440" bIns="0" rtlCol="0" anchor="b" anchorCtr="0">
            <a:noAutofit/>
          </a:bodyPr>
          <a:lstStyle/>
          <a:p>
            <a:pPr>
              <a:lnSpc>
                <a:spcPts val="3000"/>
              </a:lnSpc>
              <a:spcBef>
                <a:spcPct val="0"/>
              </a:spcBef>
            </a:pPr>
            <a:r>
              <a:rPr lang="en-GB" sz="4000" dirty="0">
                <a:solidFill>
                  <a:schemeClr val="bg1"/>
                </a:solidFill>
                <a:latin typeface="Arial" panose="020B0604020202020204" pitchFamily="34" charset="0"/>
                <a:cs typeface="Arial" panose="020B0604020202020204" pitchFamily="34" charset="0"/>
              </a:rPr>
              <a:t>AGRU</a:t>
            </a:r>
            <a:r>
              <a:rPr lang="en-GB" sz="2800" dirty="0">
                <a:solidFill>
                  <a:schemeClr val="bg1"/>
                </a:solidFill>
                <a:latin typeface="Arial" panose="020B0604020202020204" pitchFamily="34" charset="0"/>
                <a:cs typeface="Arial" panose="020B0604020202020204" pitchFamily="34" charset="0"/>
              </a:rPr>
              <a:t>  </a:t>
            </a:r>
          </a:p>
          <a:p>
            <a:pPr>
              <a:lnSpc>
                <a:spcPts val="3000"/>
              </a:lnSpc>
              <a:spcBef>
                <a:spcPct val="0"/>
              </a:spcBef>
            </a:pPr>
            <a:r>
              <a:rPr lang="en-GB" sz="1700" dirty="0">
                <a:solidFill>
                  <a:schemeClr val="bg1"/>
                </a:solidFill>
                <a:latin typeface="Arial" panose="020B0604020202020204" pitchFamily="34" charset="0"/>
                <a:cs typeface="Arial" panose="020B0604020202020204" pitchFamily="34" charset="0"/>
              </a:rPr>
              <a:t>The Plastics Experts.</a:t>
            </a:r>
          </a:p>
        </p:txBody>
      </p:sp>
      <p:pic>
        <p:nvPicPr>
          <p:cNvPr id="8" name="Picture 2" descr="C:\Users\Grossauer.C\Desktop\PPTX_hellgrau\Unbenannt1.png"/>
          <p:cNvPicPr>
            <a:picLocks noChangeAspect="1" noChangeArrowheads="1"/>
          </p:cNvPicPr>
          <p:nvPr userDrawn="1"/>
        </p:nvPicPr>
        <p:blipFill>
          <a:blip r:embed="rId4" cstate="print"/>
          <a:srcRect t="92388" b="865"/>
          <a:stretch>
            <a:fillRect/>
          </a:stretch>
        </p:blipFill>
        <p:spPr bwMode="auto">
          <a:xfrm>
            <a:off x="0" y="4734380"/>
            <a:ext cx="9144000" cy="462715"/>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pic>
        <p:nvPicPr>
          <p:cNvPr id="8" name="Picture 2" descr="C:\Users\Grossauer.C\Desktop\PPTX_hellgrau\Unbenannt1.png"/>
          <p:cNvPicPr>
            <a:picLocks noChangeAspect="1" noChangeArrowheads="1"/>
          </p:cNvPicPr>
          <p:nvPr userDrawn="1"/>
        </p:nvPicPr>
        <p:blipFill>
          <a:blip r:embed="rId2" cstate="print"/>
          <a:srcRect t="92388" b="865"/>
          <a:stretch>
            <a:fillRect/>
          </a:stretch>
        </p:blipFill>
        <p:spPr bwMode="auto">
          <a:xfrm>
            <a:off x="0" y="4680785"/>
            <a:ext cx="9144000" cy="462715"/>
          </a:xfrm>
          <a:prstGeom prst="rect">
            <a:avLst/>
          </a:prstGeom>
          <a:noFill/>
        </p:spPr>
      </p:pic>
      <p:sp>
        <p:nvSpPr>
          <p:cNvPr id="5" name="Inhaltsplatzhalter 2"/>
          <p:cNvSpPr>
            <a:spLocks noGrp="1"/>
          </p:cNvSpPr>
          <p:nvPr>
            <p:ph idx="1"/>
          </p:nvPr>
        </p:nvSpPr>
        <p:spPr>
          <a:xfrm>
            <a:off x="457200" y="2139702"/>
            <a:ext cx="8229600" cy="2376264"/>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Rechteck 12"/>
          <p:cNvSpPr/>
          <p:nvPr userDrawn="1"/>
        </p:nvSpPr>
        <p:spPr>
          <a:xfrm>
            <a:off x="468115" y="0"/>
            <a:ext cx="230366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4" name="Titel 1"/>
          <p:cNvSpPr>
            <a:spLocks noGrp="1"/>
          </p:cNvSpPr>
          <p:nvPr>
            <p:ph type="title"/>
          </p:nvPr>
        </p:nvSpPr>
        <p:spPr>
          <a:xfrm>
            <a:off x="520353" y="416732"/>
            <a:ext cx="2179439" cy="1566837"/>
          </a:xfrm>
        </p:spPr>
        <p:txBody>
          <a:bodyPr>
            <a:normAutofit/>
          </a:bodyPr>
          <a:lstStyle>
            <a:lvl1pPr algn="l">
              <a:lnSpc>
                <a:spcPts val="3000"/>
              </a:lnSpc>
              <a:defRPr sz="2800">
                <a:solidFill>
                  <a:schemeClr val="bg1"/>
                </a:solidFill>
                <a:latin typeface="Arial" pitchFamily="34" charset="0"/>
                <a:cs typeface="Arial" pitchFamily="34" charset="0"/>
              </a:defRPr>
            </a:lvl1pPr>
          </a:lstStyle>
          <a:p>
            <a:r>
              <a:rPr lang="de-DE" dirty="0"/>
              <a:t>Titelmasterformat durch Klicken</a:t>
            </a:r>
          </a:p>
        </p:txBody>
      </p:sp>
    </p:spTree>
    <p:extLst>
      <p:ext uri="{BB962C8B-B14F-4D97-AF65-F5344CB8AC3E}">
        <p14:creationId xmlns:p14="http://schemas.microsoft.com/office/powerpoint/2010/main" val="2216843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9" name="Picture 2" descr="C:\Users\Grossauer.C\Desktop\PPTX_hellgrau\Unbenannt1.png"/>
          <p:cNvPicPr>
            <a:picLocks noChangeAspect="1" noChangeArrowheads="1"/>
          </p:cNvPicPr>
          <p:nvPr userDrawn="1"/>
        </p:nvPicPr>
        <p:blipFill>
          <a:blip r:embed="rId2" cstate="print"/>
          <a:srcRect t="92388" b="865"/>
          <a:stretch>
            <a:fillRect/>
          </a:stretch>
        </p:blipFill>
        <p:spPr bwMode="auto">
          <a:xfrm>
            <a:off x="0" y="4686211"/>
            <a:ext cx="9144000" cy="462715"/>
          </a:xfrm>
          <a:prstGeom prst="rect">
            <a:avLst/>
          </a:prstGeom>
          <a:noFill/>
        </p:spPr>
      </p:pic>
    </p:spTree>
    <p:extLst>
      <p:ext uri="{BB962C8B-B14F-4D97-AF65-F5344CB8AC3E}">
        <p14:creationId xmlns:p14="http://schemas.microsoft.com/office/powerpoint/2010/main" val="340566245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el und Inhalt">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429" b="20617"/>
          <a:stretch/>
        </p:blipFill>
        <p:spPr>
          <a:xfrm>
            <a:off x="0" y="9865"/>
            <a:ext cx="9144000" cy="3930037"/>
          </a:xfrm>
          <a:prstGeom prst="rect">
            <a:avLst/>
          </a:prstGeom>
        </p:spPr>
      </p:pic>
      <p:sp>
        <p:nvSpPr>
          <p:cNvPr id="15" name="Rechteck 14"/>
          <p:cNvSpPr/>
          <p:nvPr userDrawn="1"/>
        </p:nvSpPr>
        <p:spPr>
          <a:xfrm>
            <a:off x="468115" y="0"/>
            <a:ext cx="230366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pic>
        <p:nvPicPr>
          <p:cNvPr id="8" name="Picture 2" descr="C:\Users\Grossauer.C\Desktop\PPTX_hellgrau\Unbenannt1.png"/>
          <p:cNvPicPr>
            <a:picLocks noChangeAspect="1" noChangeArrowheads="1"/>
          </p:cNvPicPr>
          <p:nvPr userDrawn="1"/>
        </p:nvPicPr>
        <p:blipFill>
          <a:blip r:embed="rId4" cstate="print"/>
          <a:srcRect t="92388" b="865"/>
          <a:stretch>
            <a:fillRect/>
          </a:stretch>
        </p:blipFill>
        <p:spPr bwMode="auto">
          <a:xfrm>
            <a:off x="0" y="4680785"/>
            <a:ext cx="9144000" cy="462715"/>
          </a:xfrm>
          <a:prstGeom prst="rect">
            <a:avLst/>
          </a:prstGeom>
          <a:noFill/>
        </p:spPr>
      </p:pic>
      <p:pic>
        <p:nvPicPr>
          <p:cNvPr id="6" name="Picture 2" descr="U:\balken grau.png"/>
          <p:cNvPicPr>
            <a:picLocks noChangeAspect="1" noChangeArrowheads="1"/>
          </p:cNvPicPr>
          <p:nvPr userDrawn="1"/>
        </p:nvPicPr>
        <p:blipFill>
          <a:blip r:embed="rId5" cstate="print">
            <a:lum bright="100000"/>
          </a:blip>
          <a:srcRect/>
          <a:stretch>
            <a:fillRect/>
          </a:stretch>
        </p:blipFill>
        <p:spPr bwMode="auto">
          <a:xfrm>
            <a:off x="-2856" y="1197278"/>
            <a:ext cx="9146855" cy="3483507"/>
          </a:xfrm>
          <a:prstGeom prst="rect">
            <a:avLst/>
          </a:prstGeom>
          <a:noFill/>
        </p:spPr>
      </p:pic>
    </p:spTree>
    <p:extLst>
      <p:ext uri="{BB962C8B-B14F-4D97-AF65-F5344CB8AC3E}">
        <p14:creationId xmlns:p14="http://schemas.microsoft.com/office/powerpoint/2010/main" val="1258029160"/>
      </p:ext>
    </p:extLst>
  </p:cSld>
  <p:clrMapOvr>
    <a:masterClrMapping/>
  </p:clrMapOvr>
  <p:extLst>
    <p:ext uri="{DCECCB84-F9BA-43D5-87BE-67443E8EF086}">
      <p15:sldGuideLst xmlns:p15="http://schemas.microsoft.com/office/powerpoint/2012/main">
        <p15:guide id="2" pos="2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pic>
        <p:nvPicPr>
          <p:cNvPr id="6" name="Grafik 5" descr="iStock_000045590394_XXXLarge_AGRU.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34"/>
          <a:stretch/>
        </p:blipFill>
        <p:spPr>
          <a:xfrm>
            <a:off x="-47801" y="0"/>
            <a:ext cx="9191801" cy="4948014"/>
          </a:xfrm>
          <a:prstGeom prst="rect">
            <a:avLst/>
          </a:prstGeom>
        </p:spPr>
      </p:pic>
      <p:sp>
        <p:nvSpPr>
          <p:cNvPr id="7" name="Rechteck 6"/>
          <p:cNvSpPr/>
          <p:nvPr userDrawn="1"/>
        </p:nvSpPr>
        <p:spPr>
          <a:xfrm>
            <a:off x="468115" y="0"/>
            <a:ext cx="230366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8" name="Titel 1"/>
          <p:cNvSpPr txBox="1">
            <a:spLocks/>
          </p:cNvSpPr>
          <p:nvPr userDrawn="1"/>
        </p:nvSpPr>
        <p:spPr>
          <a:xfrm>
            <a:off x="468313" y="1124744"/>
            <a:ext cx="2015456" cy="648072"/>
          </a:xfrm>
          <a:prstGeom prst="rect">
            <a:avLst/>
          </a:prstGeom>
        </p:spPr>
        <p:txBody>
          <a:bodyPr vert="horz" lIns="90000" tIns="0" rIns="0" bIns="0" rtlCol="0" anchor="b" anchorCtr="0">
            <a:noAutofit/>
          </a:bodyPr>
          <a:lstStyle/>
          <a:p>
            <a:pPr>
              <a:lnSpc>
                <a:spcPts val="3000"/>
              </a:lnSpc>
              <a:spcBef>
                <a:spcPct val="0"/>
              </a:spcBef>
            </a:pPr>
            <a:r>
              <a:rPr lang="en-US" sz="2800" dirty="0">
                <a:solidFill>
                  <a:prstClr val="white"/>
                </a:solidFill>
                <a:latin typeface="Arial" panose="020B0604020202020204" pitchFamily="34" charset="0"/>
                <a:cs typeface="Arial" panose="020B0604020202020204" pitchFamily="34" charset="0"/>
              </a:rPr>
              <a:t>The </a:t>
            </a:r>
          </a:p>
          <a:p>
            <a:pPr>
              <a:lnSpc>
                <a:spcPts val="3000"/>
              </a:lnSpc>
              <a:spcBef>
                <a:spcPct val="0"/>
              </a:spcBef>
            </a:pPr>
            <a:r>
              <a:rPr lang="en-US" sz="2800" dirty="0">
                <a:solidFill>
                  <a:prstClr val="white"/>
                </a:solidFill>
                <a:latin typeface="Arial" panose="020B0604020202020204" pitchFamily="34" charset="0"/>
                <a:cs typeface="Arial" panose="020B0604020202020204" pitchFamily="34" charset="0"/>
              </a:rPr>
              <a:t>Plastics Experts.</a:t>
            </a:r>
          </a:p>
        </p:txBody>
      </p:sp>
      <p:pic>
        <p:nvPicPr>
          <p:cNvPr id="9" name="Picture 2" descr="C:\Users\Grossauer.C\Desktop\PPTX_hellgrau\Unbenannt1.png"/>
          <p:cNvPicPr>
            <a:picLocks noChangeAspect="1" noChangeArrowheads="1"/>
          </p:cNvPicPr>
          <p:nvPr userDrawn="1"/>
        </p:nvPicPr>
        <p:blipFill>
          <a:blip r:embed="rId3" cstate="print"/>
          <a:srcRect t="92388" b="865"/>
          <a:stretch>
            <a:fillRect/>
          </a:stretch>
        </p:blipFill>
        <p:spPr bwMode="auto">
          <a:xfrm>
            <a:off x="0" y="4680785"/>
            <a:ext cx="9144000" cy="462715"/>
          </a:xfrm>
          <a:prstGeom prst="rect">
            <a:avLst/>
          </a:prstGeom>
          <a:noFill/>
        </p:spPr>
      </p:pic>
    </p:spTree>
    <p:extLst>
      <p:ext uri="{BB962C8B-B14F-4D97-AF65-F5344CB8AC3E}">
        <p14:creationId xmlns:p14="http://schemas.microsoft.com/office/powerpoint/2010/main" val="40498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D1C689-5764-4BB0-89BA-38EA339F3BA3}" type="slidenum">
              <a:rPr lang="de-DE" smtClean="0"/>
              <a:pPr/>
              <a:t>‹#›</a:t>
            </a:fld>
            <a:endParaRPr lang="de-DE"/>
          </a:p>
        </p:txBody>
      </p:sp>
      <p:pic>
        <p:nvPicPr>
          <p:cNvPr id="8" name="Picture 2" descr="C:\Users\Grossauer.C\Desktop\PPTX_hellgrau\Unbenannt1.png"/>
          <p:cNvPicPr>
            <a:picLocks noChangeAspect="1" noChangeArrowheads="1"/>
          </p:cNvPicPr>
          <p:nvPr userDrawn="1"/>
        </p:nvPicPr>
        <p:blipFill>
          <a:blip r:embed="rId2" cstate="print"/>
          <a:srcRect t="24102" b="899"/>
          <a:stretch>
            <a:fillRect/>
          </a:stretch>
        </p:blipFill>
        <p:spPr bwMode="auto">
          <a:xfrm>
            <a:off x="0" y="0"/>
            <a:ext cx="9144000" cy="5143500"/>
          </a:xfrm>
          <a:prstGeom prst="rect">
            <a:avLst/>
          </a:prstGeom>
          <a:noFill/>
        </p:spPr>
      </p:pic>
    </p:spTree>
  </p:cSld>
  <p:clrMapOvr>
    <a:masterClrMapping/>
  </p:clrMapOvr>
  <p:extLst>
    <p:ext uri="{DCECCB84-F9BA-43D5-87BE-67443E8EF086}">
      <p15:sldGuideLst xmlns:p15="http://schemas.microsoft.com/office/powerpoint/2012/main">
        <p15:guide id="1" orient="horz" pos="1665" userDrawn="1">
          <p15:clr>
            <a:srgbClr val="FBAE40"/>
          </p15:clr>
        </p15:guide>
        <p15:guide id="2" pos="29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7_Agruline - Titelfolie">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05"/>
          <a:stretch/>
        </p:blipFill>
        <p:spPr bwMode="auto">
          <a:xfrm>
            <a:off x="1" y="563168"/>
            <a:ext cx="9143999" cy="4583831"/>
          </a:xfrm>
          <a:prstGeom prst="rect">
            <a:avLst/>
          </a:prstGeom>
          <a:noFill/>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0" y="4260"/>
            <a:ext cx="9141293" cy="5141977"/>
          </a:xfrm>
          <a:prstGeom prst="rect">
            <a:avLst/>
          </a:prstGeom>
          <a:noFill/>
        </p:spPr>
      </p:pic>
      <p:sp>
        <p:nvSpPr>
          <p:cNvPr id="2" name="Titel 1">
            <a:extLst>
              <a:ext uri="{FF2B5EF4-FFF2-40B4-BE49-F238E27FC236}">
                <a16:creationId xmlns:a16="http://schemas.microsoft.com/office/drawing/2014/main" id="{62DB262A-CB14-B992-DD1B-C74BA07633AC}"/>
              </a:ext>
            </a:extLst>
          </p:cNvPr>
          <p:cNvSpPr>
            <a:spLocks noGrp="1"/>
          </p:cNvSpPr>
          <p:nvPr>
            <p:ph type="ctrTitle" hasCustomPrompt="1"/>
          </p:nvPr>
        </p:nvSpPr>
        <p:spPr>
          <a:xfrm>
            <a:off x="454242" y="1277655"/>
            <a:ext cx="2251382" cy="1202874"/>
          </a:xfrm>
        </p:spPr>
        <p:txBody>
          <a:bodyPr anchor="b">
            <a:noAutofit/>
          </a:bodyPr>
          <a:lstStyle>
            <a:lvl1pPr marL="0" marR="0" indent="0" algn="l" defTabSz="914378" rtl="0" eaLnBrk="1" fontAlgn="auto" latinLnBrk="0" hangingPunct="1">
              <a:lnSpc>
                <a:spcPct val="100000"/>
              </a:lnSpc>
              <a:spcBef>
                <a:spcPct val="0"/>
              </a:spcBef>
              <a:spcAft>
                <a:spcPts val="0"/>
              </a:spcAft>
              <a:buClrTx/>
              <a:buSzTx/>
              <a:buFontTx/>
              <a:buNone/>
              <a:tabLst/>
              <a:defRPr lang="de-DE" sz="2400" b="1" kern="1200" dirty="0" smtClean="0">
                <a:solidFill>
                  <a:schemeClr val="bg1"/>
                </a:solidFill>
                <a:latin typeface="Arial"/>
                <a:ea typeface="+mn-ea"/>
                <a:cs typeface="Arial"/>
              </a:defRPr>
            </a:lvl1pPr>
          </a:lstStyle>
          <a:p>
            <a:r>
              <a:rPr lang="de-DE" dirty="0"/>
              <a:t>Headline über zwei oder drei Zeilen.</a:t>
            </a:r>
          </a:p>
        </p:txBody>
      </p:sp>
      <p:sp>
        <p:nvSpPr>
          <p:cNvPr id="3" name="Untertitel 2">
            <a:extLst>
              <a:ext uri="{FF2B5EF4-FFF2-40B4-BE49-F238E27FC236}">
                <a16:creationId xmlns:a16="http://schemas.microsoft.com/office/drawing/2014/main" id="{5394FF4E-AC47-7A9A-011A-CFDDCF382E87}"/>
              </a:ext>
            </a:extLst>
          </p:cNvPr>
          <p:cNvSpPr>
            <a:spLocks noGrp="1"/>
          </p:cNvSpPr>
          <p:nvPr>
            <p:ph type="subTitle" idx="1" hasCustomPrompt="1"/>
          </p:nvPr>
        </p:nvSpPr>
        <p:spPr>
          <a:xfrm>
            <a:off x="454242" y="2571749"/>
            <a:ext cx="2251382" cy="916749"/>
          </a:xfrm>
        </p:spPr>
        <p:txBody>
          <a:bodyPr>
            <a:noAutofit/>
          </a:bodyPr>
          <a:lstStyle>
            <a:lvl1pPr marL="0" marR="0" indent="0" algn="l" defTabSz="457189" rtl="0" eaLnBrk="1" fontAlgn="auto" latinLnBrk="0" hangingPunct="1">
              <a:lnSpc>
                <a:spcPct val="100000"/>
              </a:lnSpc>
              <a:spcBef>
                <a:spcPts val="0"/>
              </a:spcBef>
              <a:spcAft>
                <a:spcPts val="0"/>
              </a:spcAft>
              <a:buClrTx/>
              <a:buSzTx/>
              <a:buFontTx/>
              <a:buNone/>
              <a:tabLst/>
              <a:defRPr lang="de-DE" sz="1400" kern="1200" cap="all" baseline="0" dirty="0" smtClean="0">
                <a:solidFill>
                  <a:schemeClr val="bg1"/>
                </a:solidFill>
                <a:latin typeface="Arial"/>
                <a:ea typeface="+mn-ea"/>
                <a:cs typeface="Aria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Arial"/>
                <a:ea typeface="+mn-ea"/>
                <a:cs typeface="Arial"/>
              </a:rPr>
              <a:t>SUBLINE IMMER IN GROSSBUCHSTABEN SETZEN</a:t>
            </a:r>
          </a:p>
        </p:txBody>
      </p:sp>
    </p:spTree>
    <p:extLst>
      <p:ext uri="{BB962C8B-B14F-4D97-AF65-F5344CB8AC3E}">
        <p14:creationId xmlns:p14="http://schemas.microsoft.com/office/powerpoint/2010/main" val="266555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Agruline - Content">
    <p:spTree>
      <p:nvGrpSpPr>
        <p:cNvPr id="1" name=""/>
        <p:cNvGrpSpPr/>
        <p:nvPr/>
      </p:nvGrpSpPr>
      <p:grpSpPr>
        <a:xfrm>
          <a:off x="0" y="0"/>
          <a:ext cx="0" cy="0"/>
          <a:chOff x="0" y="0"/>
          <a:chExt cx="0" cy="0"/>
        </a:xfrm>
      </p:grpSpPr>
      <p:pic>
        <p:nvPicPr>
          <p:cNvPr id="41986" name="Picture 2" descr="\\server1\Werbung\2.1 PRÄSENTATION\POWERPOINT\Vorlagen\Z_Templates_WBZ\PIC\PNG\Neuer Ordner\AGRU-Template-All-ThePlasticsExperts45 Kopie.png"/>
          <p:cNvPicPr>
            <a:picLocks noChangeAspect="1" noChangeArrowheads="1"/>
          </p:cNvPicPr>
          <p:nvPr/>
        </p:nvPicPr>
        <p:blipFill>
          <a:blip r:embed="rId2" cstate="print"/>
          <a:stretch>
            <a:fillRect/>
          </a:stretch>
        </p:blipFill>
        <p:spPr bwMode="auto">
          <a:xfrm>
            <a:off x="1355" y="0"/>
            <a:ext cx="9141291" cy="5143500"/>
          </a:xfrm>
          <a:prstGeom prst="rect">
            <a:avLst/>
          </a:prstGeom>
          <a:noFill/>
        </p:spPr>
      </p:pic>
      <p:sp>
        <p:nvSpPr>
          <p:cNvPr id="9" name="Titel 1"/>
          <p:cNvSpPr>
            <a:spLocks noGrp="1"/>
          </p:cNvSpPr>
          <p:nvPr>
            <p:ph type="title"/>
          </p:nvPr>
        </p:nvSpPr>
        <p:spPr>
          <a:xfrm>
            <a:off x="323529" y="735546"/>
            <a:ext cx="8568952" cy="648072"/>
          </a:xfrm>
        </p:spPr>
        <p:txBody>
          <a:bodyPr/>
          <a:lstStyle>
            <a:lvl1pPr algn="l">
              <a:defRPr lang="de-DE" sz="2500" b="1" kern="1200" dirty="0" smtClean="0">
                <a:solidFill>
                  <a:srgbClr val="2D2E2F"/>
                </a:solidFill>
                <a:latin typeface="Arial" pitchFamily="34" charset="0"/>
                <a:ea typeface="+mj-ea"/>
                <a:cs typeface="Arial" pitchFamily="34" charset="0"/>
              </a:defRPr>
            </a:lvl1pPr>
          </a:lstStyle>
          <a:p>
            <a:r>
              <a:rPr lang="de-DE"/>
              <a:t>Titelmasterformat durch Klicken bearbeiten</a:t>
            </a:r>
            <a:endParaRPr lang="de-DE" dirty="0"/>
          </a:p>
        </p:txBody>
      </p:sp>
      <p:sp>
        <p:nvSpPr>
          <p:cNvPr id="18" name="Inhaltsplatzhalter 2"/>
          <p:cNvSpPr>
            <a:spLocks noGrp="1"/>
          </p:cNvSpPr>
          <p:nvPr>
            <p:ph idx="13"/>
          </p:nvPr>
        </p:nvSpPr>
        <p:spPr>
          <a:xfrm>
            <a:off x="323529" y="1491631"/>
            <a:ext cx="8568952" cy="3186354"/>
          </a:xfrm>
        </p:spPr>
        <p:txBody>
          <a:bodyPr/>
          <a:lstStyle>
            <a:lvl1pPr>
              <a:spcBef>
                <a:spcPts val="600"/>
              </a:spcBef>
              <a:buClr>
                <a:srgbClr val="F6C900"/>
              </a:buClr>
              <a:buFont typeface="Arial" pitchFamily="34" charset="0"/>
              <a:buChar char="•"/>
              <a:defRPr sz="1800">
                <a:solidFill>
                  <a:srgbClr val="2D2E2F"/>
                </a:solidFill>
                <a:latin typeface="Arial" pitchFamily="34" charset="0"/>
                <a:cs typeface="Arial" pitchFamily="34" charset="0"/>
              </a:defRPr>
            </a:lvl1pPr>
            <a:lvl2pPr>
              <a:spcBef>
                <a:spcPts val="400"/>
              </a:spcBef>
              <a:buClr>
                <a:srgbClr val="F6C900"/>
              </a:buClr>
              <a:buFont typeface="Symbol" pitchFamily="18" charset="2"/>
              <a:buChar char="-"/>
              <a:defRPr sz="1400">
                <a:solidFill>
                  <a:srgbClr val="2D2E2F"/>
                </a:solidFill>
                <a:latin typeface="Arial" pitchFamily="34" charset="0"/>
                <a:cs typeface="Arial" pitchFamily="34" charset="0"/>
              </a:defRPr>
            </a:lvl2pPr>
            <a:lvl3pPr>
              <a:buClr>
                <a:srgbClr val="F6C900"/>
              </a:buClr>
              <a:buFont typeface="Wingdings" pitchFamily="2" charset="2"/>
              <a:buChar char="§"/>
              <a:defRPr sz="1100">
                <a:solidFill>
                  <a:srgbClr val="2D2E2F"/>
                </a:solidFill>
                <a:latin typeface="Arial" pitchFamily="34" charset="0"/>
                <a:cs typeface="Arial" pitchFamily="34" charset="0"/>
              </a:defRPr>
            </a:lvl3pPr>
            <a:lvl4pPr>
              <a:buNone/>
              <a:defRPr/>
            </a:lvl4pPr>
          </a:lstStyle>
          <a:p>
            <a:pPr lvl="0"/>
            <a:r>
              <a:rPr lang="de-DE"/>
              <a:t>Formatvorlagen des Textmasters bearbeiten</a:t>
            </a:r>
          </a:p>
          <a:p>
            <a:pPr lvl="1"/>
            <a:r>
              <a:rPr lang="de-DE"/>
              <a:t>Zweite Ebene</a:t>
            </a:r>
          </a:p>
          <a:p>
            <a:pPr lvl="2"/>
            <a:r>
              <a:rPr lang="de-DE"/>
              <a:t>Dritte Ebene</a:t>
            </a:r>
          </a:p>
        </p:txBody>
      </p:sp>
      <p:sp>
        <p:nvSpPr>
          <p:cNvPr id="12" name="Datumsplatzhalter 3"/>
          <p:cNvSpPr>
            <a:spLocks noGrp="1"/>
          </p:cNvSpPr>
          <p:nvPr>
            <p:ph type="dt" sz="half" idx="10"/>
          </p:nvPr>
        </p:nvSpPr>
        <p:spPr>
          <a:xfrm>
            <a:off x="4283969" y="4785996"/>
            <a:ext cx="576064" cy="357504"/>
          </a:xfrm>
        </p:spPr>
        <p:txBody>
          <a:bodyPr/>
          <a:lstStyle>
            <a:lvl1pPr algn="ctr">
              <a:defRPr sz="700">
                <a:solidFill>
                  <a:schemeClr val="bg1">
                    <a:lumMod val="75000"/>
                  </a:schemeClr>
                </a:solidFill>
                <a:latin typeface="Arial" pitchFamily="34" charset="0"/>
                <a:cs typeface="Arial" pitchFamily="34" charset="0"/>
              </a:defRPr>
            </a:lvl1pPr>
          </a:lstStyle>
          <a:p>
            <a:fld id="{C2E44471-F824-4066-BCAB-AAA86E3336B1}" type="slidenum">
              <a:rPr lang="de-DE" smtClean="0"/>
              <a:pPr/>
              <a:t>‹#›</a:t>
            </a:fld>
            <a:endParaRPr lang="de-DE" dirty="0"/>
          </a:p>
        </p:txBody>
      </p:sp>
      <p:sp>
        <p:nvSpPr>
          <p:cNvPr id="13" name="Fußzeilenplatzhalter 4"/>
          <p:cNvSpPr>
            <a:spLocks noGrp="1"/>
          </p:cNvSpPr>
          <p:nvPr>
            <p:ph type="ftr" sz="quarter" idx="11"/>
          </p:nvPr>
        </p:nvSpPr>
        <p:spPr>
          <a:xfrm>
            <a:off x="4932041" y="4785997"/>
            <a:ext cx="2928265" cy="357504"/>
          </a:xfrm>
        </p:spPr>
        <p:txBody>
          <a:bodyPr/>
          <a:lstStyle>
            <a:lvl1pPr>
              <a:defRPr lang="de-DE" sz="700" kern="1200" dirty="0" smtClean="0">
                <a:solidFill>
                  <a:schemeClr val="bg1">
                    <a:lumMod val="75000"/>
                  </a:schemeClr>
                </a:solidFill>
                <a:latin typeface="Arial" pitchFamily="34" charset="0"/>
                <a:ea typeface="+mn-ea"/>
                <a:cs typeface="Arial" pitchFamily="34" charset="0"/>
              </a:defRPr>
            </a:lvl1pPr>
          </a:lstStyle>
          <a:p>
            <a:endParaRPr lang="de-DE" dirty="0"/>
          </a:p>
        </p:txBody>
      </p:sp>
      <p:sp>
        <p:nvSpPr>
          <p:cNvPr id="14" name="Foliennummernplatzhalter 5"/>
          <p:cNvSpPr>
            <a:spLocks noGrp="1"/>
          </p:cNvSpPr>
          <p:nvPr>
            <p:ph type="sldNum" sz="quarter" idx="12"/>
          </p:nvPr>
        </p:nvSpPr>
        <p:spPr>
          <a:xfrm>
            <a:off x="7956376" y="4785997"/>
            <a:ext cx="720080" cy="357504"/>
          </a:xfrm>
        </p:spPr>
        <p:txBody>
          <a:bodyPr lIns="0" rIns="0"/>
          <a:lstStyle>
            <a:lvl1pPr marL="0" marR="0" indent="0" algn="r" defTabSz="914378" rtl="0" eaLnBrk="1" fontAlgn="auto" latinLnBrk="0" hangingPunct="1">
              <a:lnSpc>
                <a:spcPct val="100000"/>
              </a:lnSpc>
              <a:spcBef>
                <a:spcPts val="0"/>
              </a:spcBef>
              <a:spcAft>
                <a:spcPts val="0"/>
              </a:spcAft>
              <a:buClrTx/>
              <a:buSzTx/>
              <a:buFontTx/>
              <a:buNone/>
              <a:tabLst/>
              <a:defRPr lang="de-DE" sz="700" kern="1200" smtClean="0">
                <a:solidFill>
                  <a:srgbClr val="BFBFBF"/>
                </a:solidFill>
                <a:latin typeface="Arial" pitchFamily="34" charset="0"/>
                <a:ea typeface="+mn-ea"/>
                <a:cs typeface="Arial" pitchFamily="34" charset="0"/>
              </a:defRPr>
            </a:lvl1pPr>
          </a:lstStyle>
          <a:p>
            <a:fld id="{A056524B-958C-453B-A41F-EDBABDDF1E57}" type="datetime1">
              <a:rPr lang="de-DE" smtClean="0"/>
              <a:pPr/>
              <a:t>27.01.2025</a:t>
            </a:fld>
            <a:endParaRPr lang="de-DE" dirty="0"/>
          </a:p>
        </p:txBody>
      </p:sp>
    </p:spTree>
    <p:extLst>
      <p:ext uri="{BB962C8B-B14F-4D97-AF65-F5344CB8AC3E}">
        <p14:creationId xmlns:p14="http://schemas.microsoft.com/office/powerpoint/2010/main" val="61943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Agruline - Content">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55" y="0"/>
            <a:ext cx="9141291" cy="5143500"/>
          </a:xfrm>
          <a:prstGeom prst="rect">
            <a:avLst/>
          </a:prstGeom>
          <a:noFill/>
        </p:spPr>
      </p:pic>
      <p:sp>
        <p:nvSpPr>
          <p:cNvPr id="9" name="Titel 1"/>
          <p:cNvSpPr>
            <a:spLocks noGrp="1"/>
          </p:cNvSpPr>
          <p:nvPr>
            <p:ph type="title" hasCustomPrompt="1"/>
          </p:nvPr>
        </p:nvSpPr>
        <p:spPr>
          <a:xfrm>
            <a:off x="323529" y="681539"/>
            <a:ext cx="8568952" cy="648072"/>
          </a:xfrm>
        </p:spPr>
        <p:txBody>
          <a:bodyPr/>
          <a:lstStyle>
            <a:lvl1pPr algn="l">
              <a:defRPr lang="de-DE" sz="1875" b="1" kern="1200" dirty="0" smtClean="0">
                <a:solidFill>
                  <a:srgbClr val="2D2E2F"/>
                </a:solidFill>
                <a:latin typeface="Arial" pitchFamily="34" charset="0"/>
                <a:ea typeface="+mj-ea"/>
                <a:cs typeface="Arial" pitchFamily="34" charset="0"/>
              </a:defRPr>
            </a:lvl1pPr>
          </a:lstStyle>
          <a:p>
            <a:r>
              <a:rPr lang="de-DE" dirty="0"/>
              <a:t>TITELMASTERFORMAT DURCH KLICKEN BEARBEITEN</a:t>
            </a:r>
          </a:p>
        </p:txBody>
      </p:sp>
      <p:sp>
        <p:nvSpPr>
          <p:cNvPr id="18" name="Inhaltsplatzhalter 2"/>
          <p:cNvSpPr>
            <a:spLocks noGrp="1"/>
          </p:cNvSpPr>
          <p:nvPr>
            <p:ph idx="13"/>
          </p:nvPr>
        </p:nvSpPr>
        <p:spPr>
          <a:xfrm>
            <a:off x="323529" y="1437624"/>
            <a:ext cx="8568952" cy="3186354"/>
          </a:xfrm>
        </p:spPr>
        <p:txBody>
          <a:bodyPr/>
          <a:lstStyle>
            <a:lvl1pPr>
              <a:spcBef>
                <a:spcPts val="450"/>
              </a:spcBef>
              <a:buClr>
                <a:srgbClr val="F6C900"/>
              </a:buClr>
              <a:buFont typeface="Arial" pitchFamily="34" charset="0"/>
              <a:buChar char="•"/>
              <a:defRPr sz="1500">
                <a:solidFill>
                  <a:srgbClr val="2D2E2F"/>
                </a:solidFill>
                <a:latin typeface="Arial" pitchFamily="34" charset="0"/>
                <a:cs typeface="Arial" pitchFamily="34" charset="0"/>
              </a:defRPr>
            </a:lvl1pPr>
            <a:lvl2pPr>
              <a:spcBef>
                <a:spcPts val="300"/>
              </a:spcBef>
              <a:buClr>
                <a:srgbClr val="F6C900"/>
              </a:buClr>
              <a:buFont typeface="Symbol" pitchFamily="18" charset="2"/>
              <a:buChar char="-"/>
              <a:defRPr sz="1200">
                <a:solidFill>
                  <a:srgbClr val="2D2E2F"/>
                </a:solidFill>
                <a:latin typeface="Arial" pitchFamily="34" charset="0"/>
                <a:cs typeface="Arial" pitchFamily="34" charset="0"/>
              </a:defRPr>
            </a:lvl2pPr>
            <a:lvl3pPr>
              <a:buClr>
                <a:srgbClr val="F6C900"/>
              </a:buClr>
              <a:buFont typeface="Wingdings" pitchFamily="2" charset="2"/>
              <a:buChar char="§"/>
              <a:defRPr sz="900">
                <a:solidFill>
                  <a:srgbClr val="2D2E2F"/>
                </a:solidFill>
                <a:latin typeface="Arial" pitchFamily="34" charset="0"/>
                <a:cs typeface="Arial" pitchFamily="34" charset="0"/>
              </a:defRPr>
            </a:lvl3pPr>
            <a:lvl4pPr>
              <a:buNone/>
              <a:defRPr/>
            </a:lvl4pPr>
          </a:lstStyle>
          <a:p>
            <a:pPr lvl="0"/>
            <a:r>
              <a:rPr lang="de-DE" dirty="0"/>
              <a:t>Formatvorlagen des Textmasters bearbeiten</a:t>
            </a:r>
          </a:p>
          <a:p>
            <a:pPr lvl="1"/>
            <a:r>
              <a:rPr lang="de-DE" dirty="0"/>
              <a:t>Zweite Ebene</a:t>
            </a:r>
          </a:p>
          <a:p>
            <a:pPr lvl="2"/>
            <a:r>
              <a:rPr lang="de-DE" dirty="0"/>
              <a:t>Dritte Ebene</a:t>
            </a:r>
          </a:p>
        </p:txBody>
      </p:sp>
      <p:sp>
        <p:nvSpPr>
          <p:cNvPr id="8" name="Datumsplatzhalter 3"/>
          <p:cNvSpPr>
            <a:spLocks noGrp="1"/>
          </p:cNvSpPr>
          <p:nvPr>
            <p:ph type="dt" sz="half" idx="10"/>
          </p:nvPr>
        </p:nvSpPr>
        <p:spPr>
          <a:xfrm>
            <a:off x="4283969" y="4785996"/>
            <a:ext cx="576064" cy="357504"/>
          </a:xfrm>
        </p:spPr>
        <p:txBody>
          <a:bodyPr/>
          <a:lstStyle>
            <a:lvl1pPr algn="ctr">
              <a:defRPr sz="525">
                <a:solidFill>
                  <a:schemeClr val="bg1">
                    <a:lumMod val="75000"/>
                  </a:schemeClr>
                </a:solidFill>
                <a:latin typeface="Arial" pitchFamily="34" charset="0"/>
                <a:cs typeface="Arial" pitchFamily="34" charset="0"/>
              </a:defRPr>
            </a:lvl1pPr>
          </a:lstStyle>
          <a:p>
            <a:fld id="{C2E44471-F824-4066-BCAB-AAA86E3336B1}" type="slidenum">
              <a:rPr lang="de-DE" smtClean="0"/>
              <a:pPr/>
              <a:t>‹#›</a:t>
            </a:fld>
            <a:endParaRPr lang="de-DE" dirty="0"/>
          </a:p>
        </p:txBody>
      </p:sp>
      <p:sp>
        <p:nvSpPr>
          <p:cNvPr id="12" name="Fußzeilenplatzhalter 4"/>
          <p:cNvSpPr>
            <a:spLocks noGrp="1"/>
          </p:cNvSpPr>
          <p:nvPr>
            <p:ph type="ftr" sz="quarter" idx="11"/>
          </p:nvPr>
        </p:nvSpPr>
        <p:spPr>
          <a:xfrm>
            <a:off x="4932040" y="4785997"/>
            <a:ext cx="2928265" cy="357504"/>
          </a:xfrm>
        </p:spPr>
        <p:txBody>
          <a:bodyPr/>
          <a:lstStyle>
            <a:lvl1pPr>
              <a:defRPr lang="de-DE" sz="525" kern="1200" dirty="0" smtClean="0">
                <a:solidFill>
                  <a:schemeClr val="bg1">
                    <a:lumMod val="75000"/>
                  </a:schemeClr>
                </a:solidFill>
                <a:latin typeface="Arial" pitchFamily="34" charset="0"/>
                <a:ea typeface="+mn-ea"/>
                <a:cs typeface="Arial" pitchFamily="34" charset="0"/>
              </a:defRPr>
            </a:lvl1pPr>
          </a:lstStyle>
          <a:p>
            <a:endParaRPr lang="de-DE" dirty="0"/>
          </a:p>
        </p:txBody>
      </p:sp>
      <p:sp>
        <p:nvSpPr>
          <p:cNvPr id="13" name="Foliennummernplatzhalter 5"/>
          <p:cNvSpPr>
            <a:spLocks noGrp="1"/>
          </p:cNvSpPr>
          <p:nvPr>
            <p:ph type="sldNum" sz="quarter" idx="12"/>
          </p:nvPr>
        </p:nvSpPr>
        <p:spPr>
          <a:xfrm>
            <a:off x="7956376" y="4785997"/>
            <a:ext cx="720080" cy="357504"/>
          </a:xfrm>
        </p:spPr>
        <p:txBody>
          <a:bodyPr lIns="0" rIns="0"/>
          <a:lstStyle>
            <a:lvl1pPr marL="0" marR="0" indent="0" algn="r" defTabSz="685800" rtl="0" eaLnBrk="1" fontAlgn="auto" latinLnBrk="0" hangingPunct="1">
              <a:lnSpc>
                <a:spcPct val="100000"/>
              </a:lnSpc>
              <a:spcBef>
                <a:spcPts val="0"/>
              </a:spcBef>
              <a:spcAft>
                <a:spcPts val="0"/>
              </a:spcAft>
              <a:buClrTx/>
              <a:buSzTx/>
              <a:buFontTx/>
              <a:buNone/>
              <a:tabLst/>
              <a:defRPr lang="de-DE" sz="525" kern="1200" smtClean="0">
                <a:solidFill>
                  <a:srgbClr val="BFBFBF"/>
                </a:solidFill>
                <a:latin typeface="Arial" pitchFamily="34" charset="0"/>
                <a:ea typeface="+mn-ea"/>
                <a:cs typeface="Arial" pitchFamily="34" charset="0"/>
              </a:defRPr>
            </a:lvl1pPr>
          </a:lstStyle>
          <a:p>
            <a:r>
              <a:rPr lang="de-DE" dirty="0"/>
              <a:t>25.04.2023</a:t>
            </a:r>
          </a:p>
        </p:txBody>
      </p:sp>
    </p:spTree>
    <p:extLst>
      <p:ext uri="{BB962C8B-B14F-4D97-AF65-F5344CB8AC3E}">
        <p14:creationId xmlns:p14="http://schemas.microsoft.com/office/powerpoint/2010/main" val="2745880730"/>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D1C689-5764-4BB0-89BA-38EA339F3BA3}"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60" r:id="rId1"/>
    <p:sldLayoutId id="2147483710" r:id="rId2"/>
    <p:sldLayoutId id="2147483712" r:id="rId3"/>
    <p:sldLayoutId id="2147483728" r:id="rId4"/>
    <p:sldLayoutId id="2147483711" r:id="rId5"/>
    <p:sldLayoutId id="2147483661" r:id="rId6"/>
    <p:sldLayoutId id="2147483741" r:id="rId7"/>
    <p:sldLayoutId id="2147483742" r:id="rId8"/>
    <p:sldLayoutId id="2147483745"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8.xml"/><Relationship Id="rId7" Type="http://schemas.openxmlformats.org/officeDocument/2006/relationships/diagramColors" Target="../diagrams/colors1.xml"/><Relationship Id="rId12"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11" Type="http://schemas.openxmlformats.org/officeDocument/2006/relationships/image" Target="../media/image76.png"/><Relationship Id="rId5" Type="http://schemas.openxmlformats.org/officeDocument/2006/relationships/diagramLayout" Target="../diagrams/layout1.xml"/><Relationship Id="rId10" Type="http://schemas.microsoft.com/office/2007/relationships/hdphoto" Target="../media/hdphoto4.wdp"/><Relationship Id="rId4" Type="http://schemas.openxmlformats.org/officeDocument/2006/relationships/diagramData" Target="../diagrams/data1.xml"/><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xml"/><Relationship Id="rId5" Type="http://schemas.openxmlformats.org/officeDocument/2006/relationships/image" Target="../media/image81.jp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9.xml"/><Relationship Id="rId5" Type="http://schemas.openxmlformats.org/officeDocument/2006/relationships/image" Target="../media/image86.jpe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856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el 1"/>
          <p:cNvSpPr>
            <a:spLocks noGrp="1"/>
          </p:cNvSpPr>
          <p:nvPr>
            <p:ph type="title"/>
          </p:nvPr>
        </p:nvSpPr>
        <p:spPr/>
        <p:txBody>
          <a:bodyPr/>
          <a:lstStyle/>
          <a:p>
            <a:r>
              <a:rPr lang="de-DE" b="1" dirty="0"/>
              <a:t>PE-ANYAGOK FEJLŐDÉSE</a:t>
            </a:r>
            <a:endParaRPr lang="de-AT" b="1" dirty="0"/>
          </a:p>
        </p:txBody>
      </p:sp>
      <p:sp>
        <p:nvSpPr>
          <p:cNvPr id="70" name="Text Box 3"/>
          <p:cNvSpPr txBox="1">
            <a:spLocks noChangeArrowheads="1"/>
          </p:cNvSpPr>
          <p:nvPr/>
        </p:nvSpPr>
        <p:spPr bwMode="auto">
          <a:xfrm>
            <a:off x="683568" y="4117806"/>
            <a:ext cx="6372708" cy="553998"/>
          </a:xfrm>
          <a:prstGeom prst="rect">
            <a:avLst/>
          </a:prstGeom>
          <a:noFill/>
          <a:ln w="9525">
            <a:noFill/>
            <a:miter lim="800000"/>
            <a:headEnd/>
            <a:tailEnd/>
          </a:ln>
        </p:spPr>
        <p:txBody>
          <a:bodyPr wrap="square">
            <a:spAutoFit/>
          </a:bodyPr>
          <a:lstStyle/>
          <a:p>
            <a:pPr marL="200025" indent="-200025">
              <a:spcBef>
                <a:spcPct val="50000"/>
              </a:spcBef>
              <a:buClr>
                <a:schemeClr val="bg1">
                  <a:lumMod val="50000"/>
                </a:schemeClr>
              </a:buClr>
              <a:buFont typeface="Wingdings" pitchFamily="2" charset="2"/>
              <a:buChar char="§"/>
              <a:tabLst>
                <a:tab pos="1076325" algn="l"/>
                <a:tab pos="2153841" algn="l"/>
                <a:tab pos="3429000" algn="l"/>
              </a:tabLst>
            </a:pPr>
            <a:r>
              <a:rPr lang="hu" sz="1200" b="1" dirty="0"/>
              <a:t>MÚLT : </a:t>
            </a:r>
            <a:r>
              <a:rPr lang="hu-HU" sz="1200" dirty="0"/>
              <a:t>fejlesztés a megnövekedett üzemi nyomás miatt</a:t>
            </a:r>
            <a:endParaRPr lang="hu" sz="1200" dirty="0"/>
          </a:p>
          <a:p>
            <a:pPr marL="200025" indent="-200025">
              <a:spcBef>
                <a:spcPct val="50000"/>
              </a:spcBef>
              <a:buClr>
                <a:schemeClr val="bg1">
                  <a:lumMod val="50000"/>
                </a:schemeClr>
              </a:buClr>
              <a:buFont typeface="Wingdings" pitchFamily="2" charset="2"/>
              <a:buChar char="§"/>
              <a:tabLst>
                <a:tab pos="1076325" algn="l"/>
                <a:tab pos="2153841" algn="l"/>
                <a:tab pos="3429000" algn="l"/>
              </a:tabLst>
            </a:pPr>
            <a:r>
              <a:rPr lang="hu" sz="1200" b="1" dirty="0"/>
              <a:t>ÚJ: </a:t>
            </a:r>
            <a:r>
              <a:rPr lang="hu-HU" sz="1200" dirty="0">
                <a:effectLst/>
                <a:latin typeface="Calibri" panose="020F0502020204030204" pitchFamily="34" charset="0"/>
                <a:ea typeface="Arial MT"/>
                <a:cs typeface="Arial MT"/>
              </a:rPr>
              <a:t>repedésnövekedéssel és repedésképződéssel szemben nagyobb ellenállás miatt</a:t>
            </a:r>
            <a:endParaRPr lang="hu" sz="1200" dirty="0"/>
          </a:p>
        </p:txBody>
      </p:sp>
      <p:pic>
        <p:nvPicPr>
          <p:cNvPr id="32" name="Grafik 31"/>
          <p:cNvPicPr>
            <a:picLocks noChangeAspect="1"/>
          </p:cNvPicPr>
          <p:nvPr/>
        </p:nvPicPr>
        <p:blipFill rotWithShape="1">
          <a:blip r:embed="rId2" cstate="print">
            <a:extLst>
              <a:ext uri="{28A0092B-C50C-407E-A947-70E740481C1C}">
                <a14:useLocalDpi xmlns:a14="http://schemas.microsoft.com/office/drawing/2010/main" val="0"/>
              </a:ext>
            </a:extLst>
          </a:blip>
          <a:srcRect t="-905" r="17168" b="3652"/>
          <a:stretch/>
        </p:blipFill>
        <p:spPr>
          <a:xfrm flipH="1">
            <a:off x="6138474" y="2811118"/>
            <a:ext cx="2700000" cy="1782198"/>
          </a:xfrm>
          <a:prstGeom prst="rect">
            <a:avLst/>
          </a:prstGeom>
          <a:effectLst/>
          <a:scene3d>
            <a:camera prst="orthographicFront">
              <a:rot lat="0" lon="0" rev="0"/>
            </a:camera>
            <a:lightRig rig="threePt" dir="t"/>
          </a:scene3d>
        </p:spPr>
      </p:pic>
      <p:pic>
        <p:nvPicPr>
          <p:cNvPr id="33" name="Grafik 32"/>
          <p:cNvPicPr>
            <a:picLocks noChangeAspect="1"/>
          </p:cNvPicPr>
          <p:nvPr/>
        </p:nvPicPr>
        <p:blipFill>
          <a:blip r:embed="rId3"/>
          <a:stretch>
            <a:fillRect/>
          </a:stretch>
        </p:blipFill>
        <p:spPr>
          <a:xfrm>
            <a:off x="6138474" y="843558"/>
            <a:ext cx="2700000" cy="1787920"/>
          </a:xfrm>
          <a:prstGeom prst="rect">
            <a:avLst/>
          </a:prstGeom>
        </p:spPr>
      </p:pic>
      <p:sp>
        <p:nvSpPr>
          <p:cNvPr id="8" name="Form 7"/>
          <p:cNvSpPr/>
          <p:nvPr/>
        </p:nvSpPr>
        <p:spPr>
          <a:xfrm rot="21391453">
            <a:off x="98996" y="1160956"/>
            <a:ext cx="5219594" cy="3091619"/>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sz="1350"/>
          </a:p>
        </p:txBody>
      </p:sp>
      <p:sp>
        <p:nvSpPr>
          <p:cNvPr id="9" name="Ellipse 8"/>
          <p:cNvSpPr>
            <a:spLocks/>
          </p:cNvSpPr>
          <p:nvPr/>
        </p:nvSpPr>
        <p:spPr>
          <a:xfrm>
            <a:off x="920709" y="3279087"/>
            <a:ext cx="162000" cy="162000"/>
          </a:xfrm>
          <a:prstGeom prst="ellips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sz="1350" dirty="0"/>
          </a:p>
        </p:txBody>
      </p:sp>
      <p:sp>
        <p:nvSpPr>
          <p:cNvPr id="10" name="Freihandform 9"/>
          <p:cNvSpPr/>
          <p:nvPr/>
        </p:nvSpPr>
        <p:spPr>
          <a:xfrm>
            <a:off x="575556" y="3529350"/>
            <a:ext cx="863931" cy="288293"/>
          </a:xfrm>
          <a:custGeom>
            <a:avLst/>
            <a:gdLst>
              <a:gd name="connsiteX0" fmla="*/ 0 w 1019868"/>
              <a:gd name="connsiteY0" fmla="*/ 0 h 366931"/>
              <a:gd name="connsiteX1" fmla="*/ 1019868 w 1019868"/>
              <a:gd name="connsiteY1" fmla="*/ 0 h 366931"/>
              <a:gd name="connsiteX2" fmla="*/ 1019868 w 1019868"/>
              <a:gd name="connsiteY2" fmla="*/ 366931 h 366931"/>
              <a:gd name="connsiteX3" fmla="*/ 0 w 1019868"/>
              <a:gd name="connsiteY3" fmla="*/ 366931 h 366931"/>
              <a:gd name="connsiteX4" fmla="*/ 0 w 1019868"/>
              <a:gd name="connsiteY4" fmla="*/ 0 h 36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868" h="366931">
                <a:moveTo>
                  <a:pt x="0" y="0"/>
                </a:moveTo>
                <a:lnTo>
                  <a:pt x="1019868" y="0"/>
                </a:lnTo>
                <a:lnTo>
                  <a:pt x="1019868" y="366931"/>
                </a:lnTo>
                <a:lnTo>
                  <a:pt x="0" y="3669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1771" tIns="0" rIns="0" bIns="0" numCol="1" spcCol="1270" anchor="t" anchorCtr="0">
            <a:noAutofit/>
          </a:bodyPr>
          <a:lstStyle/>
          <a:p>
            <a:pPr algn="ctr" defTabSz="666750">
              <a:lnSpc>
                <a:spcPct val="90000"/>
              </a:lnSpc>
              <a:spcBef>
                <a:spcPct val="0"/>
              </a:spcBef>
              <a:spcAft>
                <a:spcPct val="35000"/>
              </a:spcAft>
            </a:pPr>
            <a:r>
              <a:rPr lang="de-DE" sz="1500" b="1" dirty="0"/>
              <a:t>PE 63 </a:t>
            </a:r>
          </a:p>
          <a:p>
            <a:pPr algn="ctr" defTabSz="666750">
              <a:lnSpc>
                <a:spcPct val="90000"/>
              </a:lnSpc>
              <a:spcBef>
                <a:spcPct val="0"/>
              </a:spcBef>
              <a:spcAft>
                <a:spcPct val="35000"/>
              </a:spcAft>
            </a:pPr>
            <a:r>
              <a:rPr lang="de-DE" sz="1050" i="1" dirty="0"/>
              <a:t>1959</a:t>
            </a:r>
            <a:r>
              <a:rPr lang="hu-HU" sz="1050" i="1" dirty="0"/>
              <a:t> óta</a:t>
            </a:r>
            <a:endParaRPr lang="de-DE" sz="1050" i="1" dirty="0"/>
          </a:p>
          <a:p>
            <a:pPr defTabSz="666750">
              <a:lnSpc>
                <a:spcPct val="90000"/>
              </a:lnSpc>
              <a:spcBef>
                <a:spcPct val="0"/>
              </a:spcBef>
              <a:spcAft>
                <a:spcPct val="35000"/>
              </a:spcAft>
            </a:pPr>
            <a:endParaRPr lang="en-US" sz="1500" dirty="0"/>
          </a:p>
        </p:txBody>
      </p:sp>
      <p:sp>
        <p:nvSpPr>
          <p:cNvPr id="11" name="Ellipse 10"/>
          <p:cNvSpPr>
            <a:spLocks/>
          </p:cNvSpPr>
          <p:nvPr/>
        </p:nvSpPr>
        <p:spPr>
          <a:xfrm>
            <a:off x="1742406" y="2613640"/>
            <a:ext cx="216000" cy="216000"/>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AT" sz="1350"/>
          </a:p>
        </p:txBody>
      </p:sp>
      <p:sp>
        <p:nvSpPr>
          <p:cNvPr id="12" name="Freihandform 11"/>
          <p:cNvSpPr/>
          <p:nvPr/>
        </p:nvSpPr>
        <p:spPr>
          <a:xfrm>
            <a:off x="1386213" y="2962809"/>
            <a:ext cx="892695" cy="304977"/>
          </a:xfrm>
          <a:custGeom>
            <a:avLst/>
            <a:gdLst>
              <a:gd name="connsiteX0" fmla="*/ 0 w 1053823"/>
              <a:gd name="connsiteY0" fmla="*/ 0 h 388166"/>
              <a:gd name="connsiteX1" fmla="*/ 1053823 w 1053823"/>
              <a:gd name="connsiteY1" fmla="*/ 0 h 388166"/>
              <a:gd name="connsiteX2" fmla="*/ 1053823 w 1053823"/>
              <a:gd name="connsiteY2" fmla="*/ 388166 h 388166"/>
              <a:gd name="connsiteX3" fmla="*/ 0 w 1053823"/>
              <a:gd name="connsiteY3" fmla="*/ 388166 h 388166"/>
              <a:gd name="connsiteX4" fmla="*/ 0 w 1053823"/>
              <a:gd name="connsiteY4" fmla="*/ 0 h 38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823" h="388166">
                <a:moveTo>
                  <a:pt x="0" y="0"/>
                </a:moveTo>
                <a:lnTo>
                  <a:pt x="1053823" y="0"/>
                </a:lnTo>
                <a:lnTo>
                  <a:pt x="1053823" y="388166"/>
                </a:lnTo>
                <a:lnTo>
                  <a:pt x="0" y="3881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0036" tIns="0" rIns="0" bIns="0" numCol="1" spcCol="1270" anchor="t" anchorCtr="0">
            <a:noAutofit/>
          </a:bodyPr>
          <a:lstStyle/>
          <a:p>
            <a:pPr algn="ctr" defTabSz="733425">
              <a:lnSpc>
                <a:spcPct val="90000"/>
              </a:lnSpc>
              <a:spcBef>
                <a:spcPct val="0"/>
              </a:spcBef>
              <a:spcAft>
                <a:spcPct val="35000"/>
              </a:spcAft>
            </a:pPr>
            <a:r>
              <a:rPr lang="de-DE" sz="1500" b="1" dirty="0"/>
              <a:t>PE 80 </a:t>
            </a:r>
          </a:p>
          <a:p>
            <a:pPr algn="ctr" defTabSz="733425">
              <a:lnSpc>
                <a:spcPct val="90000"/>
              </a:lnSpc>
              <a:spcBef>
                <a:spcPct val="0"/>
              </a:spcBef>
              <a:spcAft>
                <a:spcPct val="35000"/>
              </a:spcAft>
            </a:pPr>
            <a:r>
              <a:rPr lang="hu-HU" sz="1050" i="1" dirty="0"/>
              <a:t>1977 óta</a:t>
            </a:r>
            <a:endParaRPr lang="de-DE" sz="1050" i="1" dirty="0"/>
          </a:p>
          <a:p>
            <a:pPr defTabSz="733425">
              <a:lnSpc>
                <a:spcPct val="90000"/>
              </a:lnSpc>
              <a:spcBef>
                <a:spcPct val="0"/>
              </a:spcBef>
              <a:spcAft>
                <a:spcPct val="35000"/>
              </a:spcAft>
            </a:pPr>
            <a:endParaRPr lang="en-US" sz="1650" dirty="0"/>
          </a:p>
        </p:txBody>
      </p:sp>
      <p:sp>
        <p:nvSpPr>
          <p:cNvPr id="13" name="Ellipse 12"/>
          <p:cNvSpPr>
            <a:spLocks/>
          </p:cNvSpPr>
          <p:nvPr/>
        </p:nvSpPr>
        <p:spPr>
          <a:xfrm>
            <a:off x="2813437" y="2114543"/>
            <a:ext cx="270000" cy="270000"/>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AT" sz="1350"/>
          </a:p>
        </p:txBody>
      </p:sp>
      <p:sp>
        <p:nvSpPr>
          <p:cNvPr id="14" name="Freihandform 13"/>
          <p:cNvSpPr/>
          <p:nvPr/>
        </p:nvSpPr>
        <p:spPr>
          <a:xfrm rot="10800000" flipV="1">
            <a:off x="2513109" y="2490763"/>
            <a:ext cx="803417" cy="256163"/>
          </a:xfrm>
          <a:custGeom>
            <a:avLst/>
            <a:gdLst>
              <a:gd name="connsiteX0" fmla="*/ 0 w 1486751"/>
              <a:gd name="connsiteY0" fmla="*/ 0 h 447253"/>
              <a:gd name="connsiteX1" fmla="*/ 1486751 w 1486751"/>
              <a:gd name="connsiteY1" fmla="*/ 0 h 447253"/>
              <a:gd name="connsiteX2" fmla="*/ 1486751 w 1486751"/>
              <a:gd name="connsiteY2" fmla="*/ 447253 h 447253"/>
              <a:gd name="connsiteX3" fmla="*/ 0 w 1486751"/>
              <a:gd name="connsiteY3" fmla="*/ 447253 h 447253"/>
              <a:gd name="connsiteX4" fmla="*/ 0 w 1486751"/>
              <a:gd name="connsiteY4" fmla="*/ 0 h 44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751" h="447253">
                <a:moveTo>
                  <a:pt x="1486751" y="447252"/>
                </a:moveTo>
                <a:lnTo>
                  <a:pt x="0" y="447252"/>
                </a:lnTo>
                <a:lnTo>
                  <a:pt x="0" y="1"/>
                </a:lnTo>
                <a:lnTo>
                  <a:pt x="1486751" y="1"/>
                </a:lnTo>
                <a:lnTo>
                  <a:pt x="1486751" y="447252"/>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9299" tIns="0" rIns="0" bIns="0" numCol="1" spcCol="1270" anchor="t" anchorCtr="0">
            <a:noAutofit/>
          </a:bodyPr>
          <a:lstStyle/>
          <a:p>
            <a:pPr algn="ctr" defTabSz="866775">
              <a:lnSpc>
                <a:spcPct val="90000"/>
              </a:lnSpc>
              <a:spcBef>
                <a:spcPct val="0"/>
              </a:spcBef>
              <a:spcAft>
                <a:spcPct val="35000"/>
              </a:spcAft>
            </a:pPr>
            <a:r>
              <a:rPr lang="de-DE" sz="1500" b="1" dirty="0"/>
              <a:t>PE 100</a:t>
            </a:r>
          </a:p>
          <a:p>
            <a:pPr algn="ctr" defTabSz="866775">
              <a:lnSpc>
                <a:spcPct val="90000"/>
              </a:lnSpc>
              <a:spcBef>
                <a:spcPct val="0"/>
              </a:spcBef>
              <a:spcAft>
                <a:spcPct val="35000"/>
              </a:spcAft>
            </a:pPr>
            <a:r>
              <a:rPr lang="hu-HU" sz="1050" i="1" dirty="0"/>
              <a:t>1990 óta</a:t>
            </a:r>
            <a:endParaRPr lang="en-US" sz="1050" i="1" dirty="0"/>
          </a:p>
        </p:txBody>
      </p:sp>
      <p:sp>
        <p:nvSpPr>
          <p:cNvPr id="15" name="Ellipse 14"/>
          <p:cNvSpPr>
            <a:spLocks/>
          </p:cNvSpPr>
          <p:nvPr/>
        </p:nvSpPr>
        <p:spPr>
          <a:xfrm>
            <a:off x="3821153" y="1726040"/>
            <a:ext cx="324000" cy="324000"/>
          </a:xfrm>
          <a:prstGeom prst="ellipse">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AT" sz="1350"/>
          </a:p>
        </p:txBody>
      </p:sp>
      <p:sp>
        <p:nvSpPr>
          <p:cNvPr id="16" name="Freihandform 15"/>
          <p:cNvSpPr/>
          <p:nvPr/>
        </p:nvSpPr>
        <p:spPr>
          <a:xfrm>
            <a:off x="3398762" y="2173352"/>
            <a:ext cx="1123091" cy="223286"/>
          </a:xfrm>
          <a:custGeom>
            <a:avLst/>
            <a:gdLst>
              <a:gd name="connsiteX0" fmla="*/ 0 w 2090434"/>
              <a:gd name="connsiteY0" fmla="*/ 0 h 532226"/>
              <a:gd name="connsiteX1" fmla="*/ 2090434 w 2090434"/>
              <a:gd name="connsiteY1" fmla="*/ 0 h 532226"/>
              <a:gd name="connsiteX2" fmla="*/ 2090434 w 2090434"/>
              <a:gd name="connsiteY2" fmla="*/ 532226 h 532226"/>
              <a:gd name="connsiteX3" fmla="*/ 0 w 2090434"/>
              <a:gd name="connsiteY3" fmla="*/ 532226 h 532226"/>
              <a:gd name="connsiteX4" fmla="*/ 0 w 2090434"/>
              <a:gd name="connsiteY4" fmla="*/ 0 h 532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434" h="532226">
                <a:moveTo>
                  <a:pt x="0" y="0"/>
                </a:moveTo>
                <a:lnTo>
                  <a:pt x="2090434" y="0"/>
                </a:lnTo>
                <a:lnTo>
                  <a:pt x="2090434" y="532226"/>
                </a:lnTo>
                <a:lnTo>
                  <a:pt x="0" y="53222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9815" tIns="0" rIns="0" bIns="0" numCol="1" spcCol="1270" anchor="t" anchorCtr="0">
            <a:noAutofit/>
          </a:bodyPr>
          <a:lstStyle/>
          <a:p>
            <a:pPr algn="ctr" defTabSz="866775">
              <a:lnSpc>
                <a:spcPct val="90000"/>
              </a:lnSpc>
              <a:spcBef>
                <a:spcPct val="0"/>
              </a:spcBef>
              <a:spcAft>
                <a:spcPct val="35000"/>
              </a:spcAft>
            </a:pPr>
            <a:r>
              <a:rPr lang="de-DE" sz="1350" b="1" dirty="0"/>
              <a:t>PE 100-RC</a:t>
            </a:r>
          </a:p>
          <a:p>
            <a:pPr algn="ctr" defTabSz="866775">
              <a:lnSpc>
                <a:spcPct val="90000"/>
              </a:lnSpc>
              <a:spcBef>
                <a:spcPct val="0"/>
              </a:spcBef>
              <a:spcAft>
                <a:spcPct val="35000"/>
              </a:spcAft>
            </a:pPr>
            <a:r>
              <a:rPr lang="hu-HU" sz="1050" i="1" dirty="0">
                <a:solidFill>
                  <a:schemeClr val="tx1"/>
                </a:solidFill>
              </a:rPr>
              <a:t>2009 óta</a:t>
            </a:r>
            <a:endParaRPr lang="en-US" sz="1050" i="1" dirty="0">
              <a:solidFill>
                <a:schemeClr val="tx1"/>
              </a:solidFill>
            </a:endParaRPr>
          </a:p>
        </p:txBody>
      </p:sp>
      <p:sp>
        <p:nvSpPr>
          <p:cNvPr id="17" name="Freihandform 16"/>
          <p:cNvSpPr/>
          <p:nvPr/>
        </p:nvSpPr>
        <p:spPr>
          <a:xfrm rot="10800000" flipV="1">
            <a:off x="1448677" y="2192976"/>
            <a:ext cx="803417" cy="256163"/>
          </a:xfrm>
          <a:custGeom>
            <a:avLst/>
            <a:gdLst>
              <a:gd name="connsiteX0" fmla="*/ 0 w 1486751"/>
              <a:gd name="connsiteY0" fmla="*/ 0 h 447253"/>
              <a:gd name="connsiteX1" fmla="*/ 1486751 w 1486751"/>
              <a:gd name="connsiteY1" fmla="*/ 0 h 447253"/>
              <a:gd name="connsiteX2" fmla="*/ 1486751 w 1486751"/>
              <a:gd name="connsiteY2" fmla="*/ 447253 h 447253"/>
              <a:gd name="connsiteX3" fmla="*/ 0 w 1486751"/>
              <a:gd name="connsiteY3" fmla="*/ 447253 h 447253"/>
              <a:gd name="connsiteX4" fmla="*/ 0 w 1486751"/>
              <a:gd name="connsiteY4" fmla="*/ 0 h 44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751" h="447253">
                <a:moveTo>
                  <a:pt x="1486751" y="447252"/>
                </a:moveTo>
                <a:lnTo>
                  <a:pt x="0" y="447252"/>
                </a:lnTo>
                <a:lnTo>
                  <a:pt x="0" y="1"/>
                </a:lnTo>
                <a:lnTo>
                  <a:pt x="1486751" y="1"/>
                </a:lnTo>
                <a:lnTo>
                  <a:pt x="1486751" y="447252"/>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9299" tIns="0" rIns="0" bIns="0" numCol="1" spcCol="1270" anchor="t" anchorCtr="0">
            <a:noAutofit/>
          </a:bodyPr>
          <a:lstStyle/>
          <a:p>
            <a:pPr algn="ctr" defTabSz="866775">
              <a:lnSpc>
                <a:spcPct val="90000"/>
              </a:lnSpc>
              <a:spcBef>
                <a:spcPct val="0"/>
              </a:spcBef>
              <a:spcAft>
                <a:spcPct val="35000"/>
              </a:spcAft>
            </a:pPr>
            <a:r>
              <a:rPr lang="de-DE" sz="1350" b="1" dirty="0"/>
              <a:t>PE 3408</a:t>
            </a:r>
            <a:endParaRPr lang="en-US" sz="900" i="1" dirty="0"/>
          </a:p>
        </p:txBody>
      </p:sp>
      <p:sp>
        <p:nvSpPr>
          <p:cNvPr id="18" name="Freihandform 17"/>
          <p:cNvSpPr/>
          <p:nvPr/>
        </p:nvSpPr>
        <p:spPr>
          <a:xfrm rot="10800000" flipV="1">
            <a:off x="2502793" y="1617655"/>
            <a:ext cx="803417" cy="256163"/>
          </a:xfrm>
          <a:custGeom>
            <a:avLst/>
            <a:gdLst>
              <a:gd name="connsiteX0" fmla="*/ 0 w 1486751"/>
              <a:gd name="connsiteY0" fmla="*/ 0 h 447253"/>
              <a:gd name="connsiteX1" fmla="*/ 1486751 w 1486751"/>
              <a:gd name="connsiteY1" fmla="*/ 0 h 447253"/>
              <a:gd name="connsiteX2" fmla="*/ 1486751 w 1486751"/>
              <a:gd name="connsiteY2" fmla="*/ 447253 h 447253"/>
              <a:gd name="connsiteX3" fmla="*/ 0 w 1486751"/>
              <a:gd name="connsiteY3" fmla="*/ 447253 h 447253"/>
              <a:gd name="connsiteX4" fmla="*/ 0 w 1486751"/>
              <a:gd name="connsiteY4" fmla="*/ 0 h 44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751" h="447253">
                <a:moveTo>
                  <a:pt x="1486751" y="447252"/>
                </a:moveTo>
                <a:lnTo>
                  <a:pt x="0" y="447252"/>
                </a:lnTo>
                <a:lnTo>
                  <a:pt x="0" y="1"/>
                </a:lnTo>
                <a:lnTo>
                  <a:pt x="1486751" y="1"/>
                </a:lnTo>
                <a:lnTo>
                  <a:pt x="1486751" y="447252"/>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9299" tIns="0" rIns="0" bIns="0" numCol="1" spcCol="1270" anchor="t" anchorCtr="0">
            <a:noAutofit/>
          </a:bodyPr>
          <a:lstStyle/>
          <a:p>
            <a:pPr algn="ctr" defTabSz="866775">
              <a:lnSpc>
                <a:spcPct val="90000"/>
              </a:lnSpc>
              <a:spcBef>
                <a:spcPct val="0"/>
              </a:spcBef>
              <a:spcAft>
                <a:spcPct val="35000"/>
              </a:spcAft>
            </a:pPr>
            <a:r>
              <a:rPr lang="de-DE" sz="1350" b="1" dirty="0"/>
              <a:t>PE 4710</a:t>
            </a:r>
          </a:p>
        </p:txBody>
      </p:sp>
      <p:pic>
        <p:nvPicPr>
          <p:cNvPr id="19" name="Grafik 18"/>
          <p:cNvPicPr>
            <a:picLocks noChangeAspect="1"/>
          </p:cNvPicPr>
          <p:nvPr/>
        </p:nvPicPr>
        <p:blipFill rotWithShape="1">
          <a:blip r:embed="rId4"/>
          <a:srcRect r="277"/>
          <a:stretch/>
        </p:blipFill>
        <p:spPr>
          <a:xfrm>
            <a:off x="2963203" y="3166615"/>
            <a:ext cx="435560" cy="361145"/>
          </a:xfrm>
          <a:prstGeom prst="rect">
            <a:avLst/>
          </a:prstGeom>
        </p:spPr>
      </p:pic>
      <p:pic>
        <p:nvPicPr>
          <p:cNvPr id="20" name="Grafik 19"/>
          <p:cNvPicPr>
            <a:picLocks noChangeAspect="1"/>
          </p:cNvPicPr>
          <p:nvPr/>
        </p:nvPicPr>
        <p:blipFill>
          <a:blip r:embed="rId5"/>
          <a:stretch>
            <a:fillRect/>
          </a:stretch>
        </p:blipFill>
        <p:spPr>
          <a:xfrm>
            <a:off x="1850386" y="1375925"/>
            <a:ext cx="506432" cy="463539"/>
          </a:xfrm>
          <a:prstGeom prst="rect">
            <a:avLst/>
          </a:prstGeom>
        </p:spPr>
      </p:pic>
      <p:sp>
        <p:nvSpPr>
          <p:cNvPr id="22" name="Datumsplatzhalter 21"/>
          <p:cNvSpPr>
            <a:spLocks noGrp="1"/>
          </p:cNvSpPr>
          <p:nvPr>
            <p:ph type="dt" sz="half" idx="10"/>
          </p:nvPr>
        </p:nvSpPr>
        <p:spPr/>
        <p:txBody>
          <a:bodyPr/>
          <a:lstStyle/>
          <a:p>
            <a:fld id="{C2E44471-F824-4066-BCAB-AAA86E3336B1}" type="slidenum">
              <a:rPr lang="de-DE" smtClean="0"/>
              <a:pPr/>
              <a:t>10</a:t>
            </a:fld>
            <a:endParaRPr lang="de-DE" dirty="0"/>
          </a:p>
        </p:txBody>
      </p:sp>
      <p:sp>
        <p:nvSpPr>
          <p:cNvPr id="23" name="Foliennummernplatzhalter 22"/>
          <p:cNvSpPr>
            <a:spLocks noGrp="1"/>
          </p:cNvSpPr>
          <p:nvPr>
            <p:ph type="sldNum" sz="quarter" idx="12"/>
          </p:nvPr>
        </p:nvSpPr>
        <p:spPr/>
        <p:txBody>
          <a:bodyPr/>
          <a:lstStyle/>
          <a:p>
            <a:fld id="{A056524B-958C-453B-A41F-EDBABDDF1E57}" type="datetime1">
              <a:rPr lang="de-DE" smtClean="0"/>
              <a:pPr/>
              <a:t>27.01.2025</a:t>
            </a:fld>
            <a:endParaRPr lang="de-DE" dirty="0"/>
          </a:p>
        </p:txBody>
      </p:sp>
    </p:spTree>
    <p:extLst>
      <p:ext uri="{BB962C8B-B14F-4D97-AF65-F5344CB8AC3E}">
        <p14:creationId xmlns:p14="http://schemas.microsoft.com/office/powerpoint/2010/main" val="20108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itel 1"/>
          <p:cNvSpPr>
            <a:spLocks noGrp="1"/>
          </p:cNvSpPr>
          <p:nvPr>
            <p:ph type="title"/>
          </p:nvPr>
        </p:nvSpPr>
        <p:spPr/>
        <p:txBody>
          <a:bodyPr>
            <a:normAutofit/>
          </a:bodyPr>
          <a:lstStyle/>
          <a:p>
            <a:r>
              <a:rPr lang="hu" b="1" dirty="0"/>
              <a:t>PE 100 ANYAG</a:t>
            </a:r>
            <a:endParaRPr lang="en-US" b="1" dirty="0"/>
          </a:p>
        </p:txBody>
      </p:sp>
      <p:sp>
        <p:nvSpPr>
          <p:cNvPr id="35" name="Inhaltsplatzhalter 34"/>
          <p:cNvSpPr>
            <a:spLocks noGrp="1"/>
          </p:cNvSpPr>
          <p:nvPr>
            <p:ph idx="13"/>
          </p:nvPr>
        </p:nvSpPr>
        <p:spPr>
          <a:xfrm>
            <a:off x="323529" y="1329611"/>
            <a:ext cx="4330475" cy="3186354"/>
          </a:xfrm>
        </p:spPr>
        <p:txBody>
          <a:bodyPr>
            <a:normAutofit/>
          </a:bodyPr>
          <a:lstStyle/>
          <a:p>
            <a:r>
              <a:rPr lang="hu" sz="1350" dirty="0"/>
              <a:t>PE 100 (3. generáció )</a:t>
            </a:r>
          </a:p>
          <a:p>
            <a:r>
              <a:rPr lang="hu" sz="1350" dirty="0"/>
              <a:t>Módosított polimerizációs folyamat</a:t>
            </a:r>
            <a:endParaRPr lang="de-AT" sz="1350" dirty="0"/>
          </a:p>
          <a:p>
            <a:r>
              <a:rPr lang="hu" sz="1350" dirty="0"/>
              <a:t>MRS = 10 MPa</a:t>
            </a:r>
          </a:p>
        </p:txBody>
      </p:sp>
      <p:grpSp>
        <p:nvGrpSpPr>
          <p:cNvPr id="3" name="Gruppieren 2"/>
          <p:cNvGrpSpPr/>
          <p:nvPr/>
        </p:nvGrpSpPr>
        <p:grpSpPr>
          <a:xfrm rot="20825689" flipH="1">
            <a:off x="4326579" y="1564449"/>
            <a:ext cx="5263930" cy="2291899"/>
            <a:chOff x="517587" y="3109440"/>
            <a:chExt cx="7018573" cy="3055865"/>
          </a:xfrm>
        </p:grpSpPr>
        <p:pic>
          <p:nvPicPr>
            <p:cNvPr id="36" name="Grafik 35" descr="PE100_Rohr_schwarz_blaue_Streifen_schw.jpg"/>
            <p:cNvPicPr>
              <a:picLocks noChangeAspect="1"/>
            </p:cNvPicPr>
            <p:nvPr/>
          </p:nvPicPr>
          <p:blipFill>
            <a:blip r:embed="rId3" cstate="print"/>
            <a:stretch>
              <a:fillRect/>
            </a:stretch>
          </p:blipFill>
          <p:spPr>
            <a:xfrm flipH="1">
              <a:off x="517587" y="3109440"/>
              <a:ext cx="3126469" cy="1989464"/>
            </a:xfrm>
            <a:prstGeom prst="rect">
              <a:avLst/>
            </a:prstGeom>
            <a:effectLst/>
          </p:spPr>
        </p:pic>
        <p:cxnSp>
          <p:nvCxnSpPr>
            <p:cNvPr id="30" name="Gerade Verbindung 29"/>
            <p:cNvCxnSpPr/>
            <p:nvPr/>
          </p:nvCxnSpPr>
          <p:spPr>
            <a:xfrm>
              <a:off x="2567608" y="4036614"/>
              <a:ext cx="1894938" cy="1120578"/>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2567608" y="3892547"/>
              <a:ext cx="4375448" cy="778649"/>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4" name="Gruppieren 277"/>
            <p:cNvGrpSpPr>
              <a:grpSpLocks noChangeAspect="1"/>
            </p:cNvGrpSpPr>
            <p:nvPr/>
          </p:nvGrpSpPr>
          <p:grpSpPr bwMode="auto">
            <a:xfrm>
              <a:off x="4439816" y="4607130"/>
              <a:ext cx="3096344" cy="1558175"/>
              <a:chOff x="1524000" y="2009386"/>
              <a:chExt cx="5930900" cy="2985948"/>
            </a:xfrm>
          </p:grpSpPr>
          <p:grpSp>
            <p:nvGrpSpPr>
              <p:cNvPr id="5" name="Gruppieren 38"/>
              <p:cNvGrpSpPr>
                <a:grpSpLocks/>
              </p:cNvGrpSpPr>
              <p:nvPr/>
            </p:nvGrpSpPr>
            <p:grpSpPr bwMode="auto">
              <a:xfrm rot="-1189150">
                <a:off x="1629684" y="2009386"/>
                <a:ext cx="4538649" cy="1651799"/>
                <a:chOff x="5405388" y="1532017"/>
                <a:chExt cx="2981947" cy="851716"/>
              </a:xfrm>
            </p:grpSpPr>
            <p:grpSp>
              <p:nvGrpSpPr>
                <p:cNvPr id="6" name="Gruppieren 16"/>
                <p:cNvGrpSpPr>
                  <a:grpSpLocks/>
                </p:cNvGrpSpPr>
                <p:nvPr/>
              </p:nvGrpSpPr>
              <p:grpSpPr bwMode="auto">
                <a:xfrm>
                  <a:off x="5405388" y="1583057"/>
                  <a:ext cx="2981947" cy="783969"/>
                  <a:chOff x="2976496" y="1725933"/>
                  <a:chExt cx="2981947" cy="783969"/>
                </a:xfrm>
              </p:grpSpPr>
              <p:cxnSp>
                <p:nvCxnSpPr>
                  <p:cNvPr id="333" name="Gerade Verbindung 332"/>
                  <p:cNvCxnSpPr/>
                  <p:nvPr/>
                </p:nvCxnSpPr>
                <p:spPr>
                  <a:xfrm rot="1189150" flipV="1">
                    <a:off x="2976616" y="1725580"/>
                    <a:ext cx="2981948" cy="680869"/>
                  </a:xfrm>
                  <a:prstGeom prst="line">
                    <a:avLst/>
                  </a:prstGeom>
                  <a:noFill/>
                  <a:ln w="50800" cap="flat" cmpd="sng" algn="ctr">
                    <a:solidFill>
                      <a:srgbClr val="000000"/>
                    </a:solidFill>
                    <a:prstDash val="solid"/>
                  </a:ln>
                  <a:effectLst/>
                </p:spPr>
              </p:cxnSp>
              <p:cxnSp>
                <p:nvCxnSpPr>
                  <p:cNvPr id="334" name="Gerade Verbindung 333"/>
                  <p:cNvCxnSpPr/>
                  <p:nvPr/>
                </p:nvCxnSpPr>
                <p:spPr>
                  <a:xfrm rot="17389150" flipH="1">
                    <a:off x="3037214" y="1810907"/>
                    <a:ext cx="275643" cy="137069"/>
                  </a:xfrm>
                  <a:prstGeom prst="line">
                    <a:avLst/>
                  </a:prstGeom>
                  <a:noFill/>
                  <a:ln w="50800" cap="flat" cmpd="sng" algn="ctr">
                    <a:solidFill>
                      <a:srgbClr val="000000"/>
                    </a:solidFill>
                    <a:prstDash val="solid"/>
                  </a:ln>
                  <a:effectLst/>
                </p:spPr>
              </p:cxnSp>
              <p:cxnSp>
                <p:nvCxnSpPr>
                  <p:cNvPr id="335" name="Gerade Verbindung 334"/>
                  <p:cNvCxnSpPr/>
                  <p:nvPr/>
                </p:nvCxnSpPr>
                <p:spPr>
                  <a:xfrm rot="5400000">
                    <a:off x="3613903" y="2223982"/>
                    <a:ext cx="347024" cy="11189"/>
                  </a:xfrm>
                  <a:prstGeom prst="line">
                    <a:avLst/>
                  </a:prstGeom>
                  <a:noFill/>
                  <a:ln w="50800" cap="flat" cmpd="sng" algn="ctr">
                    <a:solidFill>
                      <a:srgbClr val="000000"/>
                    </a:solidFill>
                    <a:prstDash val="solid"/>
                  </a:ln>
                  <a:effectLst/>
                </p:spPr>
              </p:cxnSp>
              <p:cxnSp>
                <p:nvCxnSpPr>
                  <p:cNvPr id="336" name="Gerade Verbindung 335"/>
                  <p:cNvCxnSpPr/>
                  <p:nvPr/>
                </p:nvCxnSpPr>
                <p:spPr>
                  <a:xfrm rot="5400000">
                    <a:off x="4561041" y="2291002"/>
                    <a:ext cx="427191" cy="9790"/>
                  </a:xfrm>
                  <a:prstGeom prst="line">
                    <a:avLst/>
                  </a:prstGeom>
                  <a:noFill/>
                  <a:ln w="50800" cap="flat" cmpd="sng" algn="ctr">
                    <a:solidFill>
                      <a:srgbClr val="000000"/>
                    </a:solidFill>
                    <a:prstDash val="solid"/>
                  </a:ln>
                  <a:effectLst/>
                </p:spPr>
              </p:cxnSp>
              <p:cxnSp>
                <p:nvCxnSpPr>
                  <p:cNvPr id="337" name="Gerade Verbindung 336"/>
                  <p:cNvCxnSpPr/>
                  <p:nvPr/>
                </p:nvCxnSpPr>
                <p:spPr>
                  <a:xfrm rot="17389150" flipH="1">
                    <a:off x="4290588" y="1953026"/>
                    <a:ext cx="148254" cy="68534"/>
                  </a:xfrm>
                  <a:prstGeom prst="line">
                    <a:avLst/>
                  </a:prstGeom>
                  <a:noFill/>
                  <a:ln w="50800" cap="flat" cmpd="sng" algn="ctr">
                    <a:solidFill>
                      <a:srgbClr val="000000"/>
                    </a:solidFill>
                    <a:prstDash val="solid"/>
                  </a:ln>
                  <a:effectLst/>
                </p:spPr>
              </p:cxnSp>
            </p:grpSp>
            <p:cxnSp>
              <p:nvCxnSpPr>
                <p:cNvPr id="331" name="Gerade Verbindung 330"/>
                <p:cNvCxnSpPr/>
                <p:nvPr/>
              </p:nvCxnSpPr>
              <p:spPr>
                <a:xfrm rot="5400000">
                  <a:off x="7516902" y="2164908"/>
                  <a:ext cx="428289" cy="9790"/>
                </a:xfrm>
                <a:prstGeom prst="line">
                  <a:avLst/>
                </a:prstGeom>
                <a:noFill/>
                <a:ln w="50800" cap="flat" cmpd="sng" algn="ctr">
                  <a:solidFill>
                    <a:srgbClr val="000000"/>
                  </a:solidFill>
                  <a:prstDash val="solid"/>
                </a:ln>
                <a:effectLst/>
              </p:spPr>
            </p:cxnSp>
            <p:cxnSp>
              <p:nvCxnSpPr>
                <p:cNvPr id="332" name="Gerade Verbindung 331"/>
                <p:cNvCxnSpPr/>
                <p:nvPr/>
              </p:nvCxnSpPr>
              <p:spPr>
                <a:xfrm rot="5400000">
                  <a:off x="5706340" y="1701303"/>
                  <a:ext cx="347024" cy="8392"/>
                </a:xfrm>
                <a:prstGeom prst="line">
                  <a:avLst/>
                </a:prstGeom>
                <a:noFill/>
                <a:ln w="50800" cap="flat" cmpd="sng" algn="ctr">
                  <a:solidFill>
                    <a:srgbClr val="000000"/>
                  </a:solidFill>
                  <a:prstDash val="solid"/>
                </a:ln>
                <a:effectLst/>
              </p:spPr>
            </p:cxnSp>
          </p:grpSp>
          <p:grpSp>
            <p:nvGrpSpPr>
              <p:cNvPr id="7" name="Gruppieren 38"/>
              <p:cNvGrpSpPr>
                <a:grpSpLocks/>
              </p:cNvGrpSpPr>
              <p:nvPr/>
            </p:nvGrpSpPr>
            <p:grpSpPr bwMode="auto">
              <a:xfrm rot="9525693">
                <a:off x="2187991" y="2702807"/>
                <a:ext cx="5028196" cy="1902321"/>
                <a:chOff x="5384248" y="1408036"/>
                <a:chExt cx="3304461" cy="981580"/>
              </a:xfrm>
            </p:grpSpPr>
            <p:grpSp>
              <p:nvGrpSpPr>
                <p:cNvPr id="8" name="Gruppieren 16"/>
                <p:cNvGrpSpPr>
                  <a:grpSpLocks/>
                </p:cNvGrpSpPr>
                <p:nvPr/>
              </p:nvGrpSpPr>
              <p:grpSpPr bwMode="auto">
                <a:xfrm>
                  <a:off x="5384248" y="1408036"/>
                  <a:ext cx="3304461" cy="956679"/>
                  <a:chOff x="2955356" y="1550912"/>
                  <a:chExt cx="3304461" cy="956679"/>
                </a:xfrm>
              </p:grpSpPr>
              <p:cxnSp>
                <p:nvCxnSpPr>
                  <p:cNvPr id="324" name="Gerade Verbindung 323"/>
                  <p:cNvCxnSpPr/>
                  <p:nvPr/>
                </p:nvCxnSpPr>
                <p:spPr>
                  <a:xfrm rot="1274307" flipV="1">
                    <a:off x="3061450" y="1676107"/>
                    <a:ext cx="3217776" cy="792340"/>
                  </a:xfrm>
                  <a:prstGeom prst="line">
                    <a:avLst/>
                  </a:prstGeom>
                  <a:noFill/>
                  <a:ln w="50800" cap="flat" cmpd="sng" algn="ctr">
                    <a:solidFill>
                      <a:srgbClr val="000000"/>
                    </a:solidFill>
                    <a:prstDash val="solid"/>
                  </a:ln>
                  <a:effectLst/>
                </p:spPr>
              </p:cxnSp>
              <p:cxnSp>
                <p:nvCxnSpPr>
                  <p:cNvPr id="325" name="Gerade Verbindung 324"/>
                  <p:cNvCxnSpPr/>
                  <p:nvPr/>
                </p:nvCxnSpPr>
                <p:spPr>
                  <a:xfrm rot="6674307" flipV="1">
                    <a:off x="2891203" y="1625682"/>
                    <a:ext cx="408808" cy="263018"/>
                  </a:xfrm>
                  <a:prstGeom prst="line">
                    <a:avLst/>
                  </a:prstGeom>
                  <a:noFill/>
                  <a:ln w="50800" cap="flat" cmpd="sng" algn="ctr">
                    <a:solidFill>
                      <a:srgbClr val="000000"/>
                    </a:solidFill>
                    <a:prstDash val="solid"/>
                  </a:ln>
                  <a:effectLst/>
                </p:spPr>
              </p:cxnSp>
              <p:cxnSp>
                <p:nvCxnSpPr>
                  <p:cNvPr id="326" name="Gerade Verbindung 325"/>
                  <p:cNvCxnSpPr/>
                  <p:nvPr/>
                </p:nvCxnSpPr>
                <p:spPr>
                  <a:xfrm rot="5400000">
                    <a:off x="3662866" y="2188007"/>
                    <a:ext cx="345069" cy="9794"/>
                  </a:xfrm>
                  <a:prstGeom prst="line">
                    <a:avLst/>
                  </a:prstGeom>
                  <a:noFill/>
                  <a:ln w="50800" cap="flat" cmpd="sng" algn="ctr">
                    <a:solidFill>
                      <a:srgbClr val="000000"/>
                    </a:solidFill>
                    <a:prstDash val="solid"/>
                  </a:ln>
                  <a:effectLst/>
                </p:spPr>
              </p:cxnSp>
              <p:cxnSp>
                <p:nvCxnSpPr>
                  <p:cNvPr id="327" name="Gerade Verbindung 326"/>
                  <p:cNvCxnSpPr/>
                  <p:nvPr/>
                </p:nvCxnSpPr>
                <p:spPr>
                  <a:xfrm rot="5400000">
                    <a:off x="5420720" y="1983024"/>
                    <a:ext cx="262648" cy="0"/>
                  </a:xfrm>
                  <a:prstGeom prst="line">
                    <a:avLst/>
                  </a:prstGeom>
                  <a:noFill/>
                  <a:ln w="50800" cap="flat" cmpd="sng" algn="ctr">
                    <a:solidFill>
                      <a:srgbClr val="000000"/>
                    </a:solidFill>
                    <a:prstDash val="solid"/>
                  </a:ln>
                  <a:effectLst/>
                </p:spPr>
              </p:cxnSp>
              <p:cxnSp>
                <p:nvCxnSpPr>
                  <p:cNvPr id="328" name="Gerade Verbindung 327"/>
                  <p:cNvCxnSpPr/>
                  <p:nvPr/>
                </p:nvCxnSpPr>
                <p:spPr>
                  <a:xfrm rot="5400000">
                    <a:off x="4618336" y="2285838"/>
                    <a:ext cx="427490" cy="11192"/>
                  </a:xfrm>
                  <a:prstGeom prst="line">
                    <a:avLst/>
                  </a:prstGeom>
                  <a:noFill/>
                  <a:ln w="50800" cap="flat" cmpd="sng" algn="ctr">
                    <a:solidFill>
                      <a:srgbClr val="000000"/>
                    </a:solidFill>
                    <a:prstDash val="solid"/>
                  </a:ln>
                  <a:effectLst/>
                </p:spPr>
              </p:cxnSp>
              <p:cxnSp>
                <p:nvCxnSpPr>
                  <p:cNvPr id="329" name="Gerade Verbindung 328"/>
                  <p:cNvCxnSpPr/>
                  <p:nvPr/>
                </p:nvCxnSpPr>
                <p:spPr>
                  <a:xfrm rot="6674307" flipV="1">
                    <a:off x="4311381" y="1809714"/>
                    <a:ext cx="324188" cy="183273"/>
                  </a:xfrm>
                  <a:prstGeom prst="line">
                    <a:avLst/>
                  </a:prstGeom>
                  <a:noFill/>
                  <a:ln w="50800" cap="flat" cmpd="sng" algn="ctr">
                    <a:solidFill>
                      <a:srgbClr val="000000"/>
                    </a:solidFill>
                    <a:prstDash val="solid"/>
                  </a:ln>
                  <a:effectLst/>
                </p:spPr>
              </p:cxnSp>
            </p:grpSp>
            <p:cxnSp>
              <p:nvCxnSpPr>
                <p:cNvPr id="322" name="Gerade Verbindung 321"/>
                <p:cNvCxnSpPr/>
                <p:nvPr/>
              </p:nvCxnSpPr>
              <p:spPr>
                <a:xfrm rot="5400000">
                  <a:off x="7611817" y="2158789"/>
                  <a:ext cx="428589" cy="9794"/>
                </a:xfrm>
                <a:prstGeom prst="line">
                  <a:avLst/>
                </a:prstGeom>
                <a:noFill/>
                <a:ln w="50800" cap="flat" cmpd="sng" algn="ctr">
                  <a:solidFill>
                    <a:srgbClr val="000000"/>
                  </a:solidFill>
                  <a:prstDash val="solid"/>
                </a:ln>
                <a:effectLst/>
              </p:spPr>
            </p:cxnSp>
            <p:cxnSp>
              <p:nvCxnSpPr>
                <p:cNvPr id="323" name="Gerade Verbindung 322"/>
                <p:cNvCxnSpPr/>
                <p:nvPr/>
              </p:nvCxnSpPr>
              <p:spPr>
                <a:xfrm rot="5400000">
                  <a:off x="5765670" y="1673563"/>
                  <a:ext cx="347267" cy="9793"/>
                </a:xfrm>
                <a:prstGeom prst="line">
                  <a:avLst/>
                </a:prstGeom>
                <a:noFill/>
                <a:ln w="50800" cap="flat" cmpd="sng" algn="ctr">
                  <a:solidFill>
                    <a:srgbClr val="000000"/>
                  </a:solidFill>
                  <a:prstDash val="solid"/>
                </a:ln>
                <a:effectLst/>
              </p:spPr>
            </p:cxnSp>
          </p:grpSp>
          <p:sp>
            <p:nvSpPr>
              <p:cNvPr id="319" name="Freihandform 318"/>
              <p:cNvSpPr/>
              <p:nvPr/>
            </p:nvSpPr>
            <p:spPr>
              <a:xfrm>
                <a:off x="1524000" y="2039203"/>
                <a:ext cx="5930900" cy="2956131"/>
              </a:xfrm>
              <a:custGeom>
                <a:avLst/>
                <a:gdLst>
                  <a:gd name="connsiteX0" fmla="*/ 43543 w 5931505"/>
                  <a:gd name="connsiteY0" fmla="*/ 1282095 h 3546323"/>
                  <a:gd name="connsiteX1" fmla="*/ 87086 w 5931505"/>
                  <a:gd name="connsiteY1" fmla="*/ 1122438 h 3546323"/>
                  <a:gd name="connsiteX2" fmla="*/ 566057 w 5931505"/>
                  <a:gd name="connsiteY2" fmla="*/ 657981 h 3546323"/>
                  <a:gd name="connsiteX3" fmla="*/ 1973943 w 5931505"/>
                  <a:gd name="connsiteY3" fmla="*/ 614438 h 3546323"/>
                  <a:gd name="connsiteX4" fmla="*/ 2612571 w 5931505"/>
                  <a:gd name="connsiteY4" fmla="*/ 62895 h 3546323"/>
                  <a:gd name="connsiteX5" fmla="*/ 3643086 w 5931505"/>
                  <a:gd name="connsiteY5" fmla="*/ 309638 h 3546323"/>
                  <a:gd name="connsiteX6" fmla="*/ 4528457 w 5931505"/>
                  <a:gd name="connsiteY6" fmla="*/ 48381 h 3546323"/>
                  <a:gd name="connsiteX7" fmla="*/ 5094514 w 5931505"/>
                  <a:gd name="connsiteY7" fmla="*/ 599924 h 3546323"/>
                  <a:gd name="connsiteX8" fmla="*/ 5515429 w 5931505"/>
                  <a:gd name="connsiteY8" fmla="*/ 730553 h 3546323"/>
                  <a:gd name="connsiteX9" fmla="*/ 5529943 w 5931505"/>
                  <a:gd name="connsiteY9" fmla="*/ 1224038 h 3546323"/>
                  <a:gd name="connsiteX10" fmla="*/ 5588000 w 5931505"/>
                  <a:gd name="connsiteY10" fmla="*/ 1528838 h 3546323"/>
                  <a:gd name="connsiteX11" fmla="*/ 5834743 w 5931505"/>
                  <a:gd name="connsiteY11" fmla="*/ 1949753 h 3546323"/>
                  <a:gd name="connsiteX12" fmla="*/ 5007429 w 5931505"/>
                  <a:gd name="connsiteY12" fmla="*/ 2181981 h 3546323"/>
                  <a:gd name="connsiteX13" fmla="*/ 5007429 w 5931505"/>
                  <a:gd name="connsiteY13" fmla="*/ 2849638 h 3546323"/>
                  <a:gd name="connsiteX14" fmla="*/ 4441371 w 5931505"/>
                  <a:gd name="connsiteY14" fmla="*/ 2951238 h 3546323"/>
                  <a:gd name="connsiteX15" fmla="*/ 3831771 w 5931505"/>
                  <a:gd name="connsiteY15" fmla="*/ 2573867 h 3546323"/>
                  <a:gd name="connsiteX16" fmla="*/ 3381829 w 5931505"/>
                  <a:gd name="connsiteY16" fmla="*/ 2660953 h 3546323"/>
                  <a:gd name="connsiteX17" fmla="*/ 3352800 w 5931505"/>
                  <a:gd name="connsiteY17" fmla="*/ 3415695 h 3546323"/>
                  <a:gd name="connsiteX18" fmla="*/ 2801257 w 5931505"/>
                  <a:gd name="connsiteY18" fmla="*/ 3444724 h 3546323"/>
                  <a:gd name="connsiteX19" fmla="*/ 2090057 w 5931505"/>
                  <a:gd name="connsiteY19" fmla="*/ 3023810 h 3546323"/>
                  <a:gd name="connsiteX20" fmla="*/ 1175657 w 5931505"/>
                  <a:gd name="connsiteY20" fmla="*/ 3343124 h 3546323"/>
                  <a:gd name="connsiteX21" fmla="*/ 696686 w 5931505"/>
                  <a:gd name="connsiteY21" fmla="*/ 2893181 h 3546323"/>
                  <a:gd name="connsiteX22" fmla="*/ 667657 w 5931505"/>
                  <a:gd name="connsiteY22" fmla="*/ 2399695 h 3546323"/>
                  <a:gd name="connsiteX23" fmla="*/ 203200 w 5931505"/>
                  <a:gd name="connsiteY23" fmla="*/ 1964267 h 3546323"/>
                  <a:gd name="connsiteX24" fmla="*/ 14514 w 5931505"/>
                  <a:gd name="connsiteY24" fmla="*/ 1180495 h 354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31505" h="3546323">
                    <a:moveTo>
                      <a:pt x="43543" y="1282095"/>
                    </a:moveTo>
                    <a:cubicBezTo>
                      <a:pt x="21771" y="1254276"/>
                      <a:pt x="0" y="1226457"/>
                      <a:pt x="87086" y="1122438"/>
                    </a:cubicBezTo>
                    <a:cubicBezTo>
                      <a:pt x="174172" y="1018419"/>
                      <a:pt x="251581" y="742648"/>
                      <a:pt x="566057" y="657981"/>
                    </a:cubicBezTo>
                    <a:cubicBezTo>
                      <a:pt x="880533" y="573314"/>
                      <a:pt x="1632857" y="713619"/>
                      <a:pt x="1973943" y="614438"/>
                    </a:cubicBezTo>
                    <a:cubicBezTo>
                      <a:pt x="2315029" y="515257"/>
                      <a:pt x="2334381" y="113695"/>
                      <a:pt x="2612571" y="62895"/>
                    </a:cubicBezTo>
                    <a:cubicBezTo>
                      <a:pt x="2890761" y="12095"/>
                      <a:pt x="3323772" y="312057"/>
                      <a:pt x="3643086" y="309638"/>
                    </a:cubicBezTo>
                    <a:cubicBezTo>
                      <a:pt x="3962400" y="307219"/>
                      <a:pt x="4286552" y="0"/>
                      <a:pt x="4528457" y="48381"/>
                    </a:cubicBezTo>
                    <a:cubicBezTo>
                      <a:pt x="4770362" y="96762"/>
                      <a:pt x="4930019" y="486229"/>
                      <a:pt x="5094514" y="599924"/>
                    </a:cubicBezTo>
                    <a:cubicBezTo>
                      <a:pt x="5259009" y="713619"/>
                      <a:pt x="5442858" y="626534"/>
                      <a:pt x="5515429" y="730553"/>
                    </a:cubicBezTo>
                    <a:cubicBezTo>
                      <a:pt x="5588000" y="834572"/>
                      <a:pt x="5517848" y="1090990"/>
                      <a:pt x="5529943" y="1224038"/>
                    </a:cubicBezTo>
                    <a:cubicBezTo>
                      <a:pt x="5542038" y="1357086"/>
                      <a:pt x="5537200" y="1407886"/>
                      <a:pt x="5588000" y="1528838"/>
                    </a:cubicBezTo>
                    <a:cubicBezTo>
                      <a:pt x="5638800" y="1649791"/>
                      <a:pt x="5931505" y="1840896"/>
                      <a:pt x="5834743" y="1949753"/>
                    </a:cubicBezTo>
                    <a:cubicBezTo>
                      <a:pt x="5737981" y="2058610"/>
                      <a:pt x="5145315" y="2032000"/>
                      <a:pt x="5007429" y="2181981"/>
                    </a:cubicBezTo>
                    <a:cubicBezTo>
                      <a:pt x="4869543" y="2331962"/>
                      <a:pt x="5101772" y="2721429"/>
                      <a:pt x="5007429" y="2849638"/>
                    </a:cubicBezTo>
                    <a:cubicBezTo>
                      <a:pt x="4913086" y="2977847"/>
                      <a:pt x="4637314" y="2997200"/>
                      <a:pt x="4441371" y="2951238"/>
                    </a:cubicBezTo>
                    <a:cubicBezTo>
                      <a:pt x="4245428" y="2905276"/>
                      <a:pt x="4008361" y="2622248"/>
                      <a:pt x="3831771" y="2573867"/>
                    </a:cubicBezTo>
                    <a:cubicBezTo>
                      <a:pt x="3655181" y="2525486"/>
                      <a:pt x="3461657" y="2520649"/>
                      <a:pt x="3381829" y="2660953"/>
                    </a:cubicBezTo>
                    <a:cubicBezTo>
                      <a:pt x="3302001" y="2801257"/>
                      <a:pt x="3449562" y="3285067"/>
                      <a:pt x="3352800" y="3415695"/>
                    </a:cubicBezTo>
                    <a:cubicBezTo>
                      <a:pt x="3256038" y="3546323"/>
                      <a:pt x="3011714" y="3510038"/>
                      <a:pt x="2801257" y="3444724"/>
                    </a:cubicBezTo>
                    <a:cubicBezTo>
                      <a:pt x="2590800" y="3379410"/>
                      <a:pt x="2360990" y="3040743"/>
                      <a:pt x="2090057" y="3023810"/>
                    </a:cubicBezTo>
                    <a:cubicBezTo>
                      <a:pt x="1819124" y="3006877"/>
                      <a:pt x="1407885" y="3364895"/>
                      <a:pt x="1175657" y="3343124"/>
                    </a:cubicBezTo>
                    <a:cubicBezTo>
                      <a:pt x="943429" y="3321353"/>
                      <a:pt x="781353" y="3050419"/>
                      <a:pt x="696686" y="2893181"/>
                    </a:cubicBezTo>
                    <a:cubicBezTo>
                      <a:pt x="612019" y="2735943"/>
                      <a:pt x="749905" y="2554514"/>
                      <a:pt x="667657" y="2399695"/>
                    </a:cubicBezTo>
                    <a:cubicBezTo>
                      <a:pt x="585409" y="2244876"/>
                      <a:pt x="312057" y="2167467"/>
                      <a:pt x="203200" y="1964267"/>
                    </a:cubicBezTo>
                    <a:cubicBezTo>
                      <a:pt x="94343" y="1761067"/>
                      <a:pt x="54428" y="1470781"/>
                      <a:pt x="14514" y="1180495"/>
                    </a:cubicBezTo>
                  </a:path>
                </a:pathLst>
              </a:custGeom>
              <a:noFill/>
              <a:ln w="25400" cap="flat" cmpd="sng" algn="ctr">
                <a:solidFill>
                  <a:srgbClr val="000000"/>
                </a:solidFill>
                <a:prstDash val="solid"/>
              </a:ln>
              <a:effectLst/>
            </p:spPr>
            <p:txBody>
              <a:bodyPr anchor="ctr"/>
              <a:lstStyle/>
              <a:p>
                <a:pPr algn="ctr">
                  <a:defRPr/>
                </a:pPr>
                <a:endParaRPr lang="de-DE" sz="1350" kern="0">
                  <a:solidFill>
                    <a:srgbClr val="000000"/>
                  </a:solidFill>
                  <a:latin typeface="Arial"/>
                </a:endParaRPr>
              </a:p>
            </p:txBody>
          </p:sp>
          <p:sp>
            <p:nvSpPr>
              <p:cNvPr id="320" name="Freihandform 319"/>
              <p:cNvSpPr/>
              <p:nvPr/>
            </p:nvSpPr>
            <p:spPr>
              <a:xfrm>
                <a:off x="2060463" y="2397005"/>
                <a:ext cx="4398148" cy="1593074"/>
              </a:xfrm>
              <a:custGeom>
                <a:avLst/>
                <a:gdLst>
                  <a:gd name="connsiteX0" fmla="*/ 0 w 4397828"/>
                  <a:gd name="connsiteY0" fmla="*/ 1823962 h 1911047"/>
                  <a:gd name="connsiteX1" fmla="*/ 1190171 w 4397828"/>
                  <a:gd name="connsiteY1" fmla="*/ 1765904 h 1911047"/>
                  <a:gd name="connsiteX2" fmla="*/ 1059542 w 4397828"/>
                  <a:gd name="connsiteY2" fmla="*/ 953104 h 1911047"/>
                  <a:gd name="connsiteX3" fmla="*/ 2133600 w 4397828"/>
                  <a:gd name="connsiteY3" fmla="*/ 532190 h 1911047"/>
                  <a:gd name="connsiteX4" fmla="*/ 2438400 w 4397828"/>
                  <a:gd name="connsiteY4" fmla="*/ 1344990 h 1911047"/>
                  <a:gd name="connsiteX5" fmla="*/ 3585028 w 4397828"/>
                  <a:gd name="connsiteY5" fmla="*/ 938590 h 1911047"/>
                  <a:gd name="connsiteX6" fmla="*/ 3251200 w 4397828"/>
                  <a:gd name="connsiteY6" fmla="*/ 154819 h 1911047"/>
                  <a:gd name="connsiteX7" fmla="*/ 4397828 w 4397828"/>
                  <a:gd name="connsiteY7" fmla="*/ 9676 h 19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828" h="1911047">
                    <a:moveTo>
                      <a:pt x="0" y="1823962"/>
                    </a:moveTo>
                    <a:cubicBezTo>
                      <a:pt x="506790" y="1867504"/>
                      <a:pt x="1013581" y="1911047"/>
                      <a:pt x="1190171" y="1765904"/>
                    </a:cubicBezTo>
                    <a:cubicBezTo>
                      <a:pt x="1366761" y="1620761"/>
                      <a:pt x="902304" y="1158723"/>
                      <a:pt x="1059542" y="953104"/>
                    </a:cubicBezTo>
                    <a:cubicBezTo>
                      <a:pt x="1216780" y="747485"/>
                      <a:pt x="1903790" y="466876"/>
                      <a:pt x="2133600" y="532190"/>
                    </a:cubicBezTo>
                    <a:cubicBezTo>
                      <a:pt x="2363410" y="597504"/>
                      <a:pt x="2196495" y="1277257"/>
                      <a:pt x="2438400" y="1344990"/>
                    </a:cubicBezTo>
                    <a:cubicBezTo>
                      <a:pt x="2680305" y="1412723"/>
                      <a:pt x="3449561" y="1136952"/>
                      <a:pt x="3585028" y="938590"/>
                    </a:cubicBezTo>
                    <a:cubicBezTo>
                      <a:pt x="3720495" y="740228"/>
                      <a:pt x="3115733" y="309638"/>
                      <a:pt x="3251200" y="154819"/>
                    </a:cubicBezTo>
                    <a:cubicBezTo>
                      <a:pt x="3386667" y="0"/>
                      <a:pt x="3892247" y="4838"/>
                      <a:pt x="4397828" y="9676"/>
                    </a:cubicBezTo>
                  </a:path>
                </a:pathLst>
              </a:custGeom>
              <a:noFill/>
              <a:ln w="50800" cap="flat" cmpd="sng" algn="ctr">
                <a:solidFill>
                  <a:srgbClr val="FF0000"/>
                </a:solidFill>
                <a:prstDash val="dash"/>
              </a:ln>
              <a:effectLst/>
            </p:spPr>
            <p:txBody>
              <a:bodyPr anchor="ctr"/>
              <a:lstStyle/>
              <a:p>
                <a:pPr algn="ctr">
                  <a:defRPr/>
                </a:pPr>
                <a:endParaRPr lang="de-DE" sz="1350" kern="0">
                  <a:solidFill>
                    <a:srgbClr val="000000"/>
                  </a:solidFill>
                  <a:latin typeface="Arial"/>
                </a:endParaRPr>
              </a:p>
            </p:txBody>
          </p:sp>
        </p:grpSp>
      </p:grpSp>
      <p:pic>
        <p:nvPicPr>
          <p:cNvPr id="38" name="Picture 10" descr="http://bilder.afterbuy.de/images/61360/99999999a.JPG"/>
          <p:cNvPicPr>
            <a:picLocks noChangeAspect="1" noChangeArrowheads="1"/>
          </p:cNvPicPr>
          <p:nvPr/>
        </p:nvPicPr>
        <p:blipFill>
          <a:blip r:embed="rId4" cstate="print">
            <a:lum contrast="32000"/>
          </a:blip>
          <a:srcRect r="18732"/>
          <a:stretch>
            <a:fillRect/>
          </a:stretch>
        </p:blipFill>
        <p:spPr bwMode="auto">
          <a:xfrm>
            <a:off x="1211011" y="2515357"/>
            <a:ext cx="2374226" cy="1648614"/>
          </a:xfrm>
          <a:prstGeom prst="rect">
            <a:avLst/>
          </a:prstGeom>
          <a:noFill/>
          <a:ln w="9525">
            <a:noFill/>
            <a:miter lim="800000"/>
            <a:headEnd/>
            <a:tailEnd/>
          </a:ln>
        </p:spPr>
      </p:pic>
      <p:sp>
        <p:nvSpPr>
          <p:cNvPr id="15" name="Datumsplatzhalter 14"/>
          <p:cNvSpPr>
            <a:spLocks noGrp="1"/>
          </p:cNvSpPr>
          <p:nvPr>
            <p:ph type="dt" sz="half" idx="10"/>
          </p:nvPr>
        </p:nvSpPr>
        <p:spPr/>
        <p:txBody>
          <a:bodyPr/>
          <a:lstStyle/>
          <a:p>
            <a:fld id="{C2E44471-F824-4066-BCAB-AAA86E3336B1}" type="slidenum">
              <a:rPr lang="de-DE" smtClean="0"/>
              <a:pPr/>
              <a:t>11</a:t>
            </a:fld>
            <a:endParaRPr lang="de-DE" dirty="0"/>
          </a:p>
        </p:txBody>
      </p:sp>
      <p:sp>
        <p:nvSpPr>
          <p:cNvPr id="16" name="Foliennummernplatzhalter 15"/>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uppieren 74"/>
          <p:cNvGrpSpPr/>
          <p:nvPr/>
        </p:nvGrpSpPr>
        <p:grpSpPr>
          <a:xfrm>
            <a:off x="5328084" y="4313109"/>
            <a:ext cx="4806534" cy="437011"/>
            <a:chOff x="5186" y="5904568"/>
            <a:chExt cx="12800105" cy="1008112"/>
          </a:xfrm>
        </p:grpSpPr>
        <p:pic>
          <p:nvPicPr>
            <p:cNvPr id="76" name="Picture 4"/>
            <p:cNvPicPr>
              <a:picLocks noChangeAspect="1" noChangeArrowheads="1"/>
            </p:cNvPicPr>
            <p:nvPr/>
          </p:nvPicPr>
          <p:blipFill>
            <a:blip r:embed="rId3" cstate="print"/>
            <a:srcRect/>
            <a:stretch>
              <a:fillRect/>
            </a:stretch>
          </p:blipFill>
          <p:spPr bwMode="auto">
            <a:xfrm>
              <a:off x="5186" y="5904568"/>
              <a:ext cx="2828661" cy="1008112"/>
            </a:xfrm>
            <a:prstGeom prst="rect">
              <a:avLst/>
            </a:prstGeom>
            <a:noFill/>
            <a:ln w="9525">
              <a:noFill/>
              <a:miter lim="800000"/>
              <a:headEnd/>
              <a:tailEnd/>
            </a:ln>
          </p:spPr>
        </p:pic>
        <p:pic>
          <p:nvPicPr>
            <p:cNvPr id="77" name="Picture 4"/>
            <p:cNvPicPr>
              <a:picLocks noChangeAspect="1" noChangeArrowheads="1"/>
            </p:cNvPicPr>
            <p:nvPr/>
          </p:nvPicPr>
          <p:blipFill>
            <a:blip r:embed="rId3" cstate="print"/>
            <a:srcRect/>
            <a:stretch>
              <a:fillRect/>
            </a:stretch>
          </p:blipFill>
          <p:spPr bwMode="auto">
            <a:xfrm flipH="1">
              <a:off x="2515444" y="5911364"/>
              <a:ext cx="2792370" cy="994520"/>
            </a:xfrm>
            <a:prstGeom prst="rect">
              <a:avLst/>
            </a:prstGeom>
            <a:noFill/>
            <a:ln w="9525">
              <a:noFill/>
              <a:miter lim="800000"/>
              <a:headEnd/>
              <a:tailEnd/>
            </a:ln>
          </p:spPr>
        </p:pic>
        <p:pic>
          <p:nvPicPr>
            <p:cNvPr id="78" name="Picture 4"/>
            <p:cNvPicPr>
              <a:picLocks noChangeAspect="1" noChangeArrowheads="1"/>
            </p:cNvPicPr>
            <p:nvPr/>
          </p:nvPicPr>
          <p:blipFill>
            <a:blip r:embed="rId3" cstate="print"/>
            <a:srcRect/>
            <a:stretch>
              <a:fillRect/>
            </a:stretch>
          </p:blipFill>
          <p:spPr bwMode="auto">
            <a:xfrm>
              <a:off x="4990908" y="5904568"/>
              <a:ext cx="2828661" cy="1008112"/>
            </a:xfrm>
            <a:prstGeom prst="rect">
              <a:avLst/>
            </a:prstGeom>
            <a:noFill/>
            <a:ln w="9525">
              <a:noFill/>
              <a:miter lim="800000"/>
              <a:headEnd/>
              <a:tailEnd/>
            </a:ln>
          </p:spPr>
        </p:pic>
        <p:pic>
          <p:nvPicPr>
            <p:cNvPr id="79" name="Picture 4"/>
            <p:cNvPicPr>
              <a:picLocks noChangeAspect="1" noChangeArrowheads="1"/>
            </p:cNvPicPr>
            <p:nvPr/>
          </p:nvPicPr>
          <p:blipFill>
            <a:blip r:embed="rId3" cstate="print"/>
            <a:srcRect/>
            <a:stretch>
              <a:fillRect/>
            </a:stretch>
          </p:blipFill>
          <p:spPr bwMode="auto">
            <a:xfrm flipH="1">
              <a:off x="7501166" y="5911364"/>
              <a:ext cx="2792370" cy="994520"/>
            </a:xfrm>
            <a:prstGeom prst="rect">
              <a:avLst/>
            </a:prstGeom>
            <a:noFill/>
            <a:ln w="9525">
              <a:noFill/>
              <a:miter lim="800000"/>
              <a:headEnd/>
              <a:tailEnd/>
            </a:ln>
          </p:spPr>
        </p:pic>
        <p:pic>
          <p:nvPicPr>
            <p:cNvPr id="80" name="Picture 4"/>
            <p:cNvPicPr>
              <a:picLocks noChangeAspect="1" noChangeArrowheads="1"/>
            </p:cNvPicPr>
            <p:nvPr/>
          </p:nvPicPr>
          <p:blipFill>
            <a:blip r:embed="rId3" cstate="print"/>
            <a:srcRect/>
            <a:stretch>
              <a:fillRect/>
            </a:stretch>
          </p:blipFill>
          <p:spPr bwMode="auto">
            <a:xfrm>
              <a:off x="9976630" y="5904568"/>
              <a:ext cx="2828661" cy="1008112"/>
            </a:xfrm>
            <a:prstGeom prst="rect">
              <a:avLst/>
            </a:prstGeom>
            <a:noFill/>
            <a:ln w="9525">
              <a:noFill/>
              <a:miter lim="800000"/>
              <a:headEnd/>
              <a:tailEnd/>
            </a:ln>
          </p:spPr>
        </p:pic>
      </p:grpSp>
      <p:grpSp>
        <p:nvGrpSpPr>
          <p:cNvPr id="43" name="Gruppieren 42"/>
          <p:cNvGrpSpPr/>
          <p:nvPr/>
        </p:nvGrpSpPr>
        <p:grpSpPr>
          <a:xfrm>
            <a:off x="5328085" y="681883"/>
            <a:ext cx="4542191" cy="4149605"/>
            <a:chOff x="-384998" y="-1721067"/>
            <a:chExt cx="12732126" cy="9208455"/>
          </a:xfrm>
        </p:grpSpPr>
        <p:pic>
          <p:nvPicPr>
            <p:cNvPr id="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29"/>
            <a:stretch/>
          </p:blipFill>
          <p:spPr bwMode="auto">
            <a:xfrm>
              <a:off x="-384998" y="-1721067"/>
              <a:ext cx="11713484" cy="8380471"/>
            </a:xfrm>
            <a:prstGeom prst="rect">
              <a:avLst/>
            </a:prstGeom>
            <a:noFill/>
            <a:ln w="9525">
              <a:noFill/>
              <a:miter lim="800000"/>
              <a:headEnd/>
              <a:tailEnd/>
            </a:ln>
          </p:spPr>
        </p:pic>
        <p:grpSp>
          <p:nvGrpSpPr>
            <p:cNvPr id="45" name="Gruppieren 133"/>
            <p:cNvGrpSpPr/>
            <p:nvPr/>
          </p:nvGrpSpPr>
          <p:grpSpPr>
            <a:xfrm rot="1306823">
              <a:off x="5780506" y="4482221"/>
              <a:ext cx="6566622" cy="3005167"/>
              <a:chOff x="4337306" y="2150321"/>
              <a:chExt cx="6566622" cy="3005167"/>
            </a:xfrm>
          </p:grpSpPr>
          <p:sp>
            <p:nvSpPr>
              <p:cNvPr id="46" name="Flussdiagramm: Datenträger mit direktem Zugriff 45"/>
              <p:cNvSpPr/>
              <p:nvPr/>
            </p:nvSpPr>
            <p:spPr bwMode="auto">
              <a:xfrm rot="9198673">
                <a:off x="4337306" y="2150321"/>
                <a:ext cx="6566622" cy="2112633"/>
              </a:xfrm>
              <a:prstGeom prst="flowChartMagneticDrum">
                <a:avLst/>
              </a:prstGeom>
              <a:gradFill flip="none" rotWithShape="1">
                <a:gsLst>
                  <a:gs pos="98000">
                    <a:schemeClr val="tx2"/>
                  </a:gs>
                  <a:gs pos="50000">
                    <a:schemeClr val="tx1">
                      <a:lumMod val="85000"/>
                      <a:lumOff val="15000"/>
                    </a:schemeClr>
                  </a:gs>
                  <a:gs pos="100000">
                    <a:schemeClr val="accent1">
                      <a:tint val="23500"/>
                      <a:satMod val="160000"/>
                    </a:schemeClr>
                  </a:gs>
                </a:gsLst>
                <a:lin ang="5400000" scaled="0"/>
                <a:tileRect/>
              </a:gradFill>
              <a:ln w="38100">
                <a:solidFill>
                  <a:schemeClr val="bg1"/>
                </a:solidFill>
                <a:round/>
                <a:headEnd/>
                <a:tailEnd/>
              </a:ln>
            </p:spPr>
            <p:txBody>
              <a:bodyPr anchor="ctr"/>
              <a:lstStyle/>
              <a:p>
                <a:pPr algn="ctr">
                  <a:defRPr/>
                </a:pPr>
                <a:endParaRPr lang="de-DE" sz="1350">
                  <a:latin typeface="Arial" charset="0"/>
                </a:endParaRPr>
              </a:p>
            </p:txBody>
          </p:sp>
          <p:sp>
            <p:nvSpPr>
              <p:cNvPr id="47" name="Rad 46"/>
              <p:cNvSpPr/>
              <p:nvPr/>
            </p:nvSpPr>
            <p:spPr bwMode="auto">
              <a:xfrm rot="19989276">
                <a:off x="4575881" y="2968549"/>
                <a:ext cx="2181791" cy="2186939"/>
              </a:xfrm>
              <a:prstGeom prst="donut">
                <a:avLst>
                  <a:gd name="adj" fmla="val 7944"/>
                </a:avLst>
              </a:prstGeom>
              <a:solidFill>
                <a:schemeClr val="tx1">
                  <a:lumMod val="95000"/>
                  <a:lumOff val="5000"/>
                </a:schemeClr>
              </a:solidFill>
              <a:ln w="9525">
                <a:solidFill>
                  <a:schemeClr val="bg2">
                    <a:lumMod val="60000"/>
                    <a:lumOff val="40000"/>
                  </a:schemeClr>
                </a:solidFill>
                <a:round/>
                <a:headEnd/>
                <a:tailEnd/>
              </a:ln>
            </p:spPr>
            <p:txBody>
              <a:bodyPr anchor="ctr"/>
              <a:lstStyle/>
              <a:p>
                <a:pPr algn="ctr">
                  <a:defRPr/>
                </a:pPr>
                <a:endParaRPr lang="de-DE" sz="1350">
                  <a:latin typeface="Arial" charset="0"/>
                </a:endParaRPr>
              </a:p>
            </p:txBody>
          </p:sp>
          <p:grpSp>
            <p:nvGrpSpPr>
              <p:cNvPr id="48" name="Gruppieren 58"/>
              <p:cNvGrpSpPr/>
              <p:nvPr/>
            </p:nvGrpSpPr>
            <p:grpSpPr>
              <a:xfrm>
                <a:off x="6700197" y="2368671"/>
                <a:ext cx="703016" cy="839140"/>
                <a:chOff x="961528" y="1103432"/>
                <a:chExt cx="703016" cy="839140"/>
              </a:xfrm>
            </p:grpSpPr>
            <p:sp>
              <p:nvSpPr>
                <p:cNvPr id="49" name="Diagonaler Streifen 48"/>
                <p:cNvSpPr/>
                <p:nvPr/>
              </p:nvSpPr>
              <p:spPr>
                <a:xfrm rot="20307095">
                  <a:off x="1279338" y="1401705"/>
                  <a:ext cx="233428" cy="540867"/>
                </a:xfrm>
                <a:prstGeom prst="diagStripe">
                  <a:avLst>
                    <a:gd name="adj" fmla="val 46285"/>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schemeClr val="tx1"/>
                    </a:solidFill>
                  </a:endParaRPr>
                </a:p>
              </p:txBody>
            </p:sp>
            <p:sp>
              <p:nvSpPr>
                <p:cNvPr id="50" name="Rechteck 49"/>
                <p:cNvSpPr/>
                <p:nvPr/>
              </p:nvSpPr>
              <p:spPr>
                <a:xfrm rot="1947455">
                  <a:off x="961528" y="1242788"/>
                  <a:ext cx="504056" cy="36004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51" name="Rechteck 50"/>
                <p:cNvSpPr/>
                <p:nvPr/>
              </p:nvSpPr>
              <p:spPr>
                <a:xfrm rot="1947455">
                  <a:off x="1172824" y="1219420"/>
                  <a:ext cx="363118" cy="624765"/>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52" name="Rechteck 51"/>
                <p:cNvSpPr/>
                <p:nvPr/>
              </p:nvSpPr>
              <p:spPr>
                <a:xfrm rot="21340232">
                  <a:off x="973506" y="1399899"/>
                  <a:ext cx="359398" cy="330865"/>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53" name="Rechteck 52"/>
                <p:cNvSpPr/>
                <p:nvPr/>
              </p:nvSpPr>
              <p:spPr>
                <a:xfrm rot="21340232">
                  <a:off x="1353876" y="1242049"/>
                  <a:ext cx="177486" cy="488774"/>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61" name="Gleichschenkliges Dreieck 60"/>
                <p:cNvSpPr/>
                <p:nvPr/>
              </p:nvSpPr>
              <p:spPr>
                <a:xfrm rot="11126090">
                  <a:off x="988407" y="1103432"/>
                  <a:ext cx="676137" cy="496050"/>
                </a:xfrm>
                <a:prstGeom prst="triangl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grpSp>
        </p:grpSp>
      </p:grpSp>
      <p:sp>
        <p:nvSpPr>
          <p:cNvPr id="38916" name="Rectangle 2"/>
          <p:cNvSpPr>
            <a:spLocks noGrp="1" noChangeArrowheads="1"/>
          </p:cNvSpPr>
          <p:nvPr>
            <p:ph type="title"/>
          </p:nvPr>
        </p:nvSpPr>
        <p:spPr>
          <a:xfrm>
            <a:off x="323528" y="829445"/>
            <a:ext cx="4547959" cy="648072"/>
          </a:xfrm>
        </p:spPr>
        <p:txBody>
          <a:bodyPr>
            <a:normAutofit fontScale="90000"/>
          </a:bodyPr>
          <a:lstStyle/>
          <a:p>
            <a:r>
              <a:rPr lang="hu" b="1" dirty="0"/>
              <a:t>PE 100(-RC) ANYAG </a:t>
            </a:r>
            <a:r>
              <a:rPr lang="hu" dirty="0"/>
              <a:t>– </a:t>
            </a:r>
            <a:br>
              <a:rPr lang="de-AT" b="1" dirty="0"/>
            </a:br>
            <a:r>
              <a:rPr lang="hu" dirty="0"/>
              <a:t>PONTSZERŰ TERHELÉS</a:t>
            </a:r>
            <a:endParaRPr lang="de-DE" dirty="0"/>
          </a:p>
        </p:txBody>
      </p:sp>
      <p:sp>
        <p:nvSpPr>
          <p:cNvPr id="38913" name="Rectangle 6"/>
          <p:cNvSpPr>
            <a:spLocks noChangeArrowheads="1"/>
          </p:cNvSpPr>
          <p:nvPr/>
        </p:nvSpPr>
        <p:spPr bwMode="auto">
          <a:xfrm>
            <a:off x="358503" y="1702531"/>
            <a:ext cx="2641771" cy="323165"/>
          </a:xfrm>
          <a:prstGeom prst="rect">
            <a:avLst/>
          </a:prstGeom>
          <a:noFill/>
          <a:ln w="9525">
            <a:noFill/>
            <a:miter lim="800000"/>
            <a:headEnd/>
            <a:tailEnd/>
          </a:ln>
        </p:spPr>
        <p:txBody>
          <a:bodyPr wrap="square">
            <a:spAutoFit/>
          </a:bodyPr>
          <a:lstStyle/>
          <a:p>
            <a:pPr>
              <a:buClr>
                <a:srgbClr val="FFCC00"/>
              </a:buClr>
            </a:pPr>
            <a:r>
              <a:rPr lang="hu" sz="1500" dirty="0"/>
              <a:t>Pontterhelések (pl. kövek)</a:t>
            </a:r>
          </a:p>
        </p:txBody>
      </p:sp>
      <p:grpSp>
        <p:nvGrpSpPr>
          <p:cNvPr id="3" name="Gruppieren 150"/>
          <p:cNvGrpSpPr/>
          <p:nvPr/>
        </p:nvGrpSpPr>
        <p:grpSpPr>
          <a:xfrm>
            <a:off x="575617" y="2083660"/>
            <a:ext cx="2052228" cy="2324294"/>
            <a:chOff x="2411760" y="1772092"/>
            <a:chExt cx="2736304" cy="3099059"/>
          </a:xfrm>
        </p:grpSpPr>
        <p:grpSp>
          <p:nvGrpSpPr>
            <p:cNvPr id="4" name="Gruppieren 60"/>
            <p:cNvGrpSpPr/>
            <p:nvPr/>
          </p:nvGrpSpPr>
          <p:grpSpPr>
            <a:xfrm>
              <a:off x="2411760" y="1772092"/>
              <a:ext cx="2736304" cy="3099059"/>
              <a:chOff x="2411760" y="1772092"/>
              <a:chExt cx="2736304" cy="3099059"/>
            </a:xfrm>
          </p:grpSpPr>
          <p:grpSp>
            <p:nvGrpSpPr>
              <p:cNvPr id="5" name="Gruppieren 52"/>
              <p:cNvGrpSpPr>
                <a:grpSpLocks noChangeAspect="1"/>
              </p:cNvGrpSpPr>
              <p:nvPr/>
            </p:nvGrpSpPr>
            <p:grpSpPr bwMode="auto">
              <a:xfrm>
                <a:off x="2411760" y="1772092"/>
                <a:ext cx="2736304" cy="3099059"/>
                <a:chOff x="3428991" y="1168366"/>
                <a:chExt cx="3500429" cy="3451256"/>
              </a:xfrm>
            </p:grpSpPr>
            <p:sp>
              <p:nvSpPr>
                <p:cNvPr id="54" name="AutoShape 28" descr="Diagonal hell nach unten"/>
                <p:cNvSpPr>
                  <a:spLocks noChangeArrowheads="1"/>
                </p:cNvSpPr>
                <p:nvPr/>
              </p:nvSpPr>
              <p:spPr bwMode="auto">
                <a:xfrm>
                  <a:off x="3571865" y="1822451"/>
                  <a:ext cx="3214679" cy="279717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415 w 21600"/>
                    <a:gd name="T13" fmla="*/ 0 h 21600"/>
                    <a:gd name="T14" fmla="*/ 21185 w 21600"/>
                    <a:gd name="T15" fmla="*/ 12991 h 21600"/>
                  </a:gdLst>
                  <a:ahLst/>
                  <a:cxnLst>
                    <a:cxn ang="T8">
                      <a:pos x="T0" y="T1"/>
                    </a:cxn>
                    <a:cxn ang="T9">
                      <a:pos x="T2" y="T3"/>
                    </a:cxn>
                    <a:cxn ang="T10">
                      <a:pos x="T4" y="T5"/>
                    </a:cxn>
                    <a:cxn ang="T11">
                      <a:pos x="T6" y="T7"/>
                    </a:cxn>
                  </a:cxnLst>
                  <a:rect l="T12" t="T13" r="T14" b="T15"/>
                  <a:pathLst>
                    <a:path w="21600" h="21600">
                      <a:moveTo>
                        <a:pt x="2818" y="10714"/>
                      </a:moveTo>
                      <a:cubicBezTo>
                        <a:pt x="2865" y="6339"/>
                        <a:pt x="6425" y="2817"/>
                        <a:pt x="10800" y="2818"/>
                      </a:cubicBezTo>
                      <a:cubicBezTo>
                        <a:pt x="15174" y="2818"/>
                        <a:pt x="18734" y="6339"/>
                        <a:pt x="18781" y="10714"/>
                      </a:cubicBezTo>
                      <a:lnTo>
                        <a:pt x="21599" y="10683"/>
                      </a:lnTo>
                      <a:cubicBezTo>
                        <a:pt x="21535" y="4764"/>
                        <a:pt x="16719" y="-1"/>
                        <a:pt x="10799" y="0"/>
                      </a:cubicBezTo>
                      <a:cubicBezTo>
                        <a:pt x="4880" y="0"/>
                        <a:pt x="64" y="4764"/>
                        <a:pt x="0" y="10683"/>
                      </a:cubicBezTo>
                      <a:close/>
                    </a:path>
                  </a:pathLst>
                </a:custGeom>
                <a:solidFill>
                  <a:schemeClr val="bg1">
                    <a:lumMod val="50000"/>
                  </a:schemeClr>
                </a:solidFill>
                <a:ln w="9525">
                  <a:solidFill>
                    <a:srgbClr val="000000"/>
                  </a:solidFill>
                  <a:miter lim="800000"/>
                  <a:headEnd/>
                  <a:tailEnd/>
                </a:ln>
              </p:spPr>
              <p:txBody>
                <a:bodyPr/>
                <a:lstStyle/>
                <a:p>
                  <a:pPr>
                    <a:defRPr/>
                  </a:pPr>
                  <a:endParaRPr lang="de-AT" sz="1350" kern="0">
                    <a:solidFill>
                      <a:sysClr val="windowText" lastClr="000000"/>
                    </a:solidFill>
                  </a:endParaRPr>
                </a:p>
              </p:txBody>
            </p:sp>
            <p:sp>
              <p:nvSpPr>
                <p:cNvPr id="55" name="Freeform 13" descr="Papiertüte"/>
                <p:cNvSpPr>
                  <a:spLocks/>
                </p:cNvSpPr>
                <p:nvPr/>
              </p:nvSpPr>
              <p:spPr bwMode="auto">
                <a:xfrm rot="18203311">
                  <a:off x="4790134" y="1154438"/>
                  <a:ext cx="629968" cy="657823"/>
                </a:xfrm>
                <a:custGeom>
                  <a:avLst/>
                  <a:gdLst>
                    <a:gd name="T0" fmla="*/ 2147483647 w 532"/>
                    <a:gd name="T1" fmla="*/ 2147483647 h 525"/>
                    <a:gd name="T2" fmla="*/ 2147483647 w 532"/>
                    <a:gd name="T3" fmla="*/ 2147483647 h 525"/>
                    <a:gd name="T4" fmla="*/ 2147483647 w 532"/>
                    <a:gd name="T5" fmla="*/ 2147483647 h 525"/>
                    <a:gd name="T6" fmla="*/ 2147483647 w 532"/>
                    <a:gd name="T7" fmla="*/ 2147483647 h 525"/>
                    <a:gd name="T8" fmla="*/ 2147483647 w 532"/>
                    <a:gd name="T9" fmla="*/ 2147483647 h 525"/>
                    <a:gd name="T10" fmla="*/ 2147483647 w 532"/>
                    <a:gd name="T11" fmla="*/ 2147483647 h 525"/>
                    <a:gd name="T12" fmla="*/ 2147483647 w 532"/>
                    <a:gd name="T13" fmla="*/ 2147483647 h 525"/>
                    <a:gd name="T14" fmla="*/ 2147483647 w 532"/>
                    <a:gd name="T15" fmla="*/ 2147483647 h 525"/>
                    <a:gd name="T16" fmla="*/ 2147483647 w 532"/>
                    <a:gd name="T17" fmla="*/ 2147483647 h 525"/>
                    <a:gd name="T18" fmla="*/ 2147483647 w 532"/>
                    <a:gd name="T19" fmla="*/ 2147483647 h 525"/>
                    <a:gd name="T20" fmla="*/ 2147483647 w 532"/>
                    <a:gd name="T21" fmla="*/ 2147483647 h 525"/>
                    <a:gd name="T22" fmla="*/ 2147483647 w 532"/>
                    <a:gd name="T23" fmla="*/ 0 h 525"/>
                    <a:gd name="T24" fmla="*/ 2147483647 w 532"/>
                    <a:gd name="T25" fmla="*/ 2147483647 h 525"/>
                    <a:gd name="T26" fmla="*/ 2147483647 w 532"/>
                    <a:gd name="T27" fmla="*/ 2147483647 h 525"/>
                    <a:gd name="T28" fmla="*/ 2147483647 w 532"/>
                    <a:gd name="T29" fmla="*/ 2147483647 h 5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2"/>
                    <a:gd name="T46" fmla="*/ 0 h 525"/>
                    <a:gd name="T47" fmla="*/ 532 w 532"/>
                    <a:gd name="T48" fmla="*/ 525 h 5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2" h="525">
                      <a:moveTo>
                        <a:pt x="217" y="60"/>
                      </a:moveTo>
                      <a:cubicBezTo>
                        <a:pt x="110" y="96"/>
                        <a:pt x="145" y="64"/>
                        <a:pt x="97" y="135"/>
                      </a:cubicBezTo>
                      <a:cubicBezTo>
                        <a:pt x="102" y="185"/>
                        <a:pt x="121" y="236"/>
                        <a:pt x="112" y="285"/>
                      </a:cubicBezTo>
                      <a:cubicBezTo>
                        <a:pt x="109" y="301"/>
                        <a:pt x="79" y="290"/>
                        <a:pt x="67" y="300"/>
                      </a:cubicBezTo>
                      <a:cubicBezTo>
                        <a:pt x="53" y="311"/>
                        <a:pt x="47" y="330"/>
                        <a:pt x="37" y="345"/>
                      </a:cubicBezTo>
                      <a:cubicBezTo>
                        <a:pt x="21" y="444"/>
                        <a:pt x="0" y="455"/>
                        <a:pt x="82" y="510"/>
                      </a:cubicBezTo>
                      <a:cubicBezTo>
                        <a:pt x="205" y="492"/>
                        <a:pt x="205" y="505"/>
                        <a:pt x="322" y="525"/>
                      </a:cubicBezTo>
                      <a:cubicBezTo>
                        <a:pt x="342" y="520"/>
                        <a:pt x="364" y="520"/>
                        <a:pt x="382" y="510"/>
                      </a:cubicBezTo>
                      <a:cubicBezTo>
                        <a:pt x="437" y="478"/>
                        <a:pt x="445" y="424"/>
                        <a:pt x="472" y="375"/>
                      </a:cubicBezTo>
                      <a:cubicBezTo>
                        <a:pt x="490" y="343"/>
                        <a:pt x="532" y="285"/>
                        <a:pt x="532" y="285"/>
                      </a:cubicBezTo>
                      <a:cubicBezTo>
                        <a:pt x="496" y="178"/>
                        <a:pt x="528" y="213"/>
                        <a:pt x="457" y="165"/>
                      </a:cubicBezTo>
                      <a:cubicBezTo>
                        <a:pt x="436" y="61"/>
                        <a:pt x="424" y="34"/>
                        <a:pt x="322" y="0"/>
                      </a:cubicBezTo>
                      <a:cubicBezTo>
                        <a:pt x="318" y="1"/>
                        <a:pt x="227" y="22"/>
                        <a:pt x="217" y="30"/>
                      </a:cubicBezTo>
                      <a:cubicBezTo>
                        <a:pt x="203" y="41"/>
                        <a:pt x="187" y="57"/>
                        <a:pt x="187" y="75"/>
                      </a:cubicBezTo>
                      <a:cubicBezTo>
                        <a:pt x="187" y="86"/>
                        <a:pt x="207" y="65"/>
                        <a:pt x="217" y="60"/>
                      </a:cubicBezTo>
                      <a:close/>
                    </a:path>
                  </a:pathLst>
                </a:custGeom>
                <a:blipFill dpi="0" rotWithShape="1">
                  <a:blip r:embed="rId5" cstate="screen"/>
                  <a:srcRect/>
                  <a:tile tx="0" ty="0" sx="100000" sy="100000" flip="none" algn="tl"/>
                </a:blipFill>
                <a:ln w="9525">
                  <a:solidFill>
                    <a:srgbClr val="000000"/>
                  </a:solidFill>
                  <a:round/>
                  <a:headEnd/>
                  <a:tailEnd/>
                </a:ln>
              </p:spPr>
              <p:txBody>
                <a:bodyPr/>
                <a:lstStyle/>
                <a:p>
                  <a:pPr>
                    <a:defRPr/>
                  </a:pPr>
                  <a:endParaRPr lang="de-AT" sz="1350" kern="0">
                    <a:solidFill>
                      <a:sysClr val="windowText" lastClr="000000"/>
                    </a:solidFill>
                  </a:endParaRPr>
                </a:p>
              </p:txBody>
            </p:sp>
            <p:cxnSp>
              <p:nvCxnSpPr>
                <p:cNvPr id="56" name="AutoShape 26"/>
                <p:cNvCxnSpPr>
                  <a:cxnSpLocks noChangeShapeType="1"/>
                </p:cNvCxnSpPr>
                <p:nvPr/>
              </p:nvCxnSpPr>
              <p:spPr bwMode="auto">
                <a:xfrm>
                  <a:off x="3428991" y="3214685"/>
                  <a:ext cx="3500429" cy="1586"/>
                </a:xfrm>
                <a:prstGeom prst="straightConnector1">
                  <a:avLst/>
                </a:prstGeom>
                <a:noFill/>
                <a:ln w="12700">
                  <a:solidFill>
                    <a:srgbClr val="000000"/>
                  </a:solidFill>
                  <a:prstDash val="lgDashDot"/>
                  <a:round/>
                  <a:headEnd/>
                  <a:tailEnd/>
                </a:ln>
              </p:spPr>
            </p:cxnSp>
            <p:sp>
              <p:nvSpPr>
                <p:cNvPr id="57" name="AutoShape 27"/>
                <p:cNvSpPr>
                  <a:spLocks noChangeArrowheads="1"/>
                </p:cNvSpPr>
                <p:nvPr/>
              </p:nvSpPr>
              <p:spPr bwMode="auto">
                <a:xfrm>
                  <a:off x="5062718" y="1477962"/>
                  <a:ext cx="144461" cy="300037"/>
                </a:xfrm>
                <a:prstGeom prst="downArrow">
                  <a:avLst>
                    <a:gd name="adj1" fmla="val 50000"/>
                    <a:gd name="adj2" fmla="val 65125"/>
                  </a:avLst>
                </a:prstGeom>
                <a:solidFill>
                  <a:srgbClr val="FF0000"/>
                </a:solidFill>
                <a:ln w="9525">
                  <a:solidFill>
                    <a:srgbClr val="C00000"/>
                  </a:solidFill>
                  <a:miter lim="800000"/>
                  <a:headEnd/>
                  <a:tailEnd/>
                </a:ln>
              </p:spPr>
              <p:txBody>
                <a:bodyPr/>
                <a:lstStyle/>
                <a:p>
                  <a:pPr>
                    <a:defRPr/>
                  </a:pPr>
                  <a:endParaRPr lang="de-DE" sz="1350" kern="0">
                    <a:solidFill>
                      <a:sysClr val="windowText" lastClr="000000"/>
                    </a:solidFill>
                  </a:endParaRPr>
                </a:p>
              </p:txBody>
            </p:sp>
          </p:grpSp>
          <p:sp>
            <p:nvSpPr>
              <p:cNvPr id="58" name="Bogen 57"/>
              <p:cNvSpPr/>
              <p:nvPr/>
            </p:nvSpPr>
            <p:spPr>
              <a:xfrm rot="8306441">
                <a:off x="3616586" y="2170902"/>
                <a:ext cx="306151" cy="279424"/>
              </a:xfrm>
              <a:prstGeom prst="arc">
                <a:avLst/>
              </a:pr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350"/>
              </a:p>
            </p:txBody>
          </p:sp>
          <p:sp>
            <p:nvSpPr>
              <p:cNvPr id="59" name="Bogen 58"/>
              <p:cNvSpPr/>
              <p:nvPr/>
            </p:nvSpPr>
            <p:spPr>
              <a:xfrm rot="8306441">
                <a:off x="3568625" y="2136498"/>
                <a:ext cx="391918" cy="395851"/>
              </a:xfrm>
              <a:prstGeom prst="arc">
                <a:avLst/>
              </a:pr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350"/>
              </a:p>
            </p:txBody>
          </p:sp>
          <p:sp>
            <p:nvSpPr>
              <p:cNvPr id="60" name="Bogen 59"/>
              <p:cNvSpPr/>
              <p:nvPr/>
            </p:nvSpPr>
            <p:spPr>
              <a:xfrm rot="8306441">
                <a:off x="3488708" y="2051142"/>
                <a:ext cx="549837" cy="571088"/>
              </a:xfrm>
              <a:prstGeom prst="arc">
                <a:avLst/>
              </a:pr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350"/>
              </a:p>
            </p:txBody>
          </p:sp>
        </p:grpSp>
        <p:sp>
          <p:nvSpPr>
            <p:cNvPr id="62" name="Rectangle 6"/>
            <p:cNvSpPr>
              <a:spLocks noChangeArrowheads="1"/>
            </p:cNvSpPr>
            <p:nvPr/>
          </p:nvSpPr>
          <p:spPr bwMode="auto">
            <a:xfrm>
              <a:off x="2997349" y="3131676"/>
              <a:ext cx="1512168" cy="369332"/>
            </a:xfrm>
            <a:prstGeom prst="rect">
              <a:avLst/>
            </a:prstGeom>
            <a:noFill/>
            <a:ln w="9525">
              <a:noFill/>
              <a:miter lim="800000"/>
              <a:headEnd/>
              <a:tailEnd/>
            </a:ln>
          </p:spPr>
          <p:txBody>
            <a:bodyPr wrap="square">
              <a:spAutoFit/>
            </a:bodyPr>
            <a:lstStyle/>
            <a:p>
              <a:pPr marL="271463" indent="-271463" algn="ctr">
                <a:spcBef>
                  <a:spcPct val="50000"/>
                </a:spcBef>
                <a:buClr>
                  <a:srgbClr val="FFCC00"/>
                </a:buClr>
              </a:pPr>
              <a:r>
                <a:rPr lang="hu" sz="1200" dirty="0"/>
                <a:t>feszültség</a:t>
              </a:r>
            </a:p>
          </p:txBody>
        </p:sp>
        <p:cxnSp>
          <p:nvCxnSpPr>
            <p:cNvPr id="68" name="Gerade Verbindung mit Pfeil 67"/>
            <p:cNvCxnSpPr/>
            <p:nvPr/>
          </p:nvCxnSpPr>
          <p:spPr>
            <a:xfrm flipH="1" flipV="1">
              <a:off x="3733800" y="2705100"/>
              <a:ext cx="19634" cy="4985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uppieren 139"/>
          <p:cNvGrpSpPr/>
          <p:nvPr/>
        </p:nvGrpSpPr>
        <p:grpSpPr>
          <a:xfrm>
            <a:off x="3688887" y="1573522"/>
            <a:ext cx="1216819" cy="1075151"/>
            <a:chOff x="6516216" y="1530499"/>
            <a:chExt cx="1622425" cy="1433534"/>
          </a:xfrm>
        </p:grpSpPr>
        <p:sp>
          <p:nvSpPr>
            <p:cNvPr id="125" name="Oval 17"/>
            <p:cNvSpPr>
              <a:spLocks noChangeArrowheads="1"/>
            </p:cNvSpPr>
            <p:nvPr/>
          </p:nvSpPr>
          <p:spPr bwMode="auto">
            <a:xfrm>
              <a:off x="6684797" y="2001559"/>
              <a:ext cx="1273125" cy="587756"/>
            </a:xfrm>
            <a:prstGeom prst="ellipse">
              <a:avLst/>
            </a:prstGeom>
            <a:solidFill>
              <a:schemeClr val="bg1">
                <a:lumMod val="50000"/>
              </a:schemeClr>
            </a:solidFill>
            <a:ln w="19050">
              <a:solidFill>
                <a:srgbClr val="C00000"/>
              </a:solidFill>
              <a:round/>
              <a:headEnd/>
              <a:tailEnd/>
            </a:ln>
          </p:spPr>
          <p:txBody>
            <a:bodyPr/>
            <a:lstStyle/>
            <a:p>
              <a:pPr>
                <a:defRPr/>
              </a:pPr>
              <a:endParaRPr lang="de-DE" sz="1350" kern="0">
                <a:solidFill>
                  <a:sysClr val="windowText" lastClr="000000"/>
                </a:solidFill>
              </a:endParaRPr>
            </a:p>
          </p:txBody>
        </p:sp>
        <p:sp>
          <p:nvSpPr>
            <p:cNvPr id="127" name="Rectangle 19"/>
            <p:cNvSpPr>
              <a:spLocks noChangeArrowheads="1"/>
            </p:cNvSpPr>
            <p:nvPr/>
          </p:nvSpPr>
          <p:spPr bwMode="auto">
            <a:xfrm>
              <a:off x="6516216" y="1874965"/>
              <a:ext cx="1622425" cy="587756"/>
            </a:xfrm>
            <a:prstGeom prst="rect">
              <a:avLst/>
            </a:prstGeom>
            <a:solidFill>
              <a:schemeClr val="bg1">
                <a:lumMod val="50000"/>
              </a:schemeClr>
            </a:solidFill>
            <a:ln w="9525">
              <a:noFill/>
              <a:miter lim="800000"/>
              <a:headEnd/>
              <a:tailEnd/>
            </a:ln>
          </p:spPr>
          <p:txBody>
            <a:bodyPr/>
            <a:lstStyle/>
            <a:p>
              <a:pPr>
                <a:defRPr/>
              </a:pPr>
              <a:endParaRPr lang="de-DE" sz="1350" kern="0">
                <a:solidFill>
                  <a:sysClr val="windowText" lastClr="000000"/>
                </a:solidFill>
              </a:endParaRPr>
            </a:p>
          </p:txBody>
        </p:sp>
        <p:sp>
          <p:nvSpPr>
            <p:cNvPr id="128" name="Rectangle 20"/>
            <p:cNvSpPr>
              <a:spLocks noChangeArrowheads="1"/>
            </p:cNvSpPr>
            <p:nvPr/>
          </p:nvSpPr>
          <p:spPr bwMode="auto">
            <a:xfrm>
              <a:off x="6516216" y="1863874"/>
              <a:ext cx="1622425" cy="1100159"/>
            </a:xfrm>
            <a:prstGeom prst="rect">
              <a:avLst/>
            </a:prstGeom>
            <a:solidFill>
              <a:srgbClr val="FFFFFF">
                <a:alpha val="0"/>
              </a:srgbClr>
            </a:solidFill>
            <a:ln w="25400">
              <a:solidFill>
                <a:srgbClr val="000000"/>
              </a:solidFill>
              <a:prstDash val="dash"/>
              <a:miter lim="800000"/>
              <a:headEnd/>
              <a:tailEnd/>
            </a:ln>
          </p:spPr>
          <p:txBody>
            <a:bodyPr/>
            <a:lstStyle/>
            <a:p>
              <a:pPr>
                <a:defRPr/>
              </a:pPr>
              <a:endParaRPr lang="de-DE" sz="1350" kern="0">
                <a:solidFill>
                  <a:sysClr val="windowText" lastClr="000000"/>
                </a:solidFill>
              </a:endParaRPr>
            </a:p>
          </p:txBody>
        </p:sp>
        <p:sp>
          <p:nvSpPr>
            <p:cNvPr id="121" name="Gewitterblitz 120"/>
            <p:cNvSpPr/>
            <p:nvPr/>
          </p:nvSpPr>
          <p:spPr bwMode="auto">
            <a:xfrm rot="11684211">
              <a:off x="7236941" y="2232174"/>
              <a:ext cx="155575" cy="388938"/>
            </a:xfrm>
            <a:prstGeom prst="lightningBolt">
              <a:avLst/>
            </a:prstGeom>
            <a:solidFill>
              <a:srgbClr val="FF0000"/>
            </a:solidFill>
            <a:ln w="9525">
              <a:solidFill>
                <a:srgbClr val="EEECE1">
                  <a:lumMod val="60000"/>
                  <a:lumOff val="40000"/>
                </a:srgbClr>
              </a:solidFill>
              <a:round/>
              <a:headEnd/>
              <a:tailEnd/>
            </a:ln>
          </p:spPr>
          <p:txBody>
            <a:bodyPr anchor="ctr"/>
            <a:lstStyle/>
            <a:p>
              <a:pPr algn="ctr">
                <a:defRPr/>
              </a:pPr>
              <a:endParaRPr lang="de-DE" sz="1350" kern="0">
                <a:solidFill>
                  <a:sysClr val="windowText" lastClr="000000"/>
                </a:solidFill>
              </a:endParaRPr>
            </a:p>
          </p:txBody>
        </p:sp>
        <p:sp>
          <p:nvSpPr>
            <p:cNvPr id="129" name="Textfeld 32"/>
            <p:cNvSpPr txBox="1">
              <a:spLocks noChangeArrowheads="1"/>
            </p:cNvSpPr>
            <p:nvPr/>
          </p:nvSpPr>
          <p:spPr bwMode="auto">
            <a:xfrm>
              <a:off x="6876579" y="1530499"/>
              <a:ext cx="1223813" cy="430886"/>
            </a:xfrm>
            <a:prstGeom prst="rect">
              <a:avLst/>
            </a:prstGeom>
            <a:noFill/>
            <a:ln w="9525">
              <a:noFill/>
              <a:miter lim="800000"/>
              <a:headEnd/>
              <a:tailEnd/>
            </a:ln>
          </p:spPr>
          <p:txBody>
            <a:bodyPr wrap="square">
              <a:spAutoFit/>
            </a:bodyPr>
            <a:lstStyle/>
            <a:p>
              <a:pPr>
                <a:defRPr/>
              </a:pPr>
              <a:r>
                <a:rPr lang="de-DE" sz="1500" kern="0" dirty="0">
                  <a:solidFill>
                    <a:sysClr val="windowText" lastClr="000000"/>
                  </a:solidFill>
                </a:rPr>
                <a:t>PE 100</a:t>
              </a:r>
            </a:p>
          </p:txBody>
        </p:sp>
      </p:grpSp>
      <p:grpSp>
        <p:nvGrpSpPr>
          <p:cNvPr id="7" name="Gruppieren 140"/>
          <p:cNvGrpSpPr/>
          <p:nvPr/>
        </p:nvGrpSpPr>
        <p:grpSpPr>
          <a:xfrm>
            <a:off x="3663568" y="3602833"/>
            <a:ext cx="1340480" cy="1075151"/>
            <a:chOff x="6516216" y="1530499"/>
            <a:chExt cx="1787307" cy="1433534"/>
          </a:xfrm>
        </p:grpSpPr>
        <p:sp>
          <p:nvSpPr>
            <p:cNvPr id="142" name="Oval 17"/>
            <p:cNvSpPr>
              <a:spLocks noChangeArrowheads="1"/>
            </p:cNvSpPr>
            <p:nvPr/>
          </p:nvSpPr>
          <p:spPr bwMode="auto">
            <a:xfrm>
              <a:off x="6684797" y="2001559"/>
              <a:ext cx="1273125" cy="587756"/>
            </a:xfrm>
            <a:prstGeom prst="ellipse">
              <a:avLst/>
            </a:prstGeom>
            <a:solidFill>
              <a:schemeClr val="bg1">
                <a:lumMod val="50000"/>
              </a:schemeClr>
            </a:solidFill>
            <a:ln w="19050">
              <a:solidFill>
                <a:srgbClr val="C00000"/>
              </a:solidFill>
              <a:round/>
              <a:headEnd/>
              <a:tailEnd/>
            </a:ln>
          </p:spPr>
          <p:txBody>
            <a:bodyPr/>
            <a:lstStyle/>
            <a:p>
              <a:pPr>
                <a:defRPr/>
              </a:pPr>
              <a:endParaRPr lang="de-DE" sz="1350" kern="0">
                <a:solidFill>
                  <a:sysClr val="windowText" lastClr="000000"/>
                </a:solidFill>
              </a:endParaRPr>
            </a:p>
          </p:txBody>
        </p:sp>
        <p:sp>
          <p:nvSpPr>
            <p:cNvPr id="143" name="Rectangle 19"/>
            <p:cNvSpPr>
              <a:spLocks noChangeArrowheads="1"/>
            </p:cNvSpPr>
            <p:nvPr/>
          </p:nvSpPr>
          <p:spPr bwMode="auto">
            <a:xfrm>
              <a:off x="6516216" y="1874965"/>
              <a:ext cx="1622425" cy="587756"/>
            </a:xfrm>
            <a:prstGeom prst="rect">
              <a:avLst/>
            </a:prstGeom>
            <a:solidFill>
              <a:schemeClr val="bg1">
                <a:lumMod val="50000"/>
              </a:schemeClr>
            </a:solidFill>
            <a:ln w="9525">
              <a:noFill/>
              <a:miter lim="800000"/>
              <a:headEnd/>
              <a:tailEnd/>
            </a:ln>
          </p:spPr>
          <p:txBody>
            <a:bodyPr/>
            <a:lstStyle/>
            <a:p>
              <a:pPr>
                <a:defRPr/>
              </a:pPr>
              <a:endParaRPr lang="de-DE" sz="1350" kern="0">
                <a:solidFill>
                  <a:sysClr val="windowText" lastClr="000000"/>
                </a:solidFill>
              </a:endParaRPr>
            </a:p>
          </p:txBody>
        </p:sp>
        <p:sp>
          <p:nvSpPr>
            <p:cNvPr id="144" name="Rectangle 20"/>
            <p:cNvSpPr>
              <a:spLocks noChangeArrowheads="1"/>
            </p:cNvSpPr>
            <p:nvPr/>
          </p:nvSpPr>
          <p:spPr bwMode="auto">
            <a:xfrm>
              <a:off x="6516216" y="1863874"/>
              <a:ext cx="1622425" cy="1100159"/>
            </a:xfrm>
            <a:prstGeom prst="rect">
              <a:avLst/>
            </a:prstGeom>
            <a:solidFill>
              <a:srgbClr val="FFFFFF">
                <a:alpha val="0"/>
              </a:srgbClr>
            </a:solidFill>
            <a:ln w="25400">
              <a:solidFill>
                <a:srgbClr val="000000"/>
              </a:solidFill>
              <a:prstDash val="dash"/>
              <a:miter lim="800000"/>
              <a:headEnd/>
              <a:tailEnd/>
            </a:ln>
          </p:spPr>
          <p:txBody>
            <a:bodyPr/>
            <a:lstStyle/>
            <a:p>
              <a:pPr>
                <a:defRPr/>
              </a:pPr>
              <a:endParaRPr lang="de-DE" sz="1350" kern="0">
                <a:solidFill>
                  <a:sysClr val="windowText" lastClr="000000"/>
                </a:solidFill>
              </a:endParaRPr>
            </a:p>
          </p:txBody>
        </p:sp>
        <p:sp>
          <p:nvSpPr>
            <p:cNvPr id="146" name="Textfeld 32"/>
            <p:cNvSpPr txBox="1">
              <a:spLocks noChangeArrowheads="1"/>
            </p:cNvSpPr>
            <p:nvPr/>
          </p:nvSpPr>
          <p:spPr bwMode="auto">
            <a:xfrm>
              <a:off x="6575332" y="1530499"/>
              <a:ext cx="1728191" cy="430886"/>
            </a:xfrm>
            <a:prstGeom prst="rect">
              <a:avLst/>
            </a:prstGeom>
            <a:noFill/>
            <a:ln w="9525">
              <a:noFill/>
              <a:miter lim="800000"/>
              <a:headEnd/>
              <a:tailEnd/>
            </a:ln>
          </p:spPr>
          <p:txBody>
            <a:bodyPr wrap="square">
              <a:spAutoFit/>
            </a:bodyPr>
            <a:lstStyle/>
            <a:p>
              <a:pPr>
                <a:defRPr/>
              </a:pPr>
              <a:r>
                <a:rPr lang="de-DE" sz="1500" kern="0" dirty="0">
                  <a:solidFill>
                    <a:sysClr val="windowText" lastClr="000000"/>
                  </a:solidFill>
                </a:rPr>
                <a:t>PE 100-RC</a:t>
              </a:r>
            </a:p>
          </p:txBody>
        </p:sp>
      </p:grpSp>
      <p:cxnSp>
        <p:nvCxnSpPr>
          <p:cNvPr id="147" name="Gerade Verbindung mit Pfeil 146"/>
          <p:cNvCxnSpPr/>
          <p:nvPr/>
        </p:nvCxnSpPr>
        <p:spPr>
          <a:xfrm flipV="1">
            <a:off x="1806301" y="2440097"/>
            <a:ext cx="2387946" cy="1873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0" name="Rectangle 6"/>
          <p:cNvSpPr>
            <a:spLocks noChangeArrowheads="1"/>
          </p:cNvSpPr>
          <p:nvPr/>
        </p:nvSpPr>
        <p:spPr bwMode="auto">
          <a:xfrm rot="21351152">
            <a:off x="2006962" y="2265057"/>
            <a:ext cx="2381276" cy="276999"/>
          </a:xfrm>
          <a:prstGeom prst="rect">
            <a:avLst/>
          </a:prstGeom>
          <a:noFill/>
          <a:ln w="9525">
            <a:noFill/>
            <a:miter lim="800000"/>
            <a:headEnd/>
            <a:tailEnd/>
          </a:ln>
        </p:spPr>
        <p:txBody>
          <a:bodyPr wrap="square">
            <a:spAutoFit/>
          </a:bodyPr>
          <a:lstStyle/>
          <a:p>
            <a:pPr marL="271463" indent="-271463">
              <a:spcBef>
                <a:spcPct val="50000"/>
              </a:spcBef>
              <a:buClr>
                <a:srgbClr val="FFCC00"/>
              </a:buClr>
            </a:pPr>
            <a:r>
              <a:rPr lang="hu" sz="1200" dirty="0"/>
              <a:t>lassú repedésnövekedés</a:t>
            </a:r>
          </a:p>
        </p:txBody>
      </p:sp>
      <p:sp>
        <p:nvSpPr>
          <p:cNvPr id="155" name="Rectangle 6"/>
          <p:cNvSpPr>
            <a:spLocks noChangeArrowheads="1"/>
          </p:cNvSpPr>
          <p:nvPr/>
        </p:nvSpPr>
        <p:spPr bwMode="auto">
          <a:xfrm>
            <a:off x="323528" y="3670136"/>
            <a:ext cx="4860540" cy="1015663"/>
          </a:xfrm>
          <a:prstGeom prst="rect">
            <a:avLst/>
          </a:prstGeom>
          <a:noFill/>
          <a:ln w="9525">
            <a:noFill/>
            <a:miter lim="800000"/>
            <a:headEnd/>
            <a:tailEnd/>
          </a:ln>
        </p:spPr>
        <p:txBody>
          <a:bodyPr wrap="square">
            <a:spAutoFit/>
          </a:bodyPr>
          <a:lstStyle/>
          <a:p>
            <a:pPr marL="271463" indent="-271463">
              <a:spcBef>
                <a:spcPct val="50000"/>
              </a:spcBef>
              <a:buClr>
                <a:srgbClr val="FFCC00"/>
              </a:buClr>
            </a:pPr>
            <a:r>
              <a:rPr lang="hu" sz="1500" dirty="0"/>
              <a:t>Vastagabb csőfal</a:t>
            </a:r>
          </a:p>
          <a:p>
            <a:pPr marL="271463" indent="-271463">
              <a:buClr>
                <a:srgbClr val="FFCC00"/>
              </a:buClr>
            </a:pPr>
            <a:r>
              <a:rPr lang="en-GB" sz="1500" dirty="0">
                <a:solidFill>
                  <a:srgbClr val="FF0000"/>
                </a:solidFill>
              </a:rPr>
              <a:t>		≠</a:t>
            </a:r>
            <a:r>
              <a:rPr lang="en-GB" sz="1500" dirty="0"/>
              <a:t> </a:t>
            </a:r>
          </a:p>
          <a:p>
            <a:pPr marL="271463" indent="-271463">
              <a:buClr>
                <a:srgbClr val="FFCC00"/>
              </a:buClr>
            </a:pPr>
            <a:r>
              <a:rPr lang="hu" sz="1500" dirty="0"/>
              <a:t>jobb ellenállás a lassú </a:t>
            </a:r>
          </a:p>
          <a:p>
            <a:pPr marL="271463" indent="-271463">
              <a:buClr>
                <a:srgbClr val="FFCC00"/>
              </a:buClr>
            </a:pPr>
            <a:r>
              <a:rPr lang="hu-HU" sz="1500" dirty="0"/>
              <a:t>r</a:t>
            </a:r>
            <a:r>
              <a:rPr lang="hu" sz="1500" dirty="0"/>
              <a:t>epedésnövekedéssel szemben</a:t>
            </a:r>
          </a:p>
        </p:txBody>
      </p:sp>
      <p:pic>
        <p:nvPicPr>
          <p:cNvPr id="31" name="Picture 2"/>
          <p:cNvPicPr>
            <a:picLocks noChangeAspect="1" noChangeArrowheads="1"/>
          </p:cNvPicPr>
          <p:nvPr/>
        </p:nvPicPr>
        <p:blipFill>
          <a:blip r:embed="rId6" cstate="screen"/>
          <a:srcRect b="7690"/>
          <a:stretch>
            <a:fillRect/>
          </a:stretch>
        </p:blipFill>
        <p:spPr bwMode="auto">
          <a:xfrm>
            <a:off x="3663567" y="2743556"/>
            <a:ext cx="1242138" cy="764393"/>
          </a:xfrm>
          <a:prstGeom prst="rect">
            <a:avLst/>
          </a:prstGeom>
          <a:noFill/>
          <a:ln w="12700">
            <a:solidFill>
              <a:schemeClr val="tx1"/>
            </a:solidFill>
            <a:prstDash val="lgDash"/>
            <a:miter lim="800000"/>
            <a:headEnd/>
            <a:tailEnd/>
          </a:ln>
        </p:spPr>
      </p:pic>
      <p:grpSp>
        <p:nvGrpSpPr>
          <p:cNvPr id="63" name="Gruppieren 62"/>
          <p:cNvGrpSpPr/>
          <p:nvPr/>
        </p:nvGrpSpPr>
        <p:grpSpPr>
          <a:xfrm>
            <a:off x="7866366" y="3786938"/>
            <a:ext cx="648073" cy="378042"/>
            <a:chOff x="8400256" y="5229200"/>
            <a:chExt cx="864097" cy="504056"/>
          </a:xfrm>
        </p:grpSpPr>
        <p:cxnSp>
          <p:nvCxnSpPr>
            <p:cNvPr id="64" name="Gerade Verbindung 36"/>
            <p:cNvCxnSpPr/>
            <p:nvPr/>
          </p:nvCxnSpPr>
          <p:spPr>
            <a:xfrm flipV="1">
              <a:off x="8760296" y="5301208"/>
              <a:ext cx="216024"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uppieren 64"/>
            <p:cNvGrpSpPr/>
            <p:nvPr/>
          </p:nvGrpSpPr>
          <p:grpSpPr>
            <a:xfrm>
              <a:off x="8400256" y="5229200"/>
              <a:ext cx="864097" cy="504056"/>
              <a:chOff x="8400256" y="5229200"/>
              <a:chExt cx="864097" cy="504056"/>
            </a:xfrm>
          </p:grpSpPr>
          <p:cxnSp>
            <p:nvCxnSpPr>
              <p:cNvPr id="66" name="Gewinkelte Verbindung 17"/>
              <p:cNvCxnSpPr/>
              <p:nvPr/>
            </p:nvCxnSpPr>
            <p:spPr>
              <a:xfrm rot="16200000" flipH="1">
                <a:off x="8760296" y="5445224"/>
                <a:ext cx="216024" cy="216024"/>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Gewinkelte Verbindung 18"/>
              <p:cNvCxnSpPr/>
              <p:nvPr/>
            </p:nvCxnSpPr>
            <p:spPr>
              <a:xfrm rot="5400000">
                <a:off x="8580276" y="5553236"/>
                <a:ext cx="288032" cy="72008"/>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Gewinkelte Verbindung 21"/>
              <p:cNvCxnSpPr/>
              <p:nvPr/>
            </p:nvCxnSpPr>
            <p:spPr>
              <a:xfrm rot="10800000" flipV="1">
                <a:off x="8400256" y="5426175"/>
                <a:ext cx="360040" cy="144016"/>
              </a:xfrm>
              <a:prstGeom prst="bentConnector3">
                <a:avLst>
                  <a:gd name="adj1" fmla="val 42724"/>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winkelte Verbindung 28"/>
              <p:cNvCxnSpPr/>
              <p:nvPr/>
            </p:nvCxnSpPr>
            <p:spPr>
              <a:xfrm rot="10800000">
                <a:off x="8760296" y="5445224"/>
                <a:ext cx="504056" cy="12700"/>
              </a:xfrm>
              <a:prstGeom prst="bentConnector3">
                <a:avLst>
                  <a:gd name="adj1"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Gerade Verbindung 38"/>
              <p:cNvCxnSpPr/>
              <p:nvPr/>
            </p:nvCxnSpPr>
            <p:spPr>
              <a:xfrm>
                <a:off x="8544272" y="5373216"/>
                <a:ext cx="2160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Gerade Verbindung 40"/>
              <p:cNvCxnSpPr/>
              <p:nvPr/>
            </p:nvCxnSpPr>
            <p:spPr>
              <a:xfrm>
                <a:off x="8544272" y="5229200"/>
                <a:ext cx="144016"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Gerade Verbindung 43"/>
              <p:cNvCxnSpPr/>
              <p:nvPr/>
            </p:nvCxnSpPr>
            <p:spPr>
              <a:xfrm>
                <a:off x="8928700" y="5332740"/>
                <a:ext cx="119628" cy="40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Gerade Verbindung 46"/>
              <p:cNvCxnSpPr/>
              <p:nvPr/>
            </p:nvCxnSpPr>
            <p:spPr>
              <a:xfrm flipH="1">
                <a:off x="9170338" y="5373217"/>
                <a:ext cx="94015" cy="839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4" name="Datumsplatzhalter 13"/>
          <p:cNvSpPr>
            <a:spLocks noGrp="1"/>
          </p:cNvSpPr>
          <p:nvPr>
            <p:ph type="dt" sz="half" idx="10"/>
          </p:nvPr>
        </p:nvSpPr>
        <p:spPr/>
        <p:txBody>
          <a:bodyPr/>
          <a:lstStyle/>
          <a:p>
            <a:fld id="{C2E44471-F824-4066-BCAB-AAA86E3336B1}" type="slidenum">
              <a:rPr lang="de-DE" smtClean="0"/>
              <a:pPr/>
              <a:t>12</a:t>
            </a:fld>
            <a:endParaRPr lang="de-DE" dirty="0"/>
          </a:p>
        </p:txBody>
      </p:sp>
      <p:sp>
        <p:nvSpPr>
          <p:cNvPr id="15" name="Foliennummernplatzhalter 14"/>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7"/>
          <p:cNvSpPr>
            <a:spLocks noGrp="1"/>
          </p:cNvSpPr>
          <p:nvPr>
            <p:ph type="title"/>
          </p:nvPr>
        </p:nvSpPr>
        <p:spPr>
          <a:xfrm>
            <a:off x="323851" y="681540"/>
            <a:ext cx="8568952" cy="648072"/>
          </a:xfrm>
        </p:spPr>
        <p:txBody>
          <a:bodyPr>
            <a:normAutofit/>
          </a:bodyPr>
          <a:lstStyle/>
          <a:p>
            <a:r>
              <a:rPr lang="hu" b="1" dirty="0"/>
              <a:t>PE 100 – PE 100-RC ÖSSZEHASONLÍTÁS</a:t>
            </a:r>
            <a:endParaRPr lang="en-US" b="1" dirty="0"/>
          </a:p>
        </p:txBody>
      </p:sp>
      <p:graphicFrame>
        <p:nvGraphicFramePr>
          <p:cNvPr id="180" name="Inhaltsplatzhalter 179"/>
          <p:cNvGraphicFramePr>
            <a:graphicFrameLocks noGrp="1"/>
          </p:cNvGraphicFramePr>
          <p:nvPr>
            <p:ph idx="13"/>
            <p:extLst>
              <p:ext uri="{D42A27DB-BD31-4B8C-83A1-F6EECF244321}">
                <p14:modId xmlns:p14="http://schemas.microsoft.com/office/powerpoint/2010/main" val="4253126757"/>
              </p:ext>
            </p:extLst>
          </p:nvPr>
        </p:nvGraphicFramePr>
        <p:xfrm>
          <a:off x="312102" y="1512931"/>
          <a:ext cx="4464173" cy="3187303"/>
        </p:xfrm>
        <a:graphic>
          <a:graphicData uri="http://schemas.openxmlformats.org/drawingml/2006/chart">
            <c:chart xmlns:c="http://schemas.openxmlformats.org/drawingml/2006/chart" xmlns:r="http://schemas.openxmlformats.org/officeDocument/2006/relationships" r:id="rId3"/>
          </a:graphicData>
        </a:graphic>
      </p:graphicFrame>
      <p:pic>
        <p:nvPicPr>
          <p:cNvPr id="175" name="Picture 71" descr="Abb-01_FNCT_Skizze"/>
          <p:cNvPicPr>
            <a:picLocks noChangeAspect="1" noChangeArrowheads="1"/>
          </p:cNvPicPr>
          <p:nvPr/>
        </p:nvPicPr>
        <p:blipFill>
          <a:blip r:embed="rId4" cstate="print"/>
          <a:srcRect/>
          <a:stretch>
            <a:fillRect/>
          </a:stretch>
        </p:blipFill>
        <p:spPr bwMode="auto">
          <a:xfrm>
            <a:off x="5983048" y="705971"/>
            <a:ext cx="2376264" cy="1008804"/>
          </a:xfrm>
          <a:prstGeom prst="rect">
            <a:avLst/>
          </a:prstGeom>
          <a:noFill/>
          <a:ln w="9525">
            <a:noFill/>
            <a:miter lim="800000"/>
            <a:headEnd/>
            <a:tailEnd/>
          </a:ln>
        </p:spPr>
      </p:pic>
      <p:grpSp>
        <p:nvGrpSpPr>
          <p:cNvPr id="6" name="Gruppieren 17"/>
          <p:cNvGrpSpPr/>
          <p:nvPr/>
        </p:nvGrpSpPr>
        <p:grpSpPr>
          <a:xfrm>
            <a:off x="5309896" y="1796891"/>
            <a:ext cx="3744602" cy="2981164"/>
            <a:chOff x="2051720" y="1834726"/>
            <a:chExt cx="6773193" cy="5056911"/>
          </a:xfrm>
        </p:grpSpPr>
        <p:pic>
          <p:nvPicPr>
            <p:cNvPr id="7" name="Picture 4"/>
            <p:cNvPicPr>
              <a:picLocks noChangeAspect="1" noChangeArrowheads="1"/>
            </p:cNvPicPr>
            <p:nvPr/>
          </p:nvPicPr>
          <p:blipFill>
            <a:blip r:embed="rId5" cstate="screen"/>
            <a:srcRect/>
            <a:stretch>
              <a:fillRect/>
            </a:stretch>
          </p:blipFill>
          <p:spPr bwMode="auto">
            <a:xfrm>
              <a:off x="3635896" y="2780928"/>
              <a:ext cx="2880320" cy="3960440"/>
            </a:xfrm>
            <a:prstGeom prst="rect">
              <a:avLst/>
            </a:prstGeom>
            <a:noFill/>
            <a:ln w="9525">
              <a:noFill/>
              <a:miter lim="800000"/>
              <a:headEnd/>
              <a:tailEnd/>
            </a:ln>
            <a:effectLst/>
          </p:spPr>
        </p:pic>
        <p:sp>
          <p:nvSpPr>
            <p:cNvPr id="8" name="Rectangle 7"/>
            <p:cNvSpPr>
              <a:spLocks noChangeArrowheads="1"/>
            </p:cNvSpPr>
            <p:nvPr/>
          </p:nvSpPr>
          <p:spPr bwMode="auto">
            <a:xfrm>
              <a:off x="3473549" y="1834726"/>
              <a:ext cx="3456383" cy="1096363"/>
            </a:xfrm>
            <a:prstGeom prst="rect">
              <a:avLst/>
            </a:prstGeom>
            <a:noFill/>
            <a:ln w="9525">
              <a:noFill/>
              <a:miter lim="800000"/>
              <a:headEnd/>
              <a:tailEnd/>
            </a:ln>
          </p:spPr>
          <p:txBody>
            <a:bodyPr wrap="square">
              <a:spAutoFit/>
            </a:bodyPr>
            <a:lstStyle/>
            <a:p>
              <a:pPr algn="ctr">
                <a:spcBef>
                  <a:spcPct val="50000"/>
                </a:spcBef>
                <a:buClr>
                  <a:srgbClr val="FFCC00"/>
                </a:buClr>
              </a:pPr>
              <a:r>
                <a:rPr lang="hu" sz="1200" dirty="0"/>
                <a:t>Ellenállás a lassú repedésnövekedéssel szemben</a:t>
              </a:r>
            </a:p>
          </p:txBody>
        </p:sp>
        <p:sp>
          <p:nvSpPr>
            <p:cNvPr id="9" name="Rectangle 7"/>
            <p:cNvSpPr>
              <a:spLocks noChangeArrowheads="1"/>
            </p:cNvSpPr>
            <p:nvPr/>
          </p:nvSpPr>
          <p:spPr bwMode="auto">
            <a:xfrm>
              <a:off x="6376642" y="3140967"/>
              <a:ext cx="2448271" cy="1409610"/>
            </a:xfrm>
            <a:prstGeom prst="rect">
              <a:avLst/>
            </a:prstGeom>
            <a:noFill/>
            <a:ln w="9525">
              <a:noFill/>
              <a:miter lim="800000"/>
              <a:headEnd/>
              <a:tailEnd/>
            </a:ln>
          </p:spPr>
          <p:txBody>
            <a:bodyPr wrap="square">
              <a:spAutoFit/>
            </a:bodyPr>
            <a:lstStyle/>
            <a:p>
              <a:pPr algn="ctr">
                <a:spcBef>
                  <a:spcPct val="50000"/>
                </a:spcBef>
                <a:buClr>
                  <a:srgbClr val="FFCC00"/>
                </a:buClr>
              </a:pPr>
              <a:r>
                <a:rPr lang="hu" sz="1200" dirty="0"/>
                <a:t>Ellenállás a repedés gyors terjedésével szemben</a:t>
              </a:r>
            </a:p>
          </p:txBody>
        </p:sp>
        <p:sp>
          <p:nvSpPr>
            <p:cNvPr id="10" name="Rectangle 7"/>
            <p:cNvSpPr>
              <a:spLocks noChangeArrowheads="1"/>
            </p:cNvSpPr>
            <p:nvPr/>
          </p:nvSpPr>
          <p:spPr bwMode="auto">
            <a:xfrm>
              <a:off x="2475360" y="3429000"/>
              <a:ext cx="1232545" cy="469870"/>
            </a:xfrm>
            <a:prstGeom prst="rect">
              <a:avLst/>
            </a:prstGeom>
            <a:noFill/>
            <a:ln w="9525">
              <a:noFill/>
              <a:miter lim="800000"/>
              <a:headEnd/>
              <a:tailEnd/>
            </a:ln>
          </p:spPr>
          <p:txBody>
            <a:bodyPr wrap="square">
              <a:spAutoFit/>
            </a:bodyPr>
            <a:lstStyle/>
            <a:p>
              <a:pPr marL="271463" indent="-271463" algn="ctr">
                <a:spcBef>
                  <a:spcPct val="50000"/>
                </a:spcBef>
                <a:buClr>
                  <a:srgbClr val="FFCC00"/>
                </a:buClr>
              </a:pPr>
              <a:r>
                <a:rPr lang="hu" sz="1200" dirty="0"/>
                <a:t>Sűrűség</a:t>
              </a:r>
            </a:p>
          </p:txBody>
        </p:sp>
        <p:sp>
          <p:nvSpPr>
            <p:cNvPr id="11" name="Rectangle 7"/>
            <p:cNvSpPr>
              <a:spLocks noChangeArrowheads="1"/>
            </p:cNvSpPr>
            <p:nvPr/>
          </p:nvSpPr>
          <p:spPr bwMode="auto">
            <a:xfrm>
              <a:off x="2051720" y="5013177"/>
              <a:ext cx="1800200" cy="783117"/>
            </a:xfrm>
            <a:prstGeom prst="rect">
              <a:avLst/>
            </a:prstGeom>
            <a:noFill/>
            <a:ln w="9525">
              <a:noFill/>
              <a:miter lim="800000"/>
              <a:headEnd/>
              <a:tailEnd/>
            </a:ln>
          </p:spPr>
          <p:txBody>
            <a:bodyPr wrap="square">
              <a:spAutoFit/>
            </a:bodyPr>
            <a:lstStyle/>
            <a:p>
              <a:pPr algn="ctr">
                <a:spcBef>
                  <a:spcPct val="50000"/>
                </a:spcBef>
                <a:buClr>
                  <a:srgbClr val="FFCC00"/>
                </a:buClr>
              </a:pPr>
              <a:r>
                <a:rPr lang="hu" sz="1200" dirty="0"/>
                <a:t>Young-modulus</a:t>
              </a:r>
            </a:p>
          </p:txBody>
        </p:sp>
        <p:sp>
          <p:nvSpPr>
            <p:cNvPr id="12" name="Rectangle 7"/>
            <p:cNvSpPr>
              <a:spLocks noChangeArrowheads="1"/>
            </p:cNvSpPr>
            <p:nvPr/>
          </p:nvSpPr>
          <p:spPr bwMode="auto">
            <a:xfrm>
              <a:off x="2670731" y="5951897"/>
              <a:ext cx="4558653" cy="939740"/>
            </a:xfrm>
            <a:prstGeom prst="rect">
              <a:avLst/>
            </a:prstGeom>
            <a:noFill/>
            <a:ln w="9525">
              <a:noFill/>
              <a:miter lim="800000"/>
              <a:headEnd/>
              <a:tailEnd/>
            </a:ln>
          </p:spPr>
          <p:txBody>
            <a:bodyPr wrap="square">
              <a:spAutoFit/>
            </a:bodyPr>
            <a:lstStyle/>
            <a:p>
              <a:pPr marL="271463" indent="-271463" algn="ctr">
                <a:spcBef>
                  <a:spcPct val="50000"/>
                </a:spcBef>
                <a:buClr>
                  <a:srgbClr val="FFCC00"/>
                </a:buClr>
              </a:pPr>
              <a:r>
                <a:rPr lang="hu" sz="1200" dirty="0"/>
                <a:t>Húzófeszültség</a:t>
              </a:r>
            </a:p>
            <a:p>
              <a:pPr marL="271463" indent="-271463" algn="ctr">
                <a:spcBef>
                  <a:spcPct val="50000"/>
                </a:spcBef>
                <a:buClr>
                  <a:srgbClr val="FFCC00"/>
                </a:buClr>
              </a:pPr>
              <a:endParaRPr lang="en-GB" sz="1200" dirty="0"/>
            </a:p>
          </p:txBody>
        </p:sp>
        <p:sp>
          <p:nvSpPr>
            <p:cNvPr id="13" name="Rectangle 7"/>
            <p:cNvSpPr>
              <a:spLocks noChangeArrowheads="1"/>
            </p:cNvSpPr>
            <p:nvPr/>
          </p:nvSpPr>
          <p:spPr bwMode="auto">
            <a:xfrm>
              <a:off x="6444207" y="5085183"/>
              <a:ext cx="864096" cy="469870"/>
            </a:xfrm>
            <a:prstGeom prst="rect">
              <a:avLst/>
            </a:prstGeom>
            <a:noFill/>
            <a:ln w="9525">
              <a:noFill/>
              <a:miter lim="800000"/>
              <a:headEnd/>
              <a:tailEnd/>
            </a:ln>
          </p:spPr>
          <p:txBody>
            <a:bodyPr wrap="square">
              <a:spAutoFit/>
            </a:bodyPr>
            <a:lstStyle/>
            <a:p>
              <a:pPr marL="271463" indent="-271463" algn="ctr">
                <a:spcBef>
                  <a:spcPct val="50000"/>
                </a:spcBef>
                <a:buClr>
                  <a:srgbClr val="FFCC00"/>
                </a:buClr>
              </a:pPr>
              <a:r>
                <a:rPr lang="hu" sz="1200" dirty="0"/>
                <a:t>ASS</a:t>
              </a:r>
              <a:endParaRPr lang="en-GB" sz="1200" dirty="0"/>
            </a:p>
          </p:txBody>
        </p:sp>
      </p:grpSp>
      <p:sp>
        <p:nvSpPr>
          <p:cNvPr id="18" name="Datumsplatzhalter 17"/>
          <p:cNvSpPr>
            <a:spLocks noGrp="1"/>
          </p:cNvSpPr>
          <p:nvPr>
            <p:ph type="dt" sz="half" idx="10"/>
          </p:nvPr>
        </p:nvSpPr>
        <p:spPr/>
        <p:txBody>
          <a:bodyPr/>
          <a:lstStyle/>
          <a:p>
            <a:fld id="{C2E44471-F824-4066-BCAB-AAA86E3336B1}" type="slidenum">
              <a:rPr lang="de-DE" smtClean="0"/>
              <a:pPr/>
              <a:t>13</a:t>
            </a:fld>
            <a:endParaRPr lang="de-DE" dirty="0"/>
          </a:p>
        </p:txBody>
      </p:sp>
      <p:sp>
        <p:nvSpPr>
          <p:cNvPr id="19" name="Foliennummernplatzhalter 18"/>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77A6686-8BC9-B535-1B61-E0C5ADA64D7E}"/>
              </a:ext>
            </a:extLst>
          </p:cNvPr>
          <p:cNvSpPr>
            <a:spLocks noGrp="1"/>
          </p:cNvSpPr>
          <p:nvPr>
            <p:ph idx="13"/>
          </p:nvPr>
        </p:nvSpPr>
        <p:spPr>
          <a:xfrm>
            <a:off x="206369" y="700342"/>
            <a:ext cx="8568952" cy="2663495"/>
          </a:xfrm>
        </p:spPr>
        <p:txBody>
          <a:bodyPr>
            <a:noAutofit/>
          </a:bodyPr>
          <a:lstStyle/>
          <a:p>
            <a:pPr>
              <a:lnSpc>
                <a:spcPct val="150000"/>
              </a:lnSpc>
              <a:spcBef>
                <a:spcPts val="0"/>
              </a:spcBef>
            </a:pPr>
            <a:r>
              <a:rPr lang="hu" sz="1600" dirty="0"/>
              <a:t>Az AGRU SureFIT csöveket sérült csővezetékek gyűrűs tér nélküli bélelésére és nyomásálló önhordó bélsécsőként használják.</a:t>
            </a:r>
          </a:p>
          <a:p>
            <a:pPr>
              <a:lnSpc>
                <a:spcPct val="150000"/>
              </a:lnSpc>
              <a:spcBef>
                <a:spcPts val="0"/>
              </a:spcBef>
            </a:pPr>
            <a:r>
              <a:rPr lang="hu" sz="1600" dirty="0"/>
              <a:t>Hagyományos cső csőextrudálása - jó minőségű PE 100-RC használata - U alakúra alakítás - keresztmetszet csökkentése</a:t>
            </a:r>
          </a:p>
          <a:p>
            <a:pPr>
              <a:lnSpc>
                <a:spcPct val="150000"/>
              </a:lnSpc>
              <a:spcBef>
                <a:spcPts val="0"/>
              </a:spcBef>
            </a:pPr>
            <a:r>
              <a:rPr lang="hu" sz="1600" dirty="0"/>
              <a:t>A kevés „kitakarás nélküli" felújítási technológiák egyike</a:t>
            </a:r>
          </a:p>
          <a:p>
            <a:pPr marL="0" indent="0">
              <a:lnSpc>
                <a:spcPct val="150000"/>
              </a:lnSpc>
              <a:spcBef>
                <a:spcPts val="0"/>
              </a:spcBef>
              <a:buNone/>
            </a:pPr>
            <a:r>
              <a:rPr lang="de-DE" sz="1600" dirty="0"/>
              <a:t>	</a:t>
            </a:r>
            <a:r>
              <a:rPr lang="hu" sz="1600" dirty="0"/>
              <a:t>(DVGW-tanúsítvány az ivóvízvezeetékek újrabéleléséhez </a:t>
            </a:r>
            <a:r>
              <a:rPr lang="de-DE" sz="1600" dirty="0"/>
              <a:t>			</a:t>
            </a:r>
            <a:r>
              <a:rPr lang="hu" sz="1600" dirty="0"/>
              <a:t>- 	- DW-8426BU0197)</a:t>
            </a:r>
          </a:p>
        </p:txBody>
      </p:sp>
      <p:sp>
        <p:nvSpPr>
          <p:cNvPr id="4" name="Datumsplatzhalter 3">
            <a:extLst>
              <a:ext uri="{FF2B5EF4-FFF2-40B4-BE49-F238E27FC236}">
                <a16:creationId xmlns:a16="http://schemas.microsoft.com/office/drawing/2014/main" id="{80886C1B-8594-C7D3-B5A9-408DBA7D886A}"/>
              </a:ext>
            </a:extLst>
          </p:cNvPr>
          <p:cNvSpPr>
            <a:spLocks noGrp="1"/>
          </p:cNvSpPr>
          <p:nvPr>
            <p:ph type="dt" sz="half" idx="10"/>
          </p:nvPr>
        </p:nvSpPr>
        <p:spPr/>
        <p:txBody>
          <a:bodyPr/>
          <a:lstStyle/>
          <a:p>
            <a:fld id="{C2E44471-F824-4066-BCAB-AAA86E3336B1}" type="slidenum">
              <a:rPr lang="de-DE" smtClean="0"/>
              <a:pPr/>
              <a:t>14</a:t>
            </a:fld>
            <a:endParaRPr lang="de-DE" dirty="0"/>
          </a:p>
        </p:txBody>
      </p:sp>
      <p:sp>
        <p:nvSpPr>
          <p:cNvPr id="5" name="Fußzeilenplatzhalter 4">
            <a:extLst>
              <a:ext uri="{FF2B5EF4-FFF2-40B4-BE49-F238E27FC236}">
                <a16:creationId xmlns:a16="http://schemas.microsoft.com/office/drawing/2014/main" id="{89E2E8D7-4C76-F30E-B2B8-4117DEA0804E}"/>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20961FA-7E2F-E754-359B-160EEFC23CCE}"/>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pic>
        <p:nvPicPr>
          <p:cNvPr id="7" name="Picture 7" descr="C:\Daten-L\AGRU\PRESENTATIONS\VARIOUS_PRESENTATIONS\External Seminars and Conferences\ENGLISCH\2014_09_21_IWA conference_Lissabon_L\Bildschirmpräsentationen IWA\Großrohr\017.png">
            <a:extLst>
              <a:ext uri="{FF2B5EF4-FFF2-40B4-BE49-F238E27FC236}">
                <a16:creationId xmlns:a16="http://schemas.microsoft.com/office/drawing/2014/main" id="{9B7C3D64-AE22-0DEF-78E4-CA251BA06514}"/>
              </a:ext>
            </a:extLst>
          </p:cNvPr>
          <p:cNvPicPr>
            <a:picLocks noChangeAspect="1" noChangeArrowheads="1"/>
          </p:cNvPicPr>
          <p:nvPr/>
        </p:nvPicPr>
        <p:blipFill>
          <a:blip r:embed="rId2" cstate="print"/>
          <a:srcRect r="4503"/>
          <a:stretch>
            <a:fillRect/>
          </a:stretch>
        </p:blipFill>
        <p:spPr bwMode="auto">
          <a:xfrm>
            <a:off x="6357176" y="3003798"/>
            <a:ext cx="3006258" cy="1512170"/>
          </a:xfrm>
          <a:prstGeom prst="rect">
            <a:avLst/>
          </a:prstGeom>
          <a:noFill/>
        </p:spPr>
      </p:pic>
      <p:pic>
        <p:nvPicPr>
          <p:cNvPr id="1026" name="Picture 2" descr="logo">
            <a:extLst>
              <a:ext uri="{FF2B5EF4-FFF2-40B4-BE49-F238E27FC236}">
                <a16:creationId xmlns:a16="http://schemas.microsoft.com/office/drawing/2014/main" id="{3AA31639-C7C2-404B-5C5E-35AB23D4A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363838"/>
            <a:ext cx="1767388" cy="1326155"/>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1">
            <a:extLst>
              <a:ext uri="{FF2B5EF4-FFF2-40B4-BE49-F238E27FC236}">
                <a16:creationId xmlns:a16="http://schemas.microsoft.com/office/drawing/2014/main" id="{9EBE759E-6D60-5AB1-ADE1-D57AFE0D4938}"/>
              </a:ext>
            </a:extLst>
          </p:cNvPr>
          <p:cNvSpPr txBox="1">
            <a:spLocks/>
          </p:cNvSpPr>
          <p:nvPr/>
        </p:nvSpPr>
        <p:spPr>
          <a:xfrm>
            <a:off x="204469" y="0"/>
            <a:ext cx="8568952" cy="64807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DVGW jóváhagyás ivóvízvezetékek  </a:t>
            </a:r>
          </a:p>
          <a:p>
            <a:r>
              <a:rPr lang="hu-HU" dirty="0">
                <a:solidFill>
                  <a:schemeClr val="bg1"/>
                </a:solidFill>
              </a:rPr>
              <a:t>b</a:t>
            </a:r>
            <a:r>
              <a:rPr lang="hu" dirty="0">
                <a:solidFill>
                  <a:schemeClr val="bg1"/>
                </a:solidFill>
              </a:rPr>
              <a:t>élelése számára</a:t>
            </a:r>
            <a:endParaRPr lang="de-DE" dirty="0">
              <a:solidFill>
                <a:schemeClr val="bg1"/>
              </a:solidFill>
            </a:endParaRPr>
          </a:p>
        </p:txBody>
      </p:sp>
    </p:spTree>
    <p:extLst>
      <p:ext uri="{BB962C8B-B14F-4D97-AF65-F5344CB8AC3E}">
        <p14:creationId xmlns:p14="http://schemas.microsoft.com/office/powerpoint/2010/main" val="725316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C137-EF18-CDAF-6E09-EEA4CAFBDE40}"/>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C0AF3098-653B-ABA9-E1BC-4391AFBD1E6E}"/>
              </a:ext>
            </a:extLst>
          </p:cNvPr>
          <p:cNvSpPr>
            <a:spLocks noGrp="1"/>
          </p:cNvSpPr>
          <p:nvPr>
            <p:ph type="title"/>
          </p:nvPr>
        </p:nvSpPr>
        <p:spPr/>
        <p:txBody>
          <a:bodyPr>
            <a:normAutofit/>
          </a:bodyPr>
          <a:lstStyle/>
          <a:p>
            <a:r>
              <a:rPr lang="de-AT" sz="2100" dirty="0">
                <a:solidFill>
                  <a:schemeClr val="bg1"/>
                </a:solidFill>
              </a:rPr>
              <a:t>AGRU SURELINE SPEZIFIKATION</a:t>
            </a:r>
          </a:p>
        </p:txBody>
      </p:sp>
      <p:sp>
        <p:nvSpPr>
          <p:cNvPr id="3" name="Inhaltsplatzhalter 2">
            <a:extLst>
              <a:ext uri="{FF2B5EF4-FFF2-40B4-BE49-F238E27FC236}">
                <a16:creationId xmlns:a16="http://schemas.microsoft.com/office/drawing/2014/main" id="{E4DA78A7-024F-4658-CD30-5F92FD749793}"/>
              </a:ext>
            </a:extLst>
          </p:cNvPr>
          <p:cNvSpPr>
            <a:spLocks noGrp="1"/>
          </p:cNvSpPr>
          <p:nvPr>
            <p:ph idx="13"/>
          </p:nvPr>
        </p:nvSpPr>
        <p:spPr>
          <a:xfrm>
            <a:off x="107504" y="944063"/>
            <a:ext cx="8568952" cy="2131743"/>
          </a:xfrm>
        </p:spPr>
        <p:txBody>
          <a:bodyPr/>
          <a:lstStyle/>
          <a:p>
            <a:pPr marL="257175" indent="-257175">
              <a:spcBef>
                <a:spcPct val="20000"/>
              </a:spcBef>
              <a:buClr>
                <a:srgbClr val="FFC000"/>
              </a:buClr>
              <a:defRPr/>
            </a:pPr>
            <a:r>
              <a:rPr lang="hu" sz="1800" dirty="0"/>
              <a:t>Az AGRU SureFIT csöveket sérült csővezetékek gyűrűs tér nélküli bélelésére és nyomásálló önhordó bélsécsőként használják</a:t>
            </a:r>
            <a:endParaRPr lang="en-GB" dirty="0">
              <a:solidFill>
                <a:prstClr val="black"/>
              </a:solidFill>
            </a:endParaRPr>
          </a:p>
        </p:txBody>
      </p:sp>
      <p:sp>
        <p:nvSpPr>
          <p:cNvPr id="4" name="Datumsplatzhalter 3">
            <a:extLst>
              <a:ext uri="{FF2B5EF4-FFF2-40B4-BE49-F238E27FC236}">
                <a16:creationId xmlns:a16="http://schemas.microsoft.com/office/drawing/2014/main" id="{E83DA0A0-5235-108C-5891-898390423A6E}"/>
              </a:ext>
            </a:extLst>
          </p:cNvPr>
          <p:cNvSpPr>
            <a:spLocks noGrp="1"/>
          </p:cNvSpPr>
          <p:nvPr>
            <p:ph type="dt" sz="half" idx="10"/>
          </p:nvPr>
        </p:nvSpPr>
        <p:spPr/>
        <p:txBody>
          <a:bodyPr/>
          <a:lstStyle/>
          <a:p>
            <a:fld id="{C2E44471-F824-4066-BCAB-AAA86E3336B1}" type="slidenum">
              <a:rPr lang="de-DE" smtClean="0"/>
              <a:pPr/>
              <a:t>15</a:t>
            </a:fld>
            <a:endParaRPr lang="de-DE" dirty="0"/>
          </a:p>
        </p:txBody>
      </p:sp>
      <p:sp>
        <p:nvSpPr>
          <p:cNvPr id="5" name="Fußzeilenplatzhalter 4">
            <a:extLst>
              <a:ext uri="{FF2B5EF4-FFF2-40B4-BE49-F238E27FC236}">
                <a16:creationId xmlns:a16="http://schemas.microsoft.com/office/drawing/2014/main" id="{6CE4DB5A-F3A3-824E-F4CC-D9883AA3004D}"/>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D7D1AEFB-F3ED-F212-6AB5-7A93A9F9B026}"/>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sp>
        <p:nvSpPr>
          <p:cNvPr id="16" name="Titel 1">
            <a:extLst>
              <a:ext uri="{FF2B5EF4-FFF2-40B4-BE49-F238E27FC236}">
                <a16:creationId xmlns:a16="http://schemas.microsoft.com/office/drawing/2014/main" id="{DBE43E25-75C8-065B-0A33-DAAA697D932D}"/>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GYÁRTÁS</a:t>
            </a:r>
          </a:p>
        </p:txBody>
      </p:sp>
      <p:pic>
        <p:nvPicPr>
          <p:cNvPr id="10" name="Grafik 9" descr="Ein Bild, das Pfeife Flöte Rohr, Gelände, draußen, Transport durch Rohre enthält.&#10;&#10;Automatisch generierte Beschreibung">
            <a:extLst>
              <a:ext uri="{FF2B5EF4-FFF2-40B4-BE49-F238E27FC236}">
                <a16:creationId xmlns:a16="http://schemas.microsoft.com/office/drawing/2014/main" id="{E756D618-94F9-C748-460F-84EE8B165F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27100" y="2322673"/>
            <a:ext cx="2547744" cy="1910808"/>
          </a:xfrm>
          <a:prstGeom prst="rect">
            <a:avLst/>
          </a:prstGeom>
        </p:spPr>
      </p:pic>
      <p:pic>
        <p:nvPicPr>
          <p:cNvPr id="12" name="Grafik 11" descr="Ein Bild, das Pfeife Flöte Rohr, Stahlrohr, Zylinder, Transport durch Rohre enthält.&#10;&#10;Automatisch generierte Beschreibung">
            <a:extLst>
              <a:ext uri="{FF2B5EF4-FFF2-40B4-BE49-F238E27FC236}">
                <a16:creationId xmlns:a16="http://schemas.microsoft.com/office/drawing/2014/main" id="{04DD2BB2-CDE0-88DE-41A4-D1EC304C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98127" y="2322672"/>
            <a:ext cx="2547745" cy="1910809"/>
          </a:xfrm>
          <a:prstGeom prst="rect">
            <a:avLst/>
          </a:prstGeom>
        </p:spPr>
      </p:pic>
      <p:sp>
        <p:nvSpPr>
          <p:cNvPr id="17" name="Rechteck 16">
            <a:extLst>
              <a:ext uri="{FF2B5EF4-FFF2-40B4-BE49-F238E27FC236}">
                <a16:creationId xmlns:a16="http://schemas.microsoft.com/office/drawing/2014/main" id="{1EE846EC-70FE-29C7-711F-DF4BECD847ED}"/>
              </a:ext>
            </a:extLst>
          </p:cNvPr>
          <p:cNvSpPr/>
          <p:nvPr/>
        </p:nvSpPr>
        <p:spPr>
          <a:xfrm>
            <a:off x="3616595" y="2004204"/>
            <a:ext cx="1910809" cy="254774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17">
            <a:extLst>
              <a:ext uri="{FF2B5EF4-FFF2-40B4-BE49-F238E27FC236}">
                <a16:creationId xmlns:a16="http://schemas.microsoft.com/office/drawing/2014/main" id="{55641B70-EFBD-C41B-CFE5-40772BC86365}"/>
              </a:ext>
            </a:extLst>
          </p:cNvPr>
          <p:cNvSpPr/>
          <p:nvPr/>
        </p:nvSpPr>
        <p:spPr>
          <a:xfrm>
            <a:off x="3616595" y="1592135"/>
            <a:ext cx="1910808" cy="412069"/>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 dirty="0"/>
              <a:t>Előtte</a:t>
            </a:r>
            <a:endParaRPr lang="de-AT" dirty="0"/>
          </a:p>
        </p:txBody>
      </p:sp>
      <p:sp>
        <p:nvSpPr>
          <p:cNvPr id="19" name="Rechteck 18">
            <a:extLst>
              <a:ext uri="{FF2B5EF4-FFF2-40B4-BE49-F238E27FC236}">
                <a16:creationId xmlns:a16="http://schemas.microsoft.com/office/drawing/2014/main" id="{1A1D197F-4D36-614B-D22D-F030B2A8A56A}"/>
              </a:ext>
            </a:extLst>
          </p:cNvPr>
          <p:cNvSpPr/>
          <p:nvPr/>
        </p:nvSpPr>
        <p:spPr>
          <a:xfrm>
            <a:off x="6033230" y="1985918"/>
            <a:ext cx="1910809" cy="254774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
            <a:extLst>
              <a:ext uri="{FF2B5EF4-FFF2-40B4-BE49-F238E27FC236}">
                <a16:creationId xmlns:a16="http://schemas.microsoft.com/office/drawing/2014/main" id="{4EAE093D-30D4-4E26-9305-088794374B16}"/>
              </a:ext>
            </a:extLst>
          </p:cNvPr>
          <p:cNvSpPr/>
          <p:nvPr/>
        </p:nvSpPr>
        <p:spPr>
          <a:xfrm>
            <a:off x="6033230" y="1573849"/>
            <a:ext cx="1910808" cy="412069"/>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 dirty="0"/>
              <a:t>Utána</a:t>
            </a:r>
          </a:p>
        </p:txBody>
      </p:sp>
    </p:spTree>
    <p:extLst>
      <p:ext uri="{BB962C8B-B14F-4D97-AF65-F5344CB8AC3E}">
        <p14:creationId xmlns:p14="http://schemas.microsoft.com/office/powerpoint/2010/main" val="715139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2E27-BC53-FBE1-4238-33DA95BB3B83}"/>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05577D85-8CC2-8A20-4525-C0B7F6E47734}"/>
              </a:ext>
            </a:extLst>
          </p:cNvPr>
          <p:cNvSpPr>
            <a:spLocks noGrp="1"/>
          </p:cNvSpPr>
          <p:nvPr>
            <p:ph type="title"/>
          </p:nvPr>
        </p:nvSpPr>
        <p:spPr/>
        <p:txBody>
          <a:bodyPr>
            <a:normAutofit/>
          </a:bodyPr>
          <a:lstStyle/>
          <a:p>
            <a:r>
              <a:rPr lang="de-AT" sz="2100" dirty="0">
                <a:solidFill>
                  <a:schemeClr val="bg1"/>
                </a:solidFill>
              </a:rPr>
              <a:t>AGRU SURELINE SPEZIFIKATION</a:t>
            </a:r>
          </a:p>
        </p:txBody>
      </p:sp>
      <p:sp>
        <p:nvSpPr>
          <p:cNvPr id="3" name="Inhaltsplatzhalter 2">
            <a:extLst>
              <a:ext uri="{FF2B5EF4-FFF2-40B4-BE49-F238E27FC236}">
                <a16:creationId xmlns:a16="http://schemas.microsoft.com/office/drawing/2014/main" id="{4E455D2D-141A-1971-204C-5ED026FD1F86}"/>
              </a:ext>
            </a:extLst>
          </p:cNvPr>
          <p:cNvSpPr>
            <a:spLocks noGrp="1"/>
          </p:cNvSpPr>
          <p:nvPr>
            <p:ph idx="13"/>
          </p:nvPr>
        </p:nvSpPr>
        <p:spPr>
          <a:xfrm>
            <a:off x="251519" y="987574"/>
            <a:ext cx="8568952" cy="1584176"/>
          </a:xfrm>
        </p:spPr>
        <p:txBody>
          <a:bodyPr/>
          <a:lstStyle/>
          <a:p>
            <a:pPr marL="257175" indent="-257175">
              <a:spcBef>
                <a:spcPct val="20000"/>
              </a:spcBef>
              <a:buClr>
                <a:srgbClr val="FFC000"/>
              </a:buClr>
              <a:defRPr/>
            </a:pPr>
            <a:r>
              <a:rPr lang="hu" dirty="0">
                <a:solidFill>
                  <a:prstClr val="black"/>
                </a:solidFill>
              </a:rPr>
              <a:t>Szabványos cső extrudálása PE 100-RC-ből</a:t>
            </a:r>
          </a:p>
        </p:txBody>
      </p:sp>
      <p:sp>
        <p:nvSpPr>
          <p:cNvPr id="4" name="Datumsplatzhalter 3">
            <a:extLst>
              <a:ext uri="{FF2B5EF4-FFF2-40B4-BE49-F238E27FC236}">
                <a16:creationId xmlns:a16="http://schemas.microsoft.com/office/drawing/2014/main" id="{A1ABA938-3A3A-6758-352C-86548962DDE6}"/>
              </a:ext>
            </a:extLst>
          </p:cNvPr>
          <p:cNvSpPr>
            <a:spLocks noGrp="1"/>
          </p:cNvSpPr>
          <p:nvPr>
            <p:ph type="dt" sz="half" idx="10"/>
          </p:nvPr>
        </p:nvSpPr>
        <p:spPr/>
        <p:txBody>
          <a:bodyPr/>
          <a:lstStyle/>
          <a:p>
            <a:fld id="{C2E44471-F824-4066-BCAB-AAA86E3336B1}" type="slidenum">
              <a:rPr lang="de-DE" smtClean="0"/>
              <a:pPr/>
              <a:t>16</a:t>
            </a:fld>
            <a:endParaRPr lang="de-DE" dirty="0"/>
          </a:p>
        </p:txBody>
      </p:sp>
      <p:sp>
        <p:nvSpPr>
          <p:cNvPr id="5" name="Fußzeilenplatzhalter 4">
            <a:extLst>
              <a:ext uri="{FF2B5EF4-FFF2-40B4-BE49-F238E27FC236}">
                <a16:creationId xmlns:a16="http://schemas.microsoft.com/office/drawing/2014/main" id="{F54B21CE-3F27-1524-DF4F-7CD612D68B79}"/>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2A578B6-AE60-8364-6F33-898C7BB4F66B}"/>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sp>
        <p:nvSpPr>
          <p:cNvPr id="16" name="Titel 1">
            <a:extLst>
              <a:ext uri="{FF2B5EF4-FFF2-40B4-BE49-F238E27FC236}">
                <a16:creationId xmlns:a16="http://schemas.microsoft.com/office/drawing/2014/main" id="{3A1833D2-26D1-131D-C6E1-C3781099F88B}"/>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GYÁRTÁS</a:t>
            </a:r>
          </a:p>
        </p:txBody>
      </p:sp>
      <p:pic>
        <p:nvPicPr>
          <p:cNvPr id="1026" name="Picture 2">
            <a:extLst>
              <a:ext uri="{FF2B5EF4-FFF2-40B4-BE49-F238E27FC236}">
                <a16:creationId xmlns:a16="http://schemas.microsoft.com/office/drawing/2014/main" id="{2B1C8712-D307-FF2E-81AF-6AEBD8E0D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915" y="1557120"/>
            <a:ext cx="4262139" cy="303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160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FBFB-D909-BD15-6C15-347BA84D46FB}"/>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A73F42DE-18CE-1BC7-C53F-BB1EDE40E6FA}"/>
              </a:ext>
            </a:extLst>
          </p:cNvPr>
          <p:cNvSpPr>
            <a:spLocks noGrp="1"/>
          </p:cNvSpPr>
          <p:nvPr>
            <p:ph type="title"/>
          </p:nvPr>
        </p:nvSpPr>
        <p:spPr/>
        <p:txBody>
          <a:bodyPr>
            <a:normAutofit/>
          </a:bodyPr>
          <a:lstStyle/>
          <a:p>
            <a:r>
              <a:rPr lang="de-AT" sz="2100" dirty="0">
                <a:solidFill>
                  <a:schemeClr val="bg1"/>
                </a:solidFill>
              </a:rPr>
              <a:t>AGRU SURELINE SPEZIFIKATION</a:t>
            </a:r>
          </a:p>
        </p:txBody>
      </p:sp>
      <p:sp>
        <p:nvSpPr>
          <p:cNvPr id="3" name="Inhaltsplatzhalter 2">
            <a:extLst>
              <a:ext uri="{FF2B5EF4-FFF2-40B4-BE49-F238E27FC236}">
                <a16:creationId xmlns:a16="http://schemas.microsoft.com/office/drawing/2014/main" id="{347573D1-4703-E4BC-BE46-48A2DEC9EBE4}"/>
              </a:ext>
            </a:extLst>
          </p:cNvPr>
          <p:cNvSpPr>
            <a:spLocks noGrp="1"/>
          </p:cNvSpPr>
          <p:nvPr>
            <p:ph idx="13"/>
          </p:nvPr>
        </p:nvSpPr>
        <p:spPr>
          <a:xfrm>
            <a:off x="186192" y="1042932"/>
            <a:ext cx="8568952" cy="2538282"/>
          </a:xfrm>
        </p:spPr>
        <p:txBody>
          <a:bodyPr/>
          <a:lstStyle/>
          <a:p>
            <a:pPr marL="257175" indent="-257175">
              <a:spcBef>
                <a:spcPct val="20000"/>
              </a:spcBef>
              <a:buClr>
                <a:srgbClr val="FFC000"/>
              </a:buClr>
              <a:defRPr/>
            </a:pPr>
            <a:r>
              <a:rPr lang="hu" dirty="0">
                <a:solidFill>
                  <a:prstClr val="black"/>
                </a:solidFill>
              </a:rPr>
              <a:t>Melegítés után deformáció U alakú keresztmetszetre</a:t>
            </a:r>
            <a:br>
              <a:rPr lang="en-GB" dirty="0">
                <a:solidFill>
                  <a:prstClr val="black"/>
                </a:solidFill>
              </a:rPr>
            </a:br>
            <a:r>
              <a:rPr lang="hu" dirty="0">
                <a:solidFill>
                  <a:prstClr val="black"/>
                </a:solidFill>
              </a:rPr>
              <a:t> </a:t>
            </a:r>
            <a:r>
              <a:rPr lang="de-AT" dirty="0">
                <a:solidFill>
                  <a:prstClr val="black"/>
                </a:solidFill>
              </a:rPr>
              <a:t>	</a:t>
            </a:r>
            <a:r>
              <a:rPr lang="hu" dirty="0">
                <a:solidFill>
                  <a:prstClr val="black"/>
                </a:solidFill>
                <a:sym typeface="Wingdings" pitchFamily="2" charset="2"/>
              </a:rPr>
              <a:t> </a:t>
            </a:r>
            <a:r>
              <a:rPr lang="hu" dirty="0">
                <a:solidFill>
                  <a:prstClr val="black"/>
                </a:solidFill>
              </a:rPr>
              <a:t>Keresztmetszet 20%-os csökkentése</a:t>
            </a:r>
          </a:p>
          <a:p>
            <a:pPr marL="257175" indent="-257175">
              <a:spcBef>
                <a:spcPct val="20000"/>
              </a:spcBef>
              <a:buClr>
                <a:srgbClr val="FFC000"/>
              </a:buClr>
              <a:defRPr/>
            </a:pPr>
            <a:endParaRPr lang="de-AT" dirty="0"/>
          </a:p>
        </p:txBody>
      </p:sp>
      <p:sp>
        <p:nvSpPr>
          <p:cNvPr id="4" name="Datumsplatzhalter 3">
            <a:extLst>
              <a:ext uri="{FF2B5EF4-FFF2-40B4-BE49-F238E27FC236}">
                <a16:creationId xmlns:a16="http://schemas.microsoft.com/office/drawing/2014/main" id="{D3A7BF22-E0CA-04B4-97F4-C44BD1B2E2C5}"/>
              </a:ext>
            </a:extLst>
          </p:cNvPr>
          <p:cNvSpPr>
            <a:spLocks noGrp="1"/>
          </p:cNvSpPr>
          <p:nvPr>
            <p:ph type="dt" sz="half" idx="10"/>
          </p:nvPr>
        </p:nvSpPr>
        <p:spPr/>
        <p:txBody>
          <a:bodyPr/>
          <a:lstStyle/>
          <a:p>
            <a:fld id="{C2E44471-F824-4066-BCAB-AAA86E3336B1}" type="slidenum">
              <a:rPr lang="de-DE" smtClean="0"/>
              <a:pPr/>
              <a:t>17</a:t>
            </a:fld>
            <a:endParaRPr lang="de-DE" dirty="0"/>
          </a:p>
        </p:txBody>
      </p:sp>
      <p:sp>
        <p:nvSpPr>
          <p:cNvPr id="5" name="Fußzeilenplatzhalter 4">
            <a:extLst>
              <a:ext uri="{FF2B5EF4-FFF2-40B4-BE49-F238E27FC236}">
                <a16:creationId xmlns:a16="http://schemas.microsoft.com/office/drawing/2014/main" id="{24A2E4B9-6A3C-D05D-75A0-B93EDC1AF6D6}"/>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050F5F8-20DE-A750-A389-1AB73CDD439C}"/>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pic>
        <p:nvPicPr>
          <p:cNvPr id="10" name="Grafik 9" descr="Ein Bild, das Industrie, Pfeife Flöte Rohr, Bautechnik, Stahl enthält.&#10;&#10;Automatisch generierte Beschreibung">
            <a:extLst>
              <a:ext uri="{FF2B5EF4-FFF2-40B4-BE49-F238E27FC236}">
                <a16:creationId xmlns:a16="http://schemas.microsoft.com/office/drawing/2014/main" id="{387297BA-E73B-5250-647A-725E2DA0FD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3" y="1691004"/>
            <a:ext cx="3924435" cy="2943326"/>
          </a:xfrm>
          <a:prstGeom prst="rect">
            <a:avLst/>
          </a:prstGeom>
        </p:spPr>
      </p:pic>
      <p:sp>
        <p:nvSpPr>
          <p:cNvPr id="2" name="Titel 1">
            <a:extLst>
              <a:ext uri="{FF2B5EF4-FFF2-40B4-BE49-F238E27FC236}">
                <a16:creationId xmlns:a16="http://schemas.microsoft.com/office/drawing/2014/main" id="{D12D1DFA-D0EB-DFC8-8A7A-33D31869B336}"/>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GYÁRTÁS</a:t>
            </a:r>
          </a:p>
        </p:txBody>
      </p:sp>
    </p:spTree>
    <p:extLst>
      <p:ext uri="{BB962C8B-B14F-4D97-AF65-F5344CB8AC3E}">
        <p14:creationId xmlns:p14="http://schemas.microsoft.com/office/powerpoint/2010/main" val="75996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91B6-8B16-698A-1EBD-F3EC5B56A660}"/>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1CDE407A-9185-73A6-E0C4-544587D33D8E}"/>
              </a:ext>
            </a:extLst>
          </p:cNvPr>
          <p:cNvSpPr>
            <a:spLocks noGrp="1"/>
          </p:cNvSpPr>
          <p:nvPr>
            <p:ph type="title"/>
          </p:nvPr>
        </p:nvSpPr>
        <p:spPr/>
        <p:txBody>
          <a:bodyPr>
            <a:normAutofit/>
          </a:bodyPr>
          <a:lstStyle/>
          <a:p>
            <a:r>
              <a:rPr lang="de-AT" sz="2100" dirty="0">
                <a:solidFill>
                  <a:schemeClr val="bg1"/>
                </a:solidFill>
              </a:rPr>
              <a:t>AGRU SURELINE SPEZIFIKATION</a:t>
            </a:r>
          </a:p>
        </p:txBody>
      </p:sp>
      <p:sp>
        <p:nvSpPr>
          <p:cNvPr id="3" name="Inhaltsplatzhalter 2">
            <a:extLst>
              <a:ext uri="{FF2B5EF4-FFF2-40B4-BE49-F238E27FC236}">
                <a16:creationId xmlns:a16="http://schemas.microsoft.com/office/drawing/2014/main" id="{18FD6D1A-76F2-7DAA-9E85-12BF0EF140B5}"/>
              </a:ext>
            </a:extLst>
          </p:cNvPr>
          <p:cNvSpPr>
            <a:spLocks noGrp="1"/>
          </p:cNvSpPr>
          <p:nvPr>
            <p:ph idx="13"/>
          </p:nvPr>
        </p:nvSpPr>
        <p:spPr>
          <a:xfrm>
            <a:off x="251519" y="1221601"/>
            <a:ext cx="8568952" cy="2538282"/>
          </a:xfrm>
        </p:spPr>
        <p:txBody>
          <a:bodyPr/>
          <a:lstStyle/>
          <a:p>
            <a:pPr marL="257175" indent="-257175">
              <a:spcBef>
                <a:spcPct val="20000"/>
              </a:spcBef>
              <a:buClr>
                <a:srgbClr val="FFC000"/>
              </a:buClr>
              <a:defRPr/>
            </a:pPr>
            <a:r>
              <a:rPr lang="hu" dirty="0"/>
              <a:t>Tömörítés az U-alak megtartására</a:t>
            </a:r>
            <a:endParaRPr lang="de-AT" dirty="0"/>
          </a:p>
          <a:p>
            <a:pPr marL="0" indent="0">
              <a:spcBef>
                <a:spcPct val="20000"/>
              </a:spcBef>
              <a:buClr>
                <a:srgbClr val="FFC000"/>
              </a:buClr>
              <a:buNone/>
              <a:defRPr/>
            </a:pPr>
            <a:r>
              <a:rPr lang="hu" dirty="0"/>
              <a:t>    dobra történő feltekercseléshez</a:t>
            </a:r>
            <a:endParaRPr lang="de-AT" dirty="0"/>
          </a:p>
        </p:txBody>
      </p:sp>
      <p:sp>
        <p:nvSpPr>
          <p:cNvPr id="4" name="Datumsplatzhalter 3">
            <a:extLst>
              <a:ext uri="{FF2B5EF4-FFF2-40B4-BE49-F238E27FC236}">
                <a16:creationId xmlns:a16="http://schemas.microsoft.com/office/drawing/2014/main" id="{5CE0951B-04B8-1982-E4F4-F7F81A285F97}"/>
              </a:ext>
            </a:extLst>
          </p:cNvPr>
          <p:cNvSpPr>
            <a:spLocks noGrp="1"/>
          </p:cNvSpPr>
          <p:nvPr>
            <p:ph type="dt" sz="half" idx="10"/>
          </p:nvPr>
        </p:nvSpPr>
        <p:spPr/>
        <p:txBody>
          <a:bodyPr/>
          <a:lstStyle/>
          <a:p>
            <a:fld id="{C2E44471-F824-4066-BCAB-AAA86E3336B1}" type="slidenum">
              <a:rPr lang="de-DE" smtClean="0"/>
              <a:pPr/>
              <a:t>18</a:t>
            </a:fld>
            <a:endParaRPr lang="de-DE" dirty="0"/>
          </a:p>
        </p:txBody>
      </p:sp>
      <p:sp>
        <p:nvSpPr>
          <p:cNvPr id="5" name="Fußzeilenplatzhalter 4">
            <a:extLst>
              <a:ext uri="{FF2B5EF4-FFF2-40B4-BE49-F238E27FC236}">
                <a16:creationId xmlns:a16="http://schemas.microsoft.com/office/drawing/2014/main" id="{D8ABFA2D-49E9-5EB6-D656-467E67FC3557}"/>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BEB898F6-166F-4E5C-048F-5F62D6A1E4AB}"/>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pic>
        <p:nvPicPr>
          <p:cNvPr id="9" name="Picture 5" descr="017_U-Liner aufgewickelt">
            <a:extLst>
              <a:ext uri="{FF2B5EF4-FFF2-40B4-BE49-F238E27FC236}">
                <a16:creationId xmlns:a16="http://schemas.microsoft.com/office/drawing/2014/main" id="{E2CAAA60-AE0E-EFEE-BA94-A51EA8F461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4190965" y="1449731"/>
            <a:ext cx="4701516" cy="3079193"/>
          </a:xfrm>
          <a:prstGeom prst="rect">
            <a:avLst/>
          </a:prstGeom>
          <a:ln>
            <a:noFill/>
          </a:ln>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19D103E9-53C8-F854-FD7B-C81DFD5C089B}"/>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TERMELÉS</a:t>
            </a:r>
          </a:p>
        </p:txBody>
      </p:sp>
    </p:spTree>
    <p:extLst>
      <p:ext uri="{BB962C8B-B14F-4D97-AF65-F5344CB8AC3E}">
        <p14:creationId xmlns:p14="http://schemas.microsoft.com/office/powerpoint/2010/main" val="332860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DC4D5-F3D4-B447-89E9-087605DB1F76}"/>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4B811B40-C16A-7B53-4F03-2E70AD457BC6}"/>
              </a:ext>
            </a:extLst>
          </p:cNvPr>
          <p:cNvSpPr>
            <a:spLocks noGrp="1"/>
          </p:cNvSpPr>
          <p:nvPr>
            <p:ph type="title"/>
          </p:nvPr>
        </p:nvSpPr>
        <p:spPr/>
        <p:txBody>
          <a:bodyPr>
            <a:normAutofit/>
          </a:bodyPr>
          <a:lstStyle/>
          <a:p>
            <a:r>
              <a:rPr lang="de-AT" sz="2100" dirty="0">
                <a:solidFill>
                  <a:schemeClr val="bg1"/>
                </a:solidFill>
              </a:rPr>
              <a:t>AGRU SURELINE SPEZIFIKATION</a:t>
            </a:r>
          </a:p>
        </p:txBody>
      </p:sp>
      <p:sp>
        <p:nvSpPr>
          <p:cNvPr id="3" name="Inhaltsplatzhalter 2">
            <a:extLst>
              <a:ext uri="{FF2B5EF4-FFF2-40B4-BE49-F238E27FC236}">
                <a16:creationId xmlns:a16="http://schemas.microsoft.com/office/drawing/2014/main" id="{95B6FB1C-2CE9-AA8E-FFC0-C38A48F6FA55}"/>
              </a:ext>
            </a:extLst>
          </p:cNvPr>
          <p:cNvSpPr>
            <a:spLocks noGrp="1"/>
          </p:cNvSpPr>
          <p:nvPr>
            <p:ph idx="13"/>
          </p:nvPr>
        </p:nvSpPr>
        <p:spPr>
          <a:xfrm>
            <a:off x="251519" y="1221601"/>
            <a:ext cx="8568952" cy="2538282"/>
          </a:xfrm>
        </p:spPr>
        <p:txBody>
          <a:bodyPr/>
          <a:lstStyle/>
          <a:p>
            <a:pPr marL="257175" indent="-257175">
              <a:spcBef>
                <a:spcPct val="20000"/>
              </a:spcBef>
              <a:buClr>
                <a:srgbClr val="FFC000"/>
              </a:buClr>
              <a:defRPr/>
            </a:pPr>
            <a:r>
              <a:rPr lang="hu" dirty="0"/>
              <a:t>Dobra történő feltekerés </a:t>
            </a:r>
            <a:endParaRPr lang="de-AT" dirty="0"/>
          </a:p>
          <a:p>
            <a:pPr marL="0" indent="0">
              <a:spcBef>
                <a:spcPct val="20000"/>
              </a:spcBef>
              <a:buClr>
                <a:srgbClr val="FFC000"/>
              </a:buClr>
              <a:buNone/>
              <a:defRPr/>
            </a:pPr>
            <a:r>
              <a:rPr lang="de-AT" dirty="0"/>
              <a:t>    </a:t>
            </a:r>
            <a:r>
              <a:rPr lang="hu" dirty="0"/>
              <a:t>(tárolás + szállítás számára)</a:t>
            </a:r>
          </a:p>
        </p:txBody>
      </p:sp>
      <p:sp>
        <p:nvSpPr>
          <p:cNvPr id="4" name="Datumsplatzhalter 3">
            <a:extLst>
              <a:ext uri="{FF2B5EF4-FFF2-40B4-BE49-F238E27FC236}">
                <a16:creationId xmlns:a16="http://schemas.microsoft.com/office/drawing/2014/main" id="{FE27E4D2-C07B-FD67-FD3D-AEE1BDD93C36}"/>
              </a:ext>
            </a:extLst>
          </p:cNvPr>
          <p:cNvSpPr>
            <a:spLocks noGrp="1"/>
          </p:cNvSpPr>
          <p:nvPr>
            <p:ph type="dt" sz="half" idx="10"/>
          </p:nvPr>
        </p:nvSpPr>
        <p:spPr/>
        <p:txBody>
          <a:bodyPr/>
          <a:lstStyle/>
          <a:p>
            <a:fld id="{C2E44471-F824-4066-BCAB-AAA86E3336B1}" type="slidenum">
              <a:rPr lang="de-DE" smtClean="0"/>
              <a:pPr/>
              <a:t>19</a:t>
            </a:fld>
            <a:endParaRPr lang="de-DE" dirty="0"/>
          </a:p>
        </p:txBody>
      </p:sp>
      <p:sp>
        <p:nvSpPr>
          <p:cNvPr id="5" name="Fußzeilenplatzhalter 4">
            <a:extLst>
              <a:ext uri="{FF2B5EF4-FFF2-40B4-BE49-F238E27FC236}">
                <a16:creationId xmlns:a16="http://schemas.microsoft.com/office/drawing/2014/main" id="{1B7C9386-03FE-FF85-4998-61470947ABC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8B2C3EA6-D957-E7C6-489C-F6E3D2392F0A}"/>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pic>
        <p:nvPicPr>
          <p:cNvPr id="2" name="Picture 5" descr="017_U-Liner aufgewickelt">
            <a:extLst>
              <a:ext uri="{FF2B5EF4-FFF2-40B4-BE49-F238E27FC236}">
                <a16:creationId xmlns:a16="http://schemas.microsoft.com/office/drawing/2014/main" id="{6BC60F19-BB09-61D8-707D-BDF279DBE1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03002" y="965973"/>
            <a:ext cx="4181466" cy="2887516"/>
          </a:xfrm>
          <a:prstGeom prst="rect">
            <a:avLst/>
          </a:prstGeom>
          <a:ln>
            <a:noFill/>
          </a:ln>
          <a:effectLst>
            <a:outerShdw blurRad="50800" dist="38100" dir="2700000" algn="tl" rotWithShape="0">
              <a:prstClr val="black">
                <a:alpha val="40000"/>
              </a:prstClr>
            </a:outerShdw>
          </a:effectLst>
        </p:spPr>
      </p:pic>
      <p:pic>
        <p:nvPicPr>
          <p:cNvPr id="8" name="Picture 18" descr="Haspel_zugeschnitten">
            <a:extLst>
              <a:ext uri="{FF2B5EF4-FFF2-40B4-BE49-F238E27FC236}">
                <a16:creationId xmlns:a16="http://schemas.microsoft.com/office/drawing/2014/main" id="{30CB3D2A-CF90-960B-7088-268B885A70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03" y="2236965"/>
            <a:ext cx="2864333" cy="2362134"/>
          </a:xfrm>
          <a:prstGeom prst="rect">
            <a:avLst/>
          </a:prstGeom>
          <a:noFill/>
          <a:ln w="63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el 1">
            <a:extLst>
              <a:ext uri="{FF2B5EF4-FFF2-40B4-BE49-F238E27FC236}">
                <a16:creationId xmlns:a16="http://schemas.microsoft.com/office/drawing/2014/main" id="{48E15C88-90E0-14A7-2D65-5E33EA26152C}"/>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TERMELÉS</a:t>
            </a:r>
          </a:p>
        </p:txBody>
      </p:sp>
    </p:spTree>
    <p:extLst>
      <p:ext uri="{BB962C8B-B14F-4D97-AF65-F5344CB8AC3E}">
        <p14:creationId xmlns:p14="http://schemas.microsoft.com/office/powerpoint/2010/main" val="397563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549176" y="1124744"/>
            <a:ext cx="2087463" cy="648072"/>
          </a:xfrm>
          <a:prstGeom prst="rect">
            <a:avLst/>
          </a:prstGeom>
        </p:spPr>
        <p:txBody>
          <a:bodyPr vert="horz" lIns="90000" tIns="0" rIns="91440" bIns="0" rtlCol="0" anchor="b" anchorCtr="0">
            <a:noAutofit/>
          </a:bodyPr>
          <a:lstStyle/>
          <a:p>
            <a:pPr>
              <a:lnSpc>
                <a:spcPts val="3000"/>
              </a:lnSpc>
              <a:spcBef>
                <a:spcPct val="0"/>
              </a:spcBef>
            </a:pPr>
            <a:r>
              <a:rPr lang="hu" sz="2800" dirty="0">
                <a:solidFill>
                  <a:schemeClr val="bg1"/>
                </a:solidFill>
                <a:latin typeface="Arial" panose="020B0604020202020204" pitchFamily="34" charset="0"/>
                <a:cs typeface="Arial" panose="020B0604020202020204" pitchFamily="34" charset="0"/>
              </a:rPr>
              <a:t>Növekedés az innováció révén</a:t>
            </a:r>
          </a:p>
        </p:txBody>
      </p:sp>
      <p:sp>
        <p:nvSpPr>
          <p:cNvPr id="19" name="Inhaltsplatzhalter 4"/>
          <p:cNvSpPr txBox="1">
            <a:spLocks/>
          </p:cNvSpPr>
          <p:nvPr/>
        </p:nvSpPr>
        <p:spPr>
          <a:xfrm>
            <a:off x="3179448" y="1563638"/>
            <a:ext cx="1057707" cy="576063"/>
          </a:xfrm>
          <a:prstGeom prst="rect">
            <a:avLst/>
          </a:prstGeom>
        </p:spPr>
        <p:txBody>
          <a:bodyPr>
            <a:normAutofit fontScale="92500" lnSpcReduction="10000"/>
          </a:bodyPr>
          <a:lstStyle/>
          <a:p>
            <a:pPr marL="0" marR="0" lvl="0" indent="-342900" algn="l" defTabSz="914400" rtl="0" eaLnBrk="1" fontAlgn="auto" latinLnBrk="0" hangingPunct="1">
              <a:spcBef>
                <a:spcPct val="20000"/>
              </a:spcBef>
              <a:spcAft>
                <a:spcPts val="0"/>
              </a:spcAft>
              <a:buClrTx/>
              <a:buSzTx/>
              <a:buFont typeface="Arial" pitchFamily="34" charset="0"/>
              <a:buNone/>
              <a:tabLst/>
              <a:defRPr/>
            </a:pPr>
            <a:r>
              <a:rPr kumimoji="0" lang="en-GB" sz="12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AGRU</a:t>
            </a:r>
            <a:r>
              <a:rPr kumimoji="0" lang="hu-HU" sz="12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 alapítása	</a:t>
            </a:r>
            <a:endParaRPr kumimoji="0" lang="en-GB" sz="12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0" name="Inhaltsplatzhalter 4"/>
          <p:cNvSpPr txBox="1">
            <a:spLocks/>
          </p:cNvSpPr>
          <p:nvPr/>
        </p:nvSpPr>
        <p:spPr>
          <a:xfrm>
            <a:off x="4596281" y="1563638"/>
            <a:ext cx="1045318" cy="640915"/>
          </a:xfrm>
          <a:prstGeom prst="rect">
            <a:avLst/>
          </a:prstGeom>
        </p:spPr>
        <p:txBody>
          <a:bodyPr>
            <a:noAutofit/>
          </a:bodyPr>
          <a:lstStyle/>
          <a:p>
            <a:pPr marL="0" marR="0" lvl="0" indent="-342900" algn="l" defTabSz="914400" rtl="0" eaLnBrk="1" fontAlgn="auto" latinLnBrk="0" hangingPunct="1">
              <a:spcBef>
                <a:spcPct val="20000"/>
              </a:spcBef>
              <a:spcAft>
                <a:spcPts val="0"/>
              </a:spcAft>
              <a:buClrTx/>
              <a:buSzTx/>
              <a:buFont typeface="Arial" pitchFamily="34" charset="0"/>
              <a:buNone/>
              <a:tabLst/>
              <a:defRPr/>
            </a:pPr>
            <a:r>
              <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PE/PP </a:t>
            </a:r>
            <a:r>
              <a:rPr kumimoji="0" lang="hu"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feldolgozás</a:t>
            </a:r>
            <a:endParaRPr kumimoji="0" lang="en-GB"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1" name="Inhaltsplatzhalter 4"/>
          <p:cNvSpPr txBox="1">
            <a:spLocks/>
          </p:cNvSpPr>
          <p:nvPr/>
        </p:nvSpPr>
        <p:spPr>
          <a:xfrm>
            <a:off x="5977872" y="1563638"/>
            <a:ext cx="1384278" cy="576063"/>
          </a:xfrm>
          <a:prstGeom prst="rect">
            <a:avLst/>
          </a:prstGeom>
        </p:spPr>
        <p:txBody>
          <a:bodyPr>
            <a:noAutofit/>
          </a:bodyPr>
          <a:lstStyle/>
          <a:p>
            <a:pPr lvl="0" indent="-342900">
              <a:spcBef>
                <a:spcPct val="20000"/>
              </a:spcBef>
              <a:defRPr/>
            </a:pPr>
            <a:r>
              <a:rPr lang="hu" sz="1200" dirty="0">
                <a:latin typeface="Arial" panose="020B0604020202020204" pitchFamily="34" charset="0"/>
                <a:cs typeface="Arial" panose="020B0604020202020204" pitchFamily="34" charset="0"/>
              </a:rPr>
              <a:t>Fiókok Ázsiában és az Egyesült Államokban</a:t>
            </a:r>
          </a:p>
        </p:txBody>
      </p:sp>
      <p:sp>
        <p:nvSpPr>
          <p:cNvPr id="22" name="Inhaltsplatzhalter 4"/>
          <p:cNvSpPr txBox="1">
            <a:spLocks/>
          </p:cNvSpPr>
          <p:nvPr/>
        </p:nvSpPr>
        <p:spPr>
          <a:xfrm>
            <a:off x="7362150" y="1563638"/>
            <a:ext cx="1555506" cy="784943"/>
          </a:xfrm>
          <a:prstGeom prst="rect">
            <a:avLst/>
          </a:prstGeom>
        </p:spPr>
        <p:txBody>
          <a:bodyPr>
            <a:noAutofit/>
          </a:bodyPr>
          <a:lstStyle/>
          <a:p>
            <a:pPr indent="-342900">
              <a:spcBef>
                <a:spcPct val="20000"/>
              </a:spcBef>
              <a:defRPr/>
            </a:pPr>
            <a:r>
              <a:rPr lang="hu-HU" sz="1200" noProof="0" dirty="0">
                <a:latin typeface="Arial" panose="020B0604020202020204" pitchFamily="34" charset="0"/>
                <a:cs typeface="Arial" panose="020B0604020202020204" pitchFamily="34" charset="0"/>
              </a:rPr>
              <a:t>Nagy átmérőjű csövek 2500 mm külső átmérőig</a:t>
            </a:r>
          </a:p>
        </p:txBody>
      </p:sp>
      <p:sp>
        <p:nvSpPr>
          <p:cNvPr id="23" name="Inhaltsplatzhalter 4"/>
          <p:cNvSpPr txBox="1">
            <a:spLocks/>
          </p:cNvSpPr>
          <p:nvPr/>
        </p:nvSpPr>
        <p:spPr>
          <a:xfrm>
            <a:off x="377148" y="3600947"/>
            <a:ext cx="1481906" cy="1061748"/>
          </a:xfrm>
          <a:prstGeom prst="rect">
            <a:avLst/>
          </a:prstGeom>
        </p:spPr>
        <p:txBody>
          <a:bodyPr>
            <a:noAutofit/>
          </a:bodyPr>
          <a:lstStyle/>
          <a:p>
            <a:pPr lvl="0" indent="-342900">
              <a:spcBef>
                <a:spcPct val="20000"/>
              </a:spcBef>
              <a:defRPr/>
            </a:pPr>
            <a:r>
              <a:rPr lang="hu" sz="1200" dirty="0">
                <a:latin typeface="Arial" panose="020B0604020202020204" pitchFamily="34" charset="0"/>
                <a:cs typeface="Arial" panose="020B0604020202020204" pitchFamily="34" charset="0"/>
              </a:rPr>
              <a:t>Tisztatéri üzem + fluorpolimerek</a:t>
            </a:r>
          </a:p>
        </p:txBody>
      </p:sp>
      <p:sp>
        <p:nvSpPr>
          <p:cNvPr id="24" name="Inhaltsplatzhalter 4"/>
          <p:cNvSpPr txBox="1">
            <a:spLocks/>
          </p:cNvSpPr>
          <p:nvPr/>
        </p:nvSpPr>
        <p:spPr>
          <a:xfrm>
            <a:off x="1803717" y="3600947"/>
            <a:ext cx="1368747" cy="886040"/>
          </a:xfrm>
          <a:prstGeom prst="rect">
            <a:avLst/>
          </a:prstGeom>
        </p:spPr>
        <p:txBody>
          <a:bodyPr>
            <a:noAutofit/>
          </a:bodyPr>
          <a:lstStyle/>
          <a:p>
            <a:pPr marL="0" marR="0" lvl="0" indent="-342900" algn="l" defTabSz="914400" rtl="0" eaLnBrk="1" fontAlgn="auto" latinLnBrk="0" hangingPunct="1">
              <a:spcBef>
                <a:spcPct val="20000"/>
              </a:spcBef>
              <a:spcAft>
                <a:spcPts val="0"/>
              </a:spcAft>
              <a:buClrTx/>
              <a:buSzTx/>
              <a:buFont typeface="Arial" pitchFamily="34" charset="0"/>
              <a:buNone/>
              <a:tabLst/>
              <a:defRPr/>
            </a:pPr>
            <a:r>
              <a:rPr kumimoji="0" lang="hu" sz="12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XXL csőg</a:t>
            </a:r>
            <a:r>
              <a:rPr kumimoji="0" lang="hu" sz="12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t>yártó létesítmény 3500</a:t>
            </a:r>
            <a:br>
              <a:rPr kumimoji="0" lang="en-GB" sz="1200" b="0" i="0" u="none" strike="noStrike" kern="1200" cap="none" spc="0" normalizeH="0" noProof="0" dirty="0">
                <a:ln>
                  <a:noFill/>
                </a:ln>
                <a:solidFill>
                  <a:schemeClr val="tx1"/>
                </a:solidFill>
                <a:effectLst/>
                <a:uLnTx/>
                <a:uFillTx/>
                <a:latin typeface="Arial" panose="020B0604020202020204" pitchFamily="34" charset="0"/>
                <a:cs typeface="Arial" panose="020B0604020202020204" pitchFamily="34" charset="0"/>
              </a:rPr>
            </a:br>
            <a:r>
              <a:rPr lang="hu-HU" sz="1200" noProof="0" dirty="0">
                <a:latin typeface="Arial" panose="020B0604020202020204" pitchFamily="34" charset="0"/>
                <a:cs typeface="Arial" panose="020B0604020202020204" pitchFamily="34" charset="0"/>
              </a:rPr>
              <a:t>mm külső átmérőig</a:t>
            </a:r>
            <a:endParaRPr lang="hu" sz="1200" dirty="0">
              <a:latin typeface="Arial" panose="020B0604020202020204" pitchFamily="34" charset="0"/>
              <a:cs typeface="Arial" panose="020B0604020202020204" pitchFamily="34" charset="0"/>
            </a:endParaRPr>
          </a:p>
        </p:txBody>
      </p:sp>
      <p:sp>
        <p:nvSpPr>
          <p:cNvPr id="38" name="Inhaltsplatzhalter 4"/>
          <p:cNvSpPr txBox="1">
            <a:spLocks/>
          </p:cNvSpPr>
          <p:nvPr/>
        </p:nvSpPr>
        <p:spPr>
          <a:xfrm>
            <a:off x="3206961" y="3600947"/>
            <a:ext cx="1368747" cy="886040"/>
          </a:xfrm>
          <a:prstGeom prst="rect">
            <a:avLst/>
          </a:prstGeom>
        </p:spPr>
        <p:txBody>
          <a:bodyPr>
            <a:noAutofit/>
          </a:bodyPr>
          <a:lstStyle/>
          <a:p>
            <a:r>
              <a:rPr lang="hu" sz="1200" dirty="0">
                <a:latin typeface="Arial" panose="020B0604020202020204" pitchFamily="34" charset="0"/>
                <a:cs typeface="Arial" panose="020B0604020202020204" pitchFamily="34" charset="0"/>
              </a:rPr>
              <a:t>Új betanuló üzem </a:t>
            </a:r>
          </a:p>
        </p:txBody>
      </p:sp>
      <p:sp>
        <p:nvSpPr>
          <p:cNvPr id="9" name="Rechteck 8"/>
          <p:cNvSpPr/>
          <p:nvPr/>
        </p:nvSpPr>
        <p:spPr>
          <a:xfrm>
            <a:off x="4599033" y="3600947"/>
            <a:ext cx="1521923" cy="461665"/>
          </a:xfrm>
          <a:prstGeom prst="rect">
            <a:avLst/>
          </a:prstGeom>
        </p:spPr>
        <p:txBody>
          <a:bodyPr wrap="square">
            <a:spAutoFit/>
          </a:bodyPr>
          <a:lstStyle/>
          <a:p>
            <a:r>
              <a:rPr lang="hu" sz="1200" dirty="0">
                <a:solidFill>
                  <a:srgbClr val="2F2E2D"/>
                </a:solidFill>
                <a:latin typeface="Arial" panose="020B0604020202020204" pitchFamily="34" charset="0"/>
                <a:cs typeface="Arial" panose="020B0604020202020204" pitchFamily="34" charset="0"/>
              </a:rPr>
              <a:t>Tisztatéri üzem bővítése</a:t>
            </a:r>
          </a:p>
        </p:txBody>
      </p:sp>
      <p:sp>
        <p:nvSpPr>
          <p:cNvPr id="42" name="Textfeld 41"/>
          <p:cNvSpPr txBox="1"/>
          <p:nvPr/>
        </p:nvSpPr>
        <p:spPr>
          <a:xfrm>
            <a:off x="4574510" y="339502"/>
            <a:ext cx="1061492"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1961</a:t>
            </a:r>
          </a:p>
        </p:txBody>
      </p:sp>
      <p:sp>
        <p:nvSpPr>
          <p:cNvPr id="43" name="Textfeld 42"/>
          <p:cNvSpPr txBox="1"/>
          <p:nvPr/>
        </p:nvSpPr>
        <p:spPr>
          <a:xfrm>
            <a:off x="3150302" y="339502"/>
            <a:ext cx="1116000"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1948</a:t>
            </a:r>
          </a:p>
        </p:txBody>
      </p:sp>
      <p:sp>
        <p:nvSpPr>
          <p:cNvPr id="44" name="Textfeld 43"/>
          <p:cNvSpPr txBox="1"/>
          <p:nvPr/>
        </p:nvSpPr>
        <p:spPr>
          <a:xfrm>
            <a:off x="4573317" y="2369422"/>
            <a:ext cx="1224136"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2020</a:t>
            </a:r>
          </a:p>
        </p:txBody>
      </p:sp>
      <p:sp>
        <p:nvSpPr>
          <p:cNvPr id="45" name="Textfeld 44"/>
          <p:cNvSpPr txBox="1"/>
          <p:nvPr/>
        </p:nvSpPr>
        <p:spPr>
          <a:xfrm>
            <a:off x="5940747" y="339502"/>
            <a:ext cx="1008112"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1987</a:t>
            </a:r>
          </a:p>
        </p:txBody>
      </p:sp>
      <p:sp>
        <p:nvSpPr>
          <p:cNvPr id="46" name="Textfeld 45"/>
          <p:cNvSpPr txBox="1"/>
          <p:nvPr/>
        </p:nvSpPr>
        <p:spPr>
          <a:xfrm>
            <a:off x="7353577" y="339502"/>
            <a:ext cx="1080120"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2010</a:t>
            </a:r>
          </a:p>
        </p:txBody>
      </p:sp>
      <p:sp>
        <p:nvSpPr>
          <p:cNvPr id="47" name="Textfeld 46"/>
          <p:cNvSpPr txBox="1"/>
          <p:nvPr/>
        </p:nvSpPr>
        <p:spPr>
          <a:xfrm>
            <a:off x="3047101" y="2369422"/>
            <a:ext cx="1007344" cy="400110"/>
          </a:xfrm>
          <a:prstGeom prst="rect">
            <a:avLst/>
          </a:prstGeom>
          <a:noFill/>
        </p:spPr>
        <p:txBody>
          <a:bodyPr wrap="square" rtlCol="0">
            <a:spAutoFit/>
          </a:bodyPr>
          <a:lstStyle/>
          <a:p>
            <a:pPr algn="ctr"/>
            <a:r>
              <a:rPr lang="de-DE" sz="2000" dirty="0">
                <a:solidFill>
                  <a:srgbClr val="008BD2"/>
                </a:solidFill>
                <a:latin typeface="Arial" panose="020B0604020202020204" pitchFamily="34" charset="0"/>
                <a:cs typeface="Arial" panose="020B0604020202020204" pitchFamily="34" charset="0"/>
              </a:rPr>
              <a:t>2018</a:t>
            </a:r>
          </a:p>
        </p:txBody>
      </p:sp>
      <p:sp>
        <p:nvSpPr>
          <p:cNvPr id="48" name="Textfeld 47"/>
          <p:cNvSpPr txBox="1"/>
          <p:nvPr/>
        </p:nvSpPr>
        <p:spPr>
          <a:xfrm>
            <a:off x="5980574" y="2369422"/>
            <a:ext cx="1224136"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2021</a:t>
            </a:r>
          </a:p>
        </p:txBody>
      </p:sp>
      <p:pic>
        <p:nvPicPr>
          <p:cNvPr id="49" name="Grafik 48" descr="1970_Produktion_Rohre_Werk2.jpg"/>
          <p:cNvPicPr preferRelativeResize="0">
            <a:picLocks/>
          </p:cNvPicPr>
          <p:nvPr/>
        </p:nvPicPr>
        <p:blipFill rotWithShape="1">
          <a:blip r:embed="rId3" cstate="print">
            <a:extLst>
              <a:ext uri="{28A0092B-C50C-407E-A947-70E740481C1C}">
                <a14:useLocalDpi xmlns:a14="http://schemas.microsoft.com/office/drawing/2010/main" val="0"/>
              </a:ext>
            </a:extLst>
          </a:blip>
          <a:srcRect/>
          <a:stretch/>
        </p:blipFill>
        <p:spPr>
          <a:xfrm>
            <a:off x="4662561" y="694030"/>
            <a:ext cx="1296000" cy="869608"/>
          </a:xfrm>
          <a:prstGeom prst="rect">
            <a:avLst/>
          </a:prstGeom>
        </p:spPr>
      </p:pic>
      <p:pic>
        <p:nvPicPr>
          <p:cNvPr id="50" name="Grafik 49" descr="1948_Image_Schlosserei_HR-EX_01.jpg"/>
          <p:cNvPicPr preferRelativeResize="0">
            <a:picLocks/>
          </p:cNvPicPr>
          <p:nvPr/>
        </p:nvPicPr>
        <p:blipFill rotWithShape="1">
          <a:blip r:embed="rId4" cstate="print">
            <a:extLst>
              <a:ext uri="{28A0092B-C50C-407E-A947-70E740481C1C}">
                <a14:useLocalDpi xmlns:a14="http://schemas.microsoft.com/office/drawing/2010/main" val="0"/>
              </a:ext>
            </a:extLst>
          </a:blip>
          <a:srcRect/>
          <a:stretch/>
        </p:blipFill>
        <p:spPr>
          <a:xfrm>
            <a:off x="3267545" y="694030"/>
            <a:ext cx="1296000" cy="869608"/>
          </a:xfrm>
          <a:prstGeom prst="rect">
            <a:avLst/>
          </a:prstGeom>
        </p:spPr>
      </p:pic>
      <p:pic>
        <p:nvPicPr>
          <p:cNvPr id="51" name="Grafik 50" descr="GeorgetownBld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057577" y="694030"/>
            <a:ext cx="1296000" cy="869658"/>
          </a:xfrm>
          <a:prstGeom prst="rect">
            <a:avLst/>
          </a:prstGeom>
        </p:spPr>
      </p:pic>
      <p:pic>
        <p:nvPicPr>
          <p:cNvPr id="52" name="Grafik 51"/>
          <p:cNvPicPr preferRelativeResize="0">
            <a:picLocks/>
          </p:cNvPicPr>
          <p:nvPr/>
        </p:nvPicPr>
        <p:blipFill rotWithShape="1">
          <a:blip r:embed="rId6" cstate="print">
            <a:extLst>
              <a:ext uri="{28A0092B-C50C-407E-A947-70E740481C1C}">
                <a14:useLocalDpi xmlns:a14="http://schemas.microsoft.com/office/drawing/2010/main" val="0"/>
              </a:ext>
            </a:extLst>
          </a:blip>
          <a:srcRect r="-1"/>
          <a:stretch/>
        </p:blipFill>
        <p:spPr>
          <a:xfrm>
            <a:off x="7452713" y="694030"/>
            <a:ext cx="1296000" cy="869608"/>
          </a:xfrm>
          <a:prstGeom prst="rect">
            <a:avLst/>
          </a:prstGeom>
        </p:spPr>
      </p:pic>
      <p:pic>
        <p:nvPicPr>
          <p:cNvPr id="53" name="Grafik 52"/>
          <p:cNvPicPr>
            <a:picLocks/>
          </p:cNvPicPr>
          <p:nvPr/>
        </p:nvPicPr>
        <p:blipFill rotWithShape="1">
          <a:blip r:embed="rId7" cstate="print">
            <a:extLst>
              <a:ext uri="{28A0092B-C50C-407E-A947-70E740481C1C}">
                <a14:useLocalDpi xmlns:a14="http://schemas.microsoft.com/office/drawing/2010/main" val="0"/>
              </a:ext>
            </a:extLst>
          </a:blip>
          <a:srcRect/>
          <a:stretch/>
        </p:blipFill>
        <p:spPr>
          <a:xfrm>
            <a:off x="6057577" y="2729635"/>
            <a:ext cx="1296119" cy="871200"/>
          </a:xfrm>
          <a:prstGeom prst="rect">
            <a:avLst/>
          </a:prstGeom>
        </p:spPr>
      </p:pic>
      <p:sp>
        <p:nvSpPr>
          <p:cNvPr id="54" name="Textfeld 53"/>
          <p:cNvSpPr txBox="1"/>
          <p:nvPr/>
        </p:nvSpPr>
        <p:spPr>
          <a:xfrm>
            <a:off x="7362150" y="2369422"/>
            <a:ext cx="1224136"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2022</a:t>
            </a:r>
          </a:p>
        </p:txBody>
      </p:sp>
      <p:sp>
        <p:nvSpPr>
          <p:cNvPr id="55" name="Textfeld 54"/>
          <p:cNvSpPr txBox="1"/>
          <p:nvPr/>
        </p:nvSpPr>
        <p:spPr>
          <a:xfrm>
            <a:off x="1778016" y="2376351"/>
            <a:ext cx="1224136" cy="400110"/>
          </a:xfrm>
          <a:prstGeom prst="rect">
            <a:avLst/>
          </a:prstGeom>
          <a:noFill/>
        </p:spPr>
        <p:txBody>
          <a:bodyPr wrap="square" rtlCol="0">
            <a:spAutoFit/>
          </a:bodyPr>
          <a:lstStyle/>
          <a:p>
            <a:r>
              <a:rPr lang="de-DE" sz="2000" dirty="0">
                <a:solidFill>
                  <a:srgbClr val="008BD2"/>
                </a:solidFill>
                <a:latin typeface="Arial" panose="020B0604020202020204" pitchFamily="34" charset="0"/>
                <a:cs typeface="Arial" panose="020B0604020202020204" pitchFamily="34" charset="0"/>
              </a:rPr>
              <a:t>2017</a:t>
            </a:r>
          </a:p>
        </p:txBody>
      </p:sp>
      <p:sp>
        <p:nvSpPr>
          <p:cNvPr id="56" name="Textfeld 55"/>
          <p:cNvSpPr txBox="1"/>
          <p:nvPr/>
        </p:nvSpPr>
        <p:spPr>
          <a:xfrm>
            <a:off x="250548" y="2356073"/>
            <a:ext cx="1007344" cy="400110"/>
          </a:xfrm>
          <a:prstGeom prst="rect">
            <a:avLst/>
          </a:prstGeom>
          <a:noFill/>
        </p:spPr>
        <p:txBody>
          <a:bodyPr wrap="square" rtlCol="0">
            <a:spAutoFit/>
          </a:bodyPr>
          <a:lstStyle/>
          <a:p>
            <a:pPr algn="ctr"/>
            <a:r>
              <a:rPr lang="de-DE" sz="2000" dirty="0">
                <a:solidFill>
                  <a:srgbClr val="008BD2"/>
                </a:solidFill>
                <a:latin typeface="Arial" panose="020B0604020202020204" pitchFamily="34" charset="0"/>
                <a:cs typeface="Arial" panose="020B0604020202020204" pitchFamily="34" charset="0"/>
              </a:rPr>
              <a:t>2016</a:t>
            </a:r>
          </a:p>
        </p:txBody>
      </p:sp>
      <p:pic>
        <p:nvPicPr>
          <p:cNvPr id="57" name="Grafik 56"/>
          <p:cNvPicPr>
            <a:picLocks/>
          </p:cNvPicPr>
          <p:nvPr/>
        </p:nvPicPr>
        <p:blipFill rotWithShape="1">
          <a:blip r:embed="rId8" cstate="print">
            <a:extLst>
              <a:ext uri="{28A0092B-C50C-407E-A947-70E740481C1C}">
                <a14:useLocalDpi xmlns:a14="http://schemas.microsoft.com/office/drawing/2010/main" val="0"/>
              </a:ext>
            </a:extLst>
          </a:blip>
          <a:srcRect/>
          <a:stretch/>
        </p:blipFill>
        <p:spPr>
          <a:xfrm>
            <a:off x="477513" y="2729635"/>
            <a:ext cx="1296000" cy="871200"/>
          </a:xfrm>
          <a:prstGeom prst="rect">
            <a:avLst/>
          </a:prstGeom>
        </p:spPr>
      </p:pic>
      <p:pic>
        <p:nvPicPr>
          <p:cNvPr id="58" name="Grafik 57"/>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872529" y="2729635"/>
            <a:ext cx="1296000" cy="871200"/>
          </a:xfrm>
          <a:prstGeom prst="rect">
            <a:avLst/>
          </a:prstGeom>
        </p:spPr>
      </p:pic>
      <p:pic>
        <p:nvPicPr>
          <p:cNvPr id="59" name="Grafik 58"/>
          <p:cNvPicPr>
            <a:picLocks/>
          </p:cNvPicPr>
          <p:nvPr/>
        </p:nvPicPr>
        <p:blipFill rotWithShape="1">
          <a:blip r:embed="rId10" cstate="print">
            <a:extLst>
              <a:ext uri="{28A0092B-C50C-407E-A947-70E740481C1C}">
                <a14:useLocalDpi xmlns:a14="http://schemas.microsoft.com/office/drawing/2010/main" val="0"/>
              </a:ext>
            </a:extLst>
          </a:blip>
          <a:srcRect t="-359"/>
          <a:stretch/>
        </p:blipFill>
        <p:spPr>
          <a:xfrm>
            <a:off x="3267545" y="2729635"/>
            <a:ext cx="1296000" cy="871200"/>
          </a:xfrm>
          <a:prstGeom prst="rect">
            <a:avLst/>
          </a:prstGeom>
        </p:spPr>
      </p:pic>
      <p:pic>
        <p:nvPicPr>
          <p:cNvPr id="60" name="Grafik 59"/>
          <p:cNvPicPr>
            <a:picLocks/>
          </p:cNvPicPr>
          <p:nvPr/>
        </p:nvPicPr>
        <p:blipFill rotWithShape="1">
          <a:blip r:embed="rId11" cstate="print">
            <a:extLst>
              <a:ext uri="{28A0092B-C50C-407E-A947-70E740481C1C}">
                <a14:useLocalDpi xmlns:a14="http://schemas.microsoft.com/office/drawing/2010/main" val="0"/>
              </a:ext>
            </a:extLst>
          </a:blip>
          <a:srcRect/>
          <a:stretch/>
        </p:blipFill>
        <p:spPr>
          <a:xfrm>
            <a:off x="4662561" y="2729635"/>
            <a:ext cx="1296000" cy="871200"/>
          </a:xfrm>
          <a:prstGeom prst="rect">
            <a:avLst/>
          </a:prstGeom>
        </p:spPr>
      </p:pic>
      <p:pic>
        <p:nvPicPr>
          <p:cNvPr id="61" name="Grafik 60"/>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452713" y="2729635"/>
            <a:ext cx="1296000" cy="871200"/>
          </a:xfrm>
          <a:prstGeom prst="rect">
            <a:avLst/>
          </a:prstGeom>
        </p:spPr>
      </p:pic>
      <p:sp>
        <p:nvSpPr>
          <p:cNvPr id="62" name="Inhaltsplatzhalter 4"/>
          <p:cNvSpPr txBox="1">
            <a:spLocks/>
          </p:cNvSpPr>
          <p:nvPr/>
        </p:nvSpPr>
        <p:spPr>
          <a:xfrm>
            <a:off x="5988619" y="3600947"/>
            <a:ext cx="1463701" cy="886040"/>
          </a:xfrm>
          <a:prstGeom prst="rect">
            <a:avLst/>
          </a:prstGeom>
        </p:spPr>
        <p:txBody>
          <a:bodyPr>
            <a:noAutofit/>
          </a:bodyPr>
          <a:lstStyle/>
          <a:p>
            <a:r>
              <a:rPr lang="hu" sz="1200" dirty="0">
                <a:latin typeface="Arial" panose="020B0604020202020204" pitchFamily="34" charset="0"/>
                <a:cs typeface="Arial" panose="020B0604020202020204" pitchFamily="34" charset="0"/>
              </a:rPr>
              <a:t>AGRU Pipeline Technology, Kína</a:t>
            </a:r>
          </a:p>
        </p:txBody>
      </p:sp>
      <p:sp>
        <p:nvSpPr>
          <p:cNvPr id="63" name="Rechteck 62"/>
          <p:cNvSpPr/>
          <p:nvPr/>
        </p:nvSpPr>
        <p:spPr>
          <a:xfrm>
            <a:off x="7396009" y="3600947"/>
            <a:ext cx="1521923" cy="461665"/>
          </a:xfrm>
          <a:prstGeom prst="rect">
            <a:avLst/>
          </a:prstGeom>
        </p:spPr>
        <p:txBody>
          <a:bodyPr wrap="square">
            <a:spAutoFit/>
          </a:bodyPr>
          <a:lstStyle/>
          <a:p>
            <a:r>
              <a:rPr lang="hu-HU" sz="1200" dirty="0">
                <a:solidFill>
                  <a:srgbClr val="2F2E2D"/>
                </a:solidFill>
                <a:latin typeface="Arial" panose="020B0604020202020204" pitchFamily="34" charset="0"/>
                <a:cs typeface="Arial" panose="020B0604020202020204" pitchFamily="34" charset="0"/>
              </a:rPr>
              <a:t>6-os üzem, </a:t>
            </a:r>
            <a:r>
              <a:rPr lang="en-US" sz="1200" dirty="0">
                <a:solidFill>
                  <a:srgbClr val="2F2E2D"/>
                </a:solidFill>
                <a:latin typeface="Arial" panose="020B0604020202020204" pitchFamily="34" charset="0"/>
                <a:cs typeface="Arial" panose="020B0604020202020204" pitchFamily="34" charset="0"/>
              </a:rPr>
              <a:t>Bad Hall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C2E44471-F824-4066-BCAB-AAA86E3336B1}" type="slidenum">
              <a:rPr lang="de-DE" smtClean="0"/>
              <a:pPr/>
              <a:t>20</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23" name="Tabelle 22"/>
          <p:cNvGraphicFramePr>
            <a:graphicFrameLocks noGrp="1"/>
          </p:cNvGraphicFramePr>
          <p:nvPr>
            <p:extLst>
              <p:ext uri="{D42A27DB-BD31-4B8C-83A1-F6EECF244321}">
                <p14:modId xmlns:p14="http://schemas.microsoft.com/office/powerpoint/2010/main" val="2040145961"/>
              </p:ext>
            </p:extLst>
          </p:nvPr>
        </p:nvGraphicFramePr>
        <p:xfrm>
          <a:off x="323528" y="2243093"/>
          <a:ext cx="8748972" cy="219456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226767147"/>
                    </a:ext>
                  </a:extLst>
                </a:gridCol>
                <a:gridCol w="1764196">
                  <a:extLst>
                    <a:ext uri="{9D8B030D-6E8A-4147-A177-3AD203B41FA5}">
                      <a16:colId xmlns:a16="http://schemas.microsoft.com/office/drawing/2014/main" val="1103251472"/>
                    </a:ext>
                  </a:extLst>
                </a:gridCol>
                <a:gridCol w="2016224">
                  <a:extLst>
                    <a:ext uri="{9D8B030D-6E8A-4147-A177-3AD203B41FA5}">
                      <a16:colId xmlns:a16="http://schemas.microsoft.com/office/drawing/2014/main" val="3014480491"/>
                    </a:ext>
                  </a:extLst>
                </a:gridCol>
                <a:gridCol w="1872208">
                  <a:extLst>
                    <a:ext uri="{9D8B030D-6E8A-4147-A177-3AD203B41FA5}">
                      <a16:colId xmlns:a16="http://schemas.microsoft.com/office/drawing/2014/main" val="4216408479"/>
                    </a:ext>
                  </a:extLst>
                </a:gridCol>
                <a:gridCol w="1944216">
                  <a:extLst>
                    <a:ext uri="{9D8B030D-6E8A-4147-A177-3AD203B41FA5}">
                      <a16:colId xmlns:a16="http://schemas.microsoft.com/office/drawing/2014/main" val="3330735822"/>
                    </a:ext>
                  </a:extLst>
                </a:gridCol>
              </a:tblGrid>
              <a:tr h="342900">
                <a:tc>
                  <a:txBody>
                    <a:bodyPr/>
                    <a:lstStyle/>
                    <a:p>
                      <a:pPr algn="ctr"/>
                      <a:r>
                        <a:rPr lang="hu" sz="1800" i="1" dirty="0"/>
                        <a:t>Kialakítás</a:t>
                      </a:r>
                    </a:p>
                  </a:txBody>
                  <a:tcPr marL="68580" marR="68580" marT="34290" marB="34290"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 sz="1500" i="1" dirty="0" err="1"/>
                        <a:t>Szennyvíz</a:t>
                      </a:r>
                      <a:endParaRPr lang="de-AT" sz="1500" i="1" dirty="0"/>
                    </a:p>
                  </a:txBody>
                  <a:tcPr marL="68580" marR="68580" marT="34290" marB="34290"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 sz="1500" dirty="0"/>
                        <a:t>Ivóvíz</a:t>
                      </a:r>
                      <a:endParaRPr lang="de-AT" sz="1500" i="1" dirty="0"/>
                    </a:p>
                  </a:txBody>
                  <a:tcPr marL="68580" marR="68580" marT="34290" marB="34290"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 sz="1500" i="1" dirty="0"/>
                        <a:t>Gáz</a:t>
                      </a:r>
                      <a:endParaRPr lang="de-AT" sz="1500" dirty="0"/>
                    </a:p>
                  </a:txBody>
                  <a:tcPr marL="68580" marR="68580" marT="34290" marB="34290" anchor="ctr">
                    <a:solidFill>
                      <a:srgbClr val="FFC000"/>
                    </a:solidFill>
                  </a:tcPr>
                </a:tc>
                <a:tc>
                  <a:txBody>
                    <a:bodyPr/>
                    <a:lstStyle/>
                    <a:p>
                      <a:pPr algn="ctr"/>
                      <a:r>
                        <a:rPr lang="hu" sz="1400" dirty="0"/>
                        <a:t>Szennyvízhez</a:t>
                      </a:r>
                    </a:p>
                    <a:p>
                      <a:pPr algn="ctr"/>
                      <a:r>
                        <a:rPr lang="hu-HU" sz="1400" dirty="0"/>
                        <a:t>v</a:t>
                      </a:r>
                      <a:r>
                        <a:rPr lang="hu" sz="1400" dirty="0"/>
                        <a:t>ilágos belső réteggel</a:t>
                      </a:r>
                      <a:endParaRPr lang="de-AT" sz="1400" dirty="0"/>
                    </a:p>
                  </a:txBody>
                  <a:tcPr marL="68580" marR="68580" marT="34290" marB="34290" anchor="ctr">
                    <a:solidFill>
                      <a:srgbClr val="FFC000"/>
                    </a:solidFill>
                  </a:tcPr>
                </a:tc>
                <a:extLst>
                  <a:ext uri="{0D108BD9-81ED-4DB2-BD59-A6C34878D82A}">
                    <a16:rowId xmlns:a16="http://schemas.microsoft.com/office/drawing/2014/main" val="1214455928"/>
                  </a:ext>
                </a:extLst>
              </a:tr>
              <a:tr h="351156">
                <a:tc>
                  <a:txBody>
                    <a:bodyPr/>
                    <a:lstStyle/>
                    <a:p>
                      <a:pPr marL="0" algn="ctr" defTabSz="914400" rtl="0" eaLnBrk="1" latinLnBrk="0" hangingPunct="1"/>
                      <a:r>
                        <a:rPr lang="hu" sz="1800" b="1" i="1" kern="1200" dirty="0">
                          <a:solidFill>
                            <a:schemeClr val="lt1"/>
                          </a:solidFill>
                          <a:latin typeface="+mn-lt"/>
                          <a:ea typeface="+mn-ea"/>
                          <a:cs typeface="+mn-cs"/>
                        </a:rPr>
                        <a:t>Részlet</a:t>
                      </a:r>
                    </a:p>
                  </a:txBody>
                  <a:tcPr marL="68580" marR="68580" marT="34290" marB="34290"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AGRU </a:t>
                      </a:r>
                      <a:r>
                        <a:rPr lang="de-AT" sz="1400" dirty="0" err="1">
                          <a:solidFill>
                            <a:schemeClr val="tx1">
                              <a:lumMod val="75000"/>
                              <a:lumOff val="25000"/>
                            </a:schemeClr>
                          </a:solidFill>
                        </a:rPr>
                        <a:t>SureFit</a:t>
                      </a:r>
                      <a:r>
                        <a:rPr lang="de-AT" sz="1400" dirty="0">
                          <a:solidFill>
                            <a:schemeClr val="tx1">
                              <a:lumMod val="75000"/>
                              <a:lumOff val="25000"/>
                            </a:schemeClr>
                          </a:solidFill>
                        </a:rPr>
                        <a:t> </a:t>
                      </a:r>
                      <a:r>
                        <a:rPr lang="hu-HU" sz="1400" dirty="0">
                          <a:solidFill>
                            <a:schemeClr val="tx1">
                              <a:lumMod val="75000"/>
                              <a:lumOff val="25000"/>
                            </a:schemeClr>
                          </a:solidFill>
                        </a:rPr>
                        <a:t>Béléscső</a:t>
                      </a:r>
                      <a:r>
                        <a:rPr lang="de-AT" sz="1400" dirty="0">
                          <a:solidFill>
                            <a:schemeClr val="tx1">
                              <a:lumMod val="75000"/>
                              <a:lumOff val="25000"/>
                            </a:schemeClr>
                          </a:solidFill>
                        </a:rPr>
                        <a:t> </a:t>
                      </a:r>
                      <a:r>
                        <a:rPr lang="hu" sz="1400" dirty="0">
                          <a:solidFill>
                            <a:schemeClr val="tx1">
                              <a:lumMod val="75000"/>
                              <a:lumOff val="25000"/>
                            </a:schemeClr>
                          </a:solidFill>
                        </a:rPr>
                        <a:t>egyszínű</a:t>
                      </a:r>
                      <a:endParaRPr lang="de-AT" sz="1400" dirty="0">
                        <a:solidFill>
                          <a:schemeClr val="tx1">
                            <a:lumMod val="75000"/>
                            <a:lumOff val="25000"/>
                          </a:schemeClr>
                        </a:solidFill>
                      </a:endParaRP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AGRU </a:t>
                      </a:r>
                      <a:r>
                        <a:rPr lang="de-AT" sz="1400" dirty="0" err="1">
                          <a:solidFill>
                            <a:schemeClr val="tx1">
                              <a:lumMod val="75000"/>
                              <a:lumOff val="25000"/>
                            </a:schemeClr>
                          </a:solidFill>
                        </a:rPr>
                        <a:t>SureFit</a:t>
                      </a:r>
                      <a:r>
                        <a:rPr lang="de-AT" sz="1400" dirty="0">
                          <a:solidFill>
                            <a:schemeClr val="tx1">
                              <a:lumMod val="75000"/>
                              <a:lumOff val="25000"/>
                            </a:schemeClr>
                          </a:solidFill>
                        </a:rPr>
                        <a:t> </a:t>
                      </a:r>
                      <a:r>
                        <a:rPr lang="hu-HU" sz="1400" dirty="0">
                          <a:solidFill>
                            <a:schemeClr val="tx1">
                              <a:lumMod val="75000"/>
                              <a:lumOff val="25000"/>
                            </a:schemeClr>
                          </a:solidFill>
                        </a:rPr>
                        <a:t>Béléscső</a:t>
                      </a:r>
                      <a:r>
                        <a:rPr lang="de-AT" sz="1400" dirty="0">
                          <a:solidFill>
                            <a:schemeClr val="tx1">
                              <a:lumMod val="75000"/>
                              <a:lumOff val="25000"/>
                            </a:scheme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u" sz="1400" dirty="0">
                          <a:solidFill>
                            <a:schemeClr val="tx1">
                              <a:lumMod val="75000"/>
                              <a:lumOff val="25000"/>
                            </a:schemeClr>
                          </a:solidFill>
                        </a:rPr>
                        <a:t>kék csíkokkal</a:t>
                      </a:r>
                      <a:endParaRPr lang="de-AT" sz="1400" dirty="0">
                        <a:solidFill>
                          <a:schemeClr val="tx1">
                            <a:lumMod val="75000"/>
                            <a:lumOff val="25000"/>
                          </a:schemeClr>
                        </a:solidFill>
                      </a:endParaRP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AGRU </a:t>
                      </a:r>
                      <a:r>
                        <a:rPr lang="de-AT" sz="1400" dirty="0" err="1">
                          <a:solidFill>
                            <a:schemeClr val="tx1">
                              <a:lumMod val="75000"/>
                              <a:lumOff val="25000"/>
                            </a:schemeClr>
                          </a:solidFill>
                        </a:rPr>
                        <a:t>SureFit</a:t>
                      </a:r>
                      <a:r>
                        <a:rPr lang="de-AT" sz="1400" dirty="0">
                          <a:solidFill>
                            <a:schemeClr val="tx1">
                              <a:lumMod val="75000"/>
                              <a:lumOff val="25000"/>
                            </a:schemeClr>
                          </a:solidFill>
                        </a:rPr>
                        <a:t> </a:t>
                      </a:r>
                      <a:r>
                        <a:rPr lang="hu-HU" sz="1400" dirty="0">
                          <a:solidFill>
                            <a:schemeClr val="tx1">
                              <a:lumMod val="75000"/>
                              <a:lumOff val="25000"/>
                            </a:schemeClr>
                          </a:solidFill>
                        </a:rPr>
                        <a:t>Béléscső</a:t>
                      </a:r>
                      <a:r>
                        <a:rPr lang="de-AT" sz="1400" dirty="0">
                          <a:solidFill>
                            <a:schemeClr val="tx1">
                              <a:lumMod val="75000"/>
                              <a:lumOff val="25000"/>
                            </a:scheme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u" sz="1400" dirty="0">
                          <a:solidFill>
                            <a:schemeClr val="tx1">
                              <a:lumMod val="75000"/>
                              <a:lumOff val="25000"/>
                            </a:schemeClr>
                          </a:solidFill>
                        </a:rPr>
                        <a:t>narancssárga csíkokkal</a:t>
                      </a:r>
                      <a:endParaRPr lang="de-AT" sz="1400" dirty="0">
                        <a:solidFill>
                          <a:schemeClr val="tx1">
                            <a:lumMod val="75000"/>
                            <a:lumOff val="25000"/>
                          </a:schemeClr>
                        </a:solidFill>
                      </a:endParaRP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AGRU </a:t>
                      </a:r>
                      <a:r>
                        <a:rPr lang="de-AT" sz="1400" dirty="0" err="1">
                          <a:solidFill>
                            <a:schemeClr val="tx1">
                              <a:lumMod val="75000"/>
                              <a:lumOff val="25000"/>
                            </a:schemeClr>
                          </a:solidFill>
                        </a:rPr>
                        <a:t>SureFit</a:t>
                      </a:r>
                      <a:r>
                        <a:rPr lang="de-AT" sz="1400" dirty="0">
                          <a:solidFill>
                            <a:schemeClr val="tx1">
                              <a:lumMod val="75000"/>
                              <a:lumOff val="25000"/>
                            </a:schemeClr>
                          </a:solidFill>
                        </a:rPr>
                        <a:t> </a:t>
                      </a:r>
                      <a:r>
                        <a:rPr lang="hu-HU" sz="1400" dirty="0">
                          <a:solidFill>
                            <a:schemeClr val="tx1">
                              <a:lumMod val="75000"/>
                              <a:lumOff val="25000"/>
                            </a:schemeClr>
                          </a:solidFill>
                        </a:rPr>
                        <a:t>Béléscső</a:t>
                      </a:r>
                      <a:r>
                        <a:rPr lang="de-AT" sz="1400" dirty="0">
                          <a:solidFill>
                            <a:schemeClr val="tx1">
                              <a:lumMod val="75000"/>
                              <a:lumOff val="25000"/>
                            </a:schemeClr>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u-HU" sz="1400" dirty="0">
                          <a:solidFill>
                            <a:schemeClr val="tx1">
                              <a:lumMod val="75000"/>
                              <a:lumOff val="25000"/>
                            </a:schemeClr>
                          </a:solidFill>
                        </a:rPr>
                        <a:t>Világos </a:t>
                      </a:r>
                      <a:r>
                        <a:rPr lang="hu" sz="1400" dirty="0">
                          <a:solidFill>
                            <a:schemeClr val="tx1">
                              <a:lumMod val="75000"/>
                              <a:lumOff val="25000"/>
                            </a:schemeClr>
                          </a:solidFill>
                        </a:rPr>
                        <a:t>belső réteggel</a:t>
                      </a:r>
                      <a:endParaRPr lang="de-AT" sz="1400" dirty="0">
                        <a:solidFill>
                          <a:schemeClr val="tx1">
                            <a:lumMod val="75000"/>
                            <a:lumOff val="25000"/>
                          </a:schemeClr>
                        </a:solidFill>
                      </a:endParaRPr>
                    </a:p>
                  </a:txBody>
                  <a:tcPr marL="68580" marR="68580" marT="34290" marB="34290" anchor="ctr">
                    <a:solidFill>
                      <a:schemeClr val="bg1">
                        <a:lumMod val="85000"/>
                      </a:schemeClr>
                    </a:solidFill>
                  </a:tcPr>
                </a:tc>
                <a:extLst>
                  <a:ext uri="{0D108BD9-81ED-4DB2-BD59-A6C34878D82A}">
                    <a16:rowId xmlns:a16="http://schemas.microsoft.com/office/drawing/2014/main" val="2549848910"/>
                  </a:ext>
                </a:extLst>
              </a:tr>
              <a:tr h="342900">
                <a:tc>
                  <a:txBody>
                    <a:bodyPr/>
                    <a:lstStyle/>
                    <a:p>
                      <a:pPr marL="0" algn="ctr" defTabSz="914400" rtl="0" eaLnBrk="1" latinLnBrk="0" hangingPunct="1"/>
                      <a:r>
                        <a:rPr lang="hu" sz="1800" b="1" i="1" kern="1200" dirty="0">
                          <a:solidFill>
                            <a:schemeClr val="lt1"/>
                          </a:solidFill>
                          <a:latin typeface="+mn-lt"/>
                          <a:ea typeface="+mn-ea"/>
                          <a:cs typeface="+mn-cs"/>
                        </a:rPr>
                        <a:t>SDR</a:t>
                      </a:r>
                    </a:p>
                  </a:txBody>
                  <a:tcPr marL="68580" marR="68580" marT="34290" marB="34290"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26 (PN 6)</a:t>
                      </a:r>
                    </a:p>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32 (PN 5)</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17 (PN 10)</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17 (PN 10)</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26 (PN 6)</a:t>
                      </a:r>
                    </a:p>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SDR 32 (PN 5)</a:t>
                      </a:r>
                    </a:p>
                  </a:txBody>
                  <a:tcPr marL="68580" marR="68580" marT="34290" marB="34290" anchor="ctr">
                    <a:solidFill>
                      <a:schemeClr val="bg1">
                        <a:lumMod val="85000"/>
                      </a:schemeClr>
                    </a:solidFill>
                  </a:tcPr>
                </a:tc>
                <a:extLst>
                  <a:ext uri="{0D108BD9-81ED-4DB2-BD59-A6C34878D82A}">
                    <a16:rowId xmlns:a16="http://schemas.microsoft.com/office/drawing/2014/main" val="1146855978"/>
                  </a:ext>
                </a:extLst>
              </a:tr>
              <a:tr h="342900">
                <a:tc>
                  <a:txBody>
                    <a:bodyPr/>
                    <a:lstStyle/>
                    <a:p>
                      <a:pPr marL="0" algn="ctr" defTabSz="914400" rtl="0" eaLnBrk="1" latinLnBrk="0" hangingPunct="1"/>
                      <a:r>
                        <a:rPr lang="hu" sz="1800" b="1" i="1" kern="1200" dirty="0">
                          <a:solidFill>
                            <a:schemeClr val="lt1"/>
                          </a:solidFill>
                          <a:latin typeface="+mn-lt"/>
                          <a:ea typeface="+mn-ea"/>
                          <a:cs typeface="+mn-cs"/>
                        </a:rPr>
                        <a:t>DN</a:t>
                      </a:r>
                    </a:p>
                  </a:txBody>
                  <a:tcPr marL="68580" marR="68580" marT="34290" marB="34290"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200 / 225 / 250 / 300 / 350 / 400</a:t>
                      </a:r>
                    </a:p>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(350 / 400) SDR 32 </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200 / 225 / 250 / 300 / 350 / 400 </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200 / 225 / 250 / 300 / 350 / 400 </a:t>
                      </a:r>
                    </a:p>
                  </a:txBody>
                  <a:tcPr marL="68580" marR="68580" marT="34290" marB="3429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200 / 225 / 250 / 300 / 350 / 400</a:t>
                      </a:r>
                    </a:p>
                    <a:p>
                      <a:pPr marL="0" marR="0" lvl="0" indent="0" algn="ctr" defTabSz="914400" rtl="0" eaLnBrk="1" fontAlgn="auto" latinLnBrk="0" hangingPunct="1">
                        <a:lnSpc>
                          <a:spcPct val="100000"/>
                        </a:lnSpc>
                        <a:spcBef>
                          <a:spcPts val="0"/>
                        </a:spcBef>
                        <a:spcAft>
                          <a:spcPts val="0"/>
                        </a:spcAft>
                        <a:buClrTx/>
                        <a:buSzTx/>
                        <a:buFontTx/>
                        <a:buNone/>
                        <a:tabLst/>
                        <a:defRPr/>
                      </a:pPr>
                      <a:r>
                        <a:rPr lang="de-AT" sz="1400" dirty="0">
                          <a:solidFill>
                            <a:schemeClr val="tx1">
                              <a:lumMod val="75000"/>
                              <a:lumOff val="25000"/>
                            </a:schemeClr>
                          </a:solidFill>
                        </a:rPr>
                        <a:t>(350 / 400) SDR 32 </a:t>
                      </a:r>
                    </a:p>
                  </a:txBody>
                  <a:tcPr marL="68580" marR="68580" marT="34290" marB="34290" anchor="ctr">
                    <a:solidFill>
                      <a:schemeClr val="bg1">
                        <a:lumMod val="85000"/>
                      </a:schemeClr>
                    </a:solidFill>
                  </a:tcPr>
                </a:tc>
                <a:extLst>
                  <a:ext uri="{0D108BD9-81ED-4DB2-BD59-A6C34878D82A}">
                    <a16:rowId xmlns:a16="http://schemas.microsoft.com/office/drawing/2014/main" val="2737392870"/>
                  </a:ext>
                </a:extLst>
              </a:tr>
            </a:tbl>
          </a:graphicData>
        </a:graphic>
      </p:graphicFrame>
      <p:sp>
        <p:nvSpPr>
          <p:cNvPr id="12" name="Titel 30">
            <a:extLst>
              <a:ext uri="{FF2B5EF4-FFF2-40B4-BE49-F238E27FC236}">
                <a16:creationId xmlns:a16="http://schemas.microsoft.com/office/drawing/2014/main" id="{252C82D2-E4C2-A47B-0D1F-52EB494FA35D}"/>
              </a:ext>
            </a:extLst>
          </p:cNvPr>
          <p:cNvSpPr txBox="1">
            <a:spLocks/>
          </p:cNvSpPr>
          <p:nvPr/>
        </p:nvSpPr>
        <p:spPr>
          <a:xfrm>
            <a:off x="0" y="8138"/>
            <a:ext cx="8568952" cy="648072"/>
          </a:xfrm>
          <a:prstGeom prst="rect">
            <a:avLst/>
          </a:prstGeom>
        </p:spPr>
        <p:txBody>
          <a:bodyPr vert="horz" lIns="68580" tIns="34290" rIns="68580" bIns="34290" rtlCol="0" anchor="ctr">
            <a:normAutofit/>
          </a:bodyPr>
          <a:lstStyle>
            <a:lvl1pPr algn="l" defTabSz="914400" rtl="0" eaLnBrk="1" latinLnBrk="0" hangingPunct="1">
              <a:spcBef>
                <a:spcPct val="0"/>
              </a:spcBef>
              <a:buNone/>
              <a:defRPr lang="de-DE" sz="3333" b="1" kern="1200" dirty="0" smtClean="0">
                <a:solidFill>
                  <a:srgbClr val="2D2E2F"/>
                </a:solidFill>
                <a:latin typeface="Arial" pitchFamily="34" charset="0"/>
                <a:ea typeface="+mj-ea"/>
                <a:cs typeface="Arial" pitchFamily="34" charset="0"/>
              </a:defRPr>
            </a:lvl1pPr>
          </a:lstStyle>
          <a:p>
            <a:endParaRPr lang="de-AT" sz="2500" dirty="0">
              <a:solidFill>
                <a:schemeClr val="bg1"/>
              </a:solidFill>
            </a:endParaRPr>
          </a:p>
        </p:txBody>
      </p:sp>
      <p:pic>
        <p:nvPicPr>
          <p:cNvPr id="11" name="Picture 5">
            <a:extLst>
              <a:ext uri="{FF2B5EF4-FFF2-40B4-BE49-F238E27FC236}">
                <a16:creationId xmlns:a16="http://schemas.microsoft.com/office/drawing/2014/main" id="{00000000-0008-0000-0000-0000050400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301" y="1148659"/>
            <a:ext cx="1224136" cy="868789"/>
          </a:xfrm>
          <a:prstGeom prst="rect">
            <a:avLst/>
          </a:prstGeom>
          <a:noFill/>
          <a:ln w="1">
            <a:noFill/>
            <a:miter lim="800000"/>
            <a:headEnd/>
            <a:tailEnd type="none" w="med" len="med"/>
          </a:ln>
          <a:effectLst/>
        </p:spPr>
      </p:pic>
      <p:pic>
        <p:nvPicPr>
          <p:cNvPr id="3" name="Picture 1">
            <a:extLst>
              <a:ext uri="{FF2B5EF4-FFF2-40B4-BE49-F238E27FC236}">
                <a16:creationId xmlns:a16="http://schemas.microsoft.com/office/drawing/2014/main" id="{00000000-0008-0000-0100-00000108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4106" y="965511"/>
            <a:ext cx="1445927" cy="1051937"/>
          </a:xfrm>
          <a:prstGeom prst="rect">
            <a:avLst/>
          </a:prstGeom>
          <a:noFill/>
          <a:ln w="1">
            <a:noFill/>
            <a:miter lim="800000"/>
            <a:headEnd/>
            <a:tailEnd type="none" w="med" len="med"/>
          </a:ln>
          <a:effectLst/>
        </p:spPr>
      </p:pic>
      <p:pic>
        <p:nvPicPr>
          <p:cNvPr id="13" name="Picture 1">
            <a:extLst>
              <a:ext uri="{FF2B5EF4-FFF2-40B4-BE49-F238E27FC236}">
                <a16:creationId xmlns:a16="http://schemas.microsoft.com/office/drawing/2014/main" id="{00000000-0008-0000-0200-0000010C0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895077"/>
            <a:ext cx="1523543" cy="1122372"/>
          </a:xfrm>
          <a:prstGeom prst="rect">
            <a:avLst/>
          </a:prstGeom>
          <a:noFill/>
          <a:ln w="1">
            <a:noFill/>
            <a:miter lim="800000"/>
            <a:headEnd/>
            <a:tailEnd type="none" w="med" len="med"/>
          </a:ln>
          <a:effectLst/>
        </p:spPr>
      </p:pic>
      <p:pic>
        <p:nvPicPr>
          <p:cNvPr id="14" name="Grafik 13">
            <a:extLst>
              <a:ext uri="{FF2B5EF4-FFF2-40B4-BE49-F238E27FC236}">
                <a16:creationId xmlns:a16="http://schemas.microsoft.com/office/drawing/2014/main" id="{ED524466-D8E3-E958-B9C0-5502939FC2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7953" y="895851"/>
            <a:ext cx="1196845" cy="1061913"/>
          </a:xfrm>
          <a:prstGeom prst="rect">
            <a:avLst/>
          </a:prstGeom>
        </p:spPr>
      </p:pic>
      <p:sp>
        <p:nvSpPr>
          <p:cNvPr id="7" name="Titel 1">
            <a:extLst>
              <a:ext uri="{FF2B5EF4-FFF2-40B4-BE49-F238E27FC236}">
                <a16:creationId xmlns:a16="http://schemas.microsoft.com/office/drawing/2014/main" id="{3E12305D-C039-86AB-A31C-9B1246CC69D9}"/>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HU" dirty="0">
                <a:solidFill>
                  <a:schemeClr val="bg1"/>
                </a:solidFill>
              </a:rPr>
              <a:t>VÁLTOZATOK</a:t>
            </a:r>
            <a:endParaRPr lang="de-DE" dirty="0">
              <a:solidFill>
                <a:schemeClr val="bg1"/>
              </a:solidFill>
            </a:endParaRPr>
          </a:p>
        </p:txBody>
      </p:sp>
    </p:spTree>
    <p:extLst>
      <p:ext uri="{BB962C8B-B14F-4D97-AF65-F5344CB8AC3E}">
        <p14:creationId xmlns:p14="http://schemas.microsoft.com/office/powerpoint/2010/main" val="461063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86295" y="1491630"/>
            <a:ext cx="2157152" cy="1159625"/>
          </a:xfrm>
        </p:spPr>
        <p:txBody>
          <a:bodyPr/>
          <a:lstStyle/>
          <a:p>
            <a:r>
              <a:rPr lang="de-AT" dirty="0"/>
              <a:t>AGRU </a:t>
            </a:r>
            <a:r>
              <a:rPr lang="de-AT" dirty="0" err="1"/>
              <a:t>SureFIT</a:t>
            </a:r>
            <a:r>
              <a:rPr lang="de-AT" baseline="30000" dirty="0"/>
              <a:t>®</a:t>
            </a:r>
            <a:endParaRPr lang="de-DE" baseline="30000" dirty="0"/>
          </a:p>
        </p:txBody>
      </p:sp>
      <p:sp>
        <p:nvSpPr>
          <p:cNvPr id="6" name="Untertitel 5"/>
          <p:cNvSpPr>
            <a:spLocks noGrp="1"/>
          </p:cNvSpPr>
          <p:nvPr>
            <p:ph type="subTitle" idx="1"/>
          </p:nvPr>
        </p:nvSpPr>
        <p:spPr>
          <a:xfrm>
            <a:off x="486295" y="2895786"/>
            <a:ext cx="2157152" cy="663124"/>
          </a:xfrm>
        </p:spPr>
        <p:txBody>
          <a:bodyPr/>
          <a:lstStyle/>
          <a:p>
            <a:r>
              <a:rPr lang="de-AT" dirty="0"/>
              <a:t>TELEPÍTÉS</a:t>
            </a:r>
            <a:endParaRPr lang="de-DE" dirty="0"/>
          </a:p>
        </p:txBody>
      </p:sp>
    </p:spTree>
    <p:extLst>
      <p:ext uri="{BB962C8B-B14F-4D97-AF65-F5344CB8AC3E}">
        <p14:creationId xmlns:p14="http://schemas.microsoft.com/office/powerpoint/2010/main" val="163173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a:extLst>
              <a:ext uri="{FF2B5EF4-FFF2-40B4-BE49-F238E27FC236}">
                <a16:creationId xmlns:a16="http://schemas.microsoft.com/office/drawing/2014/main" id="{C013CE3E-747D-1BDE-AC1F-FAF62CF6ADC9}"/>
              </a:ext>
            </a:extLst>
          </p:cNvPr>
          <p:cNvGraphicFramePr>
            <a:graphicFrameLocks/>
          </p:cNvGraphicFramePr>
          <p:nvPr>
            <p:extLst>
              <p:ext uri="{D42A27DB-BD31-4B8C-83A1-F6EECF244321}">
                <p14:modId xmlns:p14="http://schemas.microsoft.com/office/powerpoint/2010/main" val="1367722468"/>
              </p:ext>
            </p:extLst>
          </p:nvPr>
        </p:nvGraphicFramePr>
        <p:xfrm>
          <a:off x="107504" y="767531"/>
          <a:ext cx="2326141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umsplatzhalter 3">
            <a:extLst>
              <a:ext uri="{FF2B5EF4-FFF2-40B4-BE49-F238E27FC236}">
                <a16:creationId xmlns:a16="http://schemas.microsoft.com/office/drawing/2014/main" id="{C9D0417D-E293-E425-AC6B-E95C4C219402}"/>
              </a:ext>
            </a:extLst>
          </p:cNvPr>
          <p:cNvSpPr>
            <a:spLocks noGrp="1"/>
          </p:cNvSpPr>
          <p:nvPr>
            <p:ph type="dt" sz="half" idx="10"/>
          </p:nvPr>
        </p:nvSpPr>
        <p:spPr/>
        <p:txBody>
          <a:bodyPr/>
          <a:lstStyle/>
          <a:p>
            <a:fld id="{C2E44471-F824-4066-BCAB-AAA86E3336B1}" type="slidenum">
              <a:rPr lang="de-DE" smtClean="0"/>
              <a:pPr/>
              <a:t>22</a:t>
            </a:fld>
            <a:endParaRPr lang="de-DE" dirty="0"/>
          </a:p>
        </p:txBody>
      </p:sp>
      <p:sp>
        <p:nvSpPr>
          <p:cNvPr id="5" name="Fußzeilenplatzhalter 4">
            <a:extLst>
              <a:ext uri="{FF2B5EF4-FFF2-40B4-BE49-F238E27FC236}">
                <a16:creationId xmlns:a16="http://schemas.microsoft.com/office/drawing/2014/main" id="{534FF95A-30B7-9E41-0201-182908510A63}"/>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EB2854B-11B7-7F04-3158-A3FE0BC09782}"/>
              </a:ext>
            </a:extLst>
          </p:cNvPr>
          <p:cNvSpPr>
            <a:spLocks noGrp="1"/>
          </p:cNvSpPr>
          <p:nvPr>
            <p:ph type="sldNum" sz="quarter" idx="12"/>
          </p:nvPr>
        </p:nvSpPr>
        <p:spPr/>
        <p:txBody>
          <a:bodyPr/>
          <a:lstStyle/>
          <a:p>
            <a:fld id="{A056524B-958C-453B-A41F-EDBABDDF1E57}" type="datetime1">
              <a:rPr lang="de-DE" smtClean="0"/>
              <a:pPr/>
              <a:t>27.01.2025</a:t>
            </a:fld>
            <a:endParaRPr lang="de-DE" dirty="0"/>
          </a:p>
        </p:txBody>
      </p:sp>
      <p:pic>
        <p:nvPicPr>
          <p:cNvPr id="14" name="Picture 3">
            <a:extLst>
              <a:ext uri="{FF2B5EF4-FFF2-40B4-BE49-F238E27FC236}">
                <a16:creationId xmlns:a16="http://schemas.microsoft.com/office/drawing/2014/main" id="{E3532A00-B1FD-0682-AB1D-4BF549223B0A}"/>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Lst>
          </a:blip>
          <a:srcRect t="24248" b="-214"/>
          <a:stretch>
            <a:fillRect/>
          </a:stretch>
        </p:blipFill>
        <p:spPr bwMode="auto">
          <a:xfrm>
            <a:off x="9324528" y="2338403"/>
            <a:ext cx="3294366" cy="1810481"/>
          </a:xfrm>
          <a:prstGeom prst="rect">
            <a:avLst/>
          </a:prstGeom>
          <a:ln>
            <a:noFill/>
          </a:ln>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5A9BF9B9-863D-451A-6086-5B9BC50B4D0D}"/>
              </a:ext>
            </a:extLst>
          </p:cNvPr>
          <p:cNvSpPr txBox="1">
            <a:spLocks/>
          </p:cNvSpPr>
          <p:nvPr/>
        </p:nvSpPr>
        <p:spPr>
          <a:xfrm>
            <a:off x="215516" y="21361"/>
            <a:ext cx="8568952" cy="648072"/>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de-DE" sz="1875" b="1" kern="1200" dirty="0" smtClean="0">
                <a:solidFill>
                  <a:srgbClr val="2D2E2F"/>
                </a:solidFill>
                <a:latin typeface="Arial" pitchFamily="34" charset="0"/>
                <a:ea typeface="+mj-ea"/>
                <a:cs typeface="Arial" pitchFamily="34" charset="0"/>
              </a:defRPr>
            </a:lvl1pPr>
          </a:lstStyle>
          <a:p>
            <a:r>
              <a:rPr lang="hu" dirty="0">
                <a:solidFill>
                  <a:schemeClr val="bg1"/>
                </a:solidFill>
              </a:rPr>
              <a:t>TELEPÍTÉS</a:t>
            </a:r>
          </a:p>
        </p:txBody>
      </p:sp>
      <p:sp>
        <p:nvSpPr>
          <p:cNvPr id="3" name="Inhaltsplatzhalter 8">
            <a:extLst>
              <a:ext uri="{FF2B5EF4-FFF2-40B4-BE49-F238E27FC236}">
                <a16:creationId xmlns:a16="http://schemas.microsoft.com/office/drawing/2014/main" id="{36256CBB-FEC4-C2A6-93F0-52F44C8AC904}"/>
              </a:ext>
            </a:extLst>
          </p:cNvPr>
          <p:cNvSpPr txBox="1">
            <a:spLocks/>
          </p:cNvSpPr>
          <p:nvPr/>
        </p:nvSpPr>
        <p:spPr>
          <a:xfrm>
            <a:off x="1619672" y="3819098"/>
            <a:ext cx="6192688" cy="556871"/>
          </a:xfrm>
          <a:prstGeom prst="rect">
            <a:avLst/>
          </a:prstGeom>
        </p:spPr>
        <p:txBody>
          <a:bodyPr vert="horz" lIns="91440" tIns="45720" rIns="91440" bIns="45720" rtlCol="0">
            <a:normAutofit/>
          </a:bodyPr>
          <a:lstStyle>
            <a:lvl1pPr marL="342900" indent="-342900" algn="l" defTabSz="914400" rtl="0" eaLnBrk="1" latinLnBrk="0" hangingPunct="1">
              <a:spcBef>
                <a:spcPts val="600"/>
              </a:spcBef>
              <a:buClr>
                <a:srgbClr val="F6C900"/>
              </a:buClr>
              <a:buFont typeface="Arial" pitchFamily="34" charset="0"/>
              <a:buChar char="•"/>
              <a:defRPr sz="1800" kern="1200">
                <a:solidFill>
                  <a:srgbClr val="2D2E2F"/>
                </a:solidFill>
                <a:latin typeface="Arial" pitchFamily="34" charset="0"/>
                <a:ea typeface="+mn-ea"/>
                <a:cs typeface="Arial" pitchFamily="34" charset="0"/>
              </a:defRPr>
            </a:lvl1pPr>
            <a:lvl2pPr marL="742950" indent="-285750" algn="l" defTabSz="914400" rtl="0" eaLnBrk="1" latinLnBrk="0" hangingPunct="1">
              <a:spcBef>
                <a:spcPts val="400"/>
              </a:spcBef>
              <a:buClr>
                <a:srgbClr val="F6C900"/>
              </a:buClr>
              <a:buFont typeface="Symbol" pitchFamily="18" charset="2"/>
              <a:buChar char="-"/>
              <a:defRPr sz="1400" kern="1200">
                <a:solidFill>
                  <a:srgbClr val="2D2E2F"/>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C900"/>
              </a:buClr>
              <a:buFont typeface="Wingdings" pitchFamily="2" charset="2"/>
              <a:buChar char="§"/>
              <a:defRPr sz="1100" kern="1200">
                <a:solidFill>
                  <a:srgbClr val="2D2E2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AT" sz="800" u="sng" dirty="0"/>
              <a:t>Installation Video:</a:t>
            </a:r>
          </a:p>
          <a:p>
            <a:pPr marL="0" indent="0">
              <a:buNone/>
            </a:pPr>
            <a:endParaRPr lang="en-GB" sz="900" dirty="0"/>
          </a:p>
        </p:txBody>
      </p:sp>
      <p:pic>
        <p:nvPicPr>
          <p:cNvPr id="8" name="Grafik 7">
            <a:extLst>
              <a:ext uri="{FF2B5EF4-FFF2-40B4-BE49-F238E27FC236}">
                <a16:creationId xmlns:a16="http://schemas.microsoft.com/office/drawing/2014/main" id="{0D32BAD3-2582-50AE-C8DE-AD5421BA9C57}"/>
              </a:ext>
            </a:extLst>
          </p:cNvPr>
          <p:cNvPicPr>
            <a:picLocks noChangeAspect="1"/>
          </p:cNvPicPr>
          <p:nvPr/>
        </p:nvPicPr>
        <p:blipFill>
          <a:blip r:embed="rId11"/>
          <a:stretch>
            <a:fillRect/>
          </a:stretch>
        </p:blipFill>
        <p:spPr>
          <a:xfrm>
            <a:off x="1619672" y="2061292"/>
            <a:ext cx="2983400" cy="1659707"/>
          </a:xfrm>
          <a:prstGeom prst="rect">
            <a:avLst/>
          </a:prstGeom>
        </p:spPr>
      </p:pic>
      <p:pic>
        <p:nvPicPr>
          <p:cNvPr id="7" name="Closefit-Norditube-720P">
            <a:hlinkClick r:id="" action="ppaction://media"/>
            <a:extLst>
              <a:ext uri="{FF2B5EF4-FFF2-40B4-BE49-F238E27FC236}">
                <a16:creationId xmlns:a16="http://schemas.microsoft.com/office/drawing/2014/main" id="{4D217E50-C34D-1552-DA52-06A1B4794F8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43608" y="1502640"/>
            <a:ext cx="4896544" cy="2754306"/>
          </a:xfrm>
          <a:prstGeom prst="rect">
            <a:avLst/>
          </a:prstGeom>
        </p:spPr>
      </p:pic>
    </p:spTree>
    <p:extLst>
      <p:ext uri="{BB962C8B-B14F-4D97-AF65-F5344CB8AC3E}">
        <p14:creationId xmlns:p14="http://schemas.microsoft.com/office/powerpoint/2010/main" val="708421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86295" y="1491630"/>
            <a:ext cx="2157152" cy="1159625"/>
          </a:xfrm>
        </p:spPr>
        <p:txBody>
          <a:bodyPr/>
          <a:lstStyle/>
          <a:p>
            <a:r>
              <a:rPr lang="de-AT" dirty="0"/>
              <a:t>AGRU </a:t>
            </a:r>
            <a:r>
              <a:rPr lang="de-AT" dirty="0" err="1"/>
              <a:t>SureFIT</a:t>
            </a:r>
            <a:r>
              <a:rPr lang="de-AT" baseline="30000" dirty="0"/>
              <a:t>®</a:t>
            </a:r>
            <a:endParaRPr lang="de-DE" baseline="30000" dirty="0"/>
          </a:p>
        </p:txBody>
      </p:sp>
      <p:sp>
        <p:nvSpPr>
          <p:cNvPr id="6" name="Untertitel 5"/>
          <p:cNvSpPr>
            <a:spLocks noGrp="1"/>
          </p:cNvSpPr>
          <p:nvPr>
            <p:ph type="subTitle" idx="1"/>
          </p:nvPr>
        </p:nvSpPr>
        <p:spPr>
          <a:xfrm>
            <a:off x="486295" y="2895786"/>
            <a:ext cx="2157152" cy="663124"/>
          </a:xfrm>
        </p:spPr>
        <p:txBody>
          <a:bodyPr/>
          <a:lstStyle/>
          <a:p>
            <a:r>
              <a:rPr lang="hu-HU" dirty="0"/>
              <a:t>referenciák</a:t>
            </a:r>
            <a:endParaRPr lang="de-DE" dirty="0"/>
          </a:p>
        </p:txBody>
      </p:sp>
    </p:spTree>
    <p:extLst>
      <p:ext uri="{BB962C8B-B14F-4D97-AF65-F5344CB8AC3E}">
        <p14:creationId xmlns:p14="http://schemas.microsoft.com/office/powerpoint/2010/main" val="426360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7" name="Titel 1"/>
          <p:cNvSpPr>
            <a:spLocks noGrp="1"/>
          </p:cNvSpPr>
          <p:nvPr>
            <p:ph type="title"/>
          </p:nvPr>
        </p:nvSpPr>
        <p:spPr/>
        <p:txBody>
          <a:bodyPr/>
          <a:lstStyle/>
          <a:p>
            <a:r>
              <a:rPr lang="de-AT" b="1" dirty="0"/>
              <a:t>AGRU </a:t>
            </a:r>
            <a:r>
              <a:rPr lang="en-GB" dirty="0" err="1"/>
              <a:t>SureFIT</a:t>
            </a:r>
            <a:r>
              <a:rPr lang="en-GB" dirty="0"/>
              <a:t> </a:t>
            </a:r>
            <a:r>
              <a:rPr lang="de-AT" dirty="0"/>
              <a:t>– </a:t>
            </a:r>
            <a:r>
              <a:rPr lang="hu" dirty="0"/>
              <a:t>ALKALMAZÁS</a:t>
            </a:r>
            <a:endParaRPr lang="en-US" b="1" dirty="0"/>
          </a:p>
        </p:txBody>
      </p:sp>
      <p:pic>
        <p:nvPicPr>
          <p:cNvPr id="189442" name="Picture 11" descr="Lonsee-5_bearbeitet"/>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tretch>
            <a:fillRect/>
          </a:stretch>
        </p:blipFill>
        <p:spPr>
          <a:xfrm>
            <a:off x="5808914" y="897565"/>
            <a:ext cx="2764288" cy="3692252"/>
          </a:xfrm>
          <a:effectLst>
            <a:outerShdw blurRad="50800" dist="38100" dir="2700000" algn="tl" rotWithShape="0">
              <a:prstClr val="black">
                <a:alpha val="40000"/>
              </a:prstClr>
            </a:outerShdw>
          </a:effectLst>
        </p:spPr>
      </p:pic>
      <p:pic>
        <p:nvPicPr>
          <p:cNvPr id="189443" name="Picture 12" descr="Lonsee-4_bearbeitet"/>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a:stretch/>
        </p:blipFill>
        <p:spPr>
          <a:xfrm>
            <a:off x="2026072" y="2719451"/>
            <a:ext cx="3626048" cy="1870366"/>
          </a:xfrm>
          <a:effectLst>
            <a:outerShdw blurRad="50800" dist="38100" dir="2700000" algn="tl" rotWithShape="0">
              <a:prstClr val="black">
                <a:alpha val="40000"/>
              </a:prstClr>
            </a:outerShdw>
          </a:effectLst>
        </p:spPr>
      </p:pic>
      <p:pic>
        <p:nvPicPr>
          <p:cNvPr id="189444" name="Picture 13" descr="Bild_Wettbewerb Aug-2008"/>
          <p:cNvPicPr>
            <a:picLocks noChangeAspect="1" noChangeArrowheads="1"/>
          </p:cNvPicPr>
          <p:nvPr/>
        </p:nvPicPr>
        <p:blipFill rotWithShape="1">
          <a:blip r:embed="rId4" cstate="print"/>
          <a:srcRect l="22573" t="1877" r="20100" b="830"/>
          <a:stretch/>
        </p:blipFill>
        <p:spPr bwMode="auto">
          <a:xfrm>
            <a:off x="411116" y="2733768"/>
            <a:ext cx="1458162" cy="18560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3018"/>
          <a:stretch/>
        </p:blipFill>
        <p:spPr bwMode="auto">
          <a:xfrm>
            <a:off x="406271" y="1243079"/>
            <a:ext cx="1463007" cy="1350150"/>
          </a:xfrm>
          <a:prstGeom prst="rect">
            <a:avLst/>
          </a:prstGeom>
          <a:noFill/>
          <a:effectLst>
            <a:outerShdw blurRad="50800" dist="38100" dir="2700000" algn="tl" rotWithShape="0">
              <a:prstClr val="black">
                <a:alpha val="40000"/>
              </a:prstClr>
            </a:outerShdw>
          </a:effectLst>
        </p:spPr>
      </p:pic>
      <p:sp>
        <p:nvSpPr>
          <p:cNvPr id="12" name="Flussdiagramm: Verbindungsstelle 9"/>
          <p:cNvSpPr>
            <a:spLocks noChangeAspect="1"/>
          </p:cNvSpPr>
          <p:nvPr/>
        </p:nvSpPr>
        <p:spPr>
          <a:xfrm>
            <a:off x="1029762" y="1683697"/>
            <a:ext cx="108012" cy="108012"/>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Datumsplatzhalter 9"/>
          <p:cNvSpPr>
            <a:spLocks noGrp="1"/>
          </p:cNvSpPr>
          <p:nvPr>
            <p:ph type="dt" sz="half" idx="10"/>
          </p:nvPr>
        </p:nvSpPr>
        <p:spPr/>
        <p:txBody>
          <a:bodyPr/>
          <a:lstStyle/>
          <a:p>
            <a:fld id="{C2E44471-F824-4066-BCAB-AAA86E3336B1}" type="slidenum">
              <a:rPr lang="de-DE" smtClean="0"/>
              <a:pPr/>
              <a:t>24</a:t>
            </a:fld>
            <a:endParaRPr lang="de-DE" dirty="0"/>
          </a:p>
        </p:txBody>
      </p:sp>
      <p:sp>
        <p:nvSpPr>
          <p:cNvPr id="13" name="Foliennummernplatzhalter 12"/>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14" name="Tabelle 13"/>
          <p:cNvGraphicFramePr>
            <a:graphicFrameLocks noGrp="1"/>
          </p:cNvGraphicFramePr>
          <p:nvPr>
            <p:extLst>
              <p:ext uri="{D42A27DB-BD31-4B8C-83A1-F6EECF244321}">
                <p14:modId xmlns:p14="http://schemas.microsoft.com/office/powerpoint/2010/main" val="1006771330"/>
              </p:ext>
            </p:extLst>
          </p:nvPr>
        </p:nvGraphicFramePr>
        <p:xfrm>
          <a:off x="2040632" y="1252934"/>
          <a:ext cx="3611488" cy="1340296"/>
        </p:xfrm>
        <a:graphic>
          <a:graphicData uri="http://schemas.openxmlformats.org/drawingml/2006/table">
            <a:tbl>
              <a:tblPr firstRow="1" bandRow="1">
                <a:tableStyleId>{5C22544A-7EE6-4342-B048-85BDC9FD1C3A}</a:tableStyleId>
              </a:tblPr>
              <a:tblGrid>
                <a:gridCol w="1163216">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tblGrid>
              <a:tr h="331904">
                <a:tc>
                  <a:txBody>
                    <a:bodyPr/>
                    <a:lstStyle/>
                    <a:p>
                      <a:r>
                        <a:rPr lang="hu" sz="1200" b="0" dirty="0" err="1">
                          <a:solidFill>
                            <a:sysClr val="windowText" lastClr="000000"/>
                          </a:solidFill>
                          <a:latin typeface="Arial" pitchFamily="34" charset="0"/>
                          <a:cs typeface="Arial" pitchFamily="34" charset="0"/>
                        </a:rPr>
                        <a:t>Alkalmazás</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 sz="1200" b="0" dirty="0" err="1">
                          <a:solidFill>
                            <a:schemeClr val="tx1"/>
                          </a:solidFill>
                        </a:rPr>
                        <a:t>Ivóvíz</a:t>
                      </a:r>
                      <a:r>
                        <a:rPr lang="hu" sz="1200" b="0" dirty="0">
                          <a:solidFill>
                            <a:schemeClr val="tx1"/>
                          </a:solidFill>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8244">
                <a:tc>
                  <a:txBody>
                    <a:bodyPr/>
                    <a:lstStyle/>
                    <a:p>
                      <a:r>
                        <a:rPr lang="hu" sz="1200" b="0" dirty="0">
                          <a:solidFill>
                            <a:sysClr val="windowText" lastClr="000000"/>
                          </a:solidFill>
                          <a:latin typeface="Arial" pitchFamily="34" charset="0"/>
                          <a:cs typeface="Arial" pitchFamily="34" charset="0"/>
                        </a:rPr>
                        <a:t>Helyszín</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hu" sz="1200" b="0" dirty="0">
                          <a:solidFill>
                            <a:sysClr val="windowText" lastClr="000000"/>
                          </a:solidFill>
                        </a:rPr>
                        <a:t>Németország, </a:t>
                      </a:r>
                      <a:r>
                        <a:rPr lang="hu" sz="1200" b="0" dirty="0" err="1">
                          <a:solidFill>
                            <a:sysClr val="windowText" lastClr="000000"/>
                          </a:solidFill>
                        </a:rPr>
                        <a:t>Lonsee</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1904">
                <a:tc>
                  <a:txBody>
                    <a:bodyPr/>
                    <a:lstStyle/>
                    <a:p>
                      <a:r>
                        <a:rPr lang="hu" sz="1200" b="0" dirty="0">
                          <a:solidFill>
                            <a:sysClr val="windowText" lastClr="000000"/>
                          </a:solidFill>
                          <a:latin typeface="Arial" pitchFamily="34" charset="0"/>
                          <a:cs typeface="Arial" pitchFamily="34" charset="0"/>
                        </a:rPr>
                        <a:t>OD </a:t>
                      </a:r>
                      <a:r>
                        <a:rPr lang="hu" sz="1200" b="0" baseline="0" dirty="0">
                          <a:solidFill>
                            <a:sysClr val="windowText" lastClr="000000"/>
                          </a:solidFill>
                          <a:latin typeface="Arial" pitchFamily="34" charset="0"/>
                          <a:cs typeface="Arial" pitchFamily="34" charset="0"/>
                        </a:rPr>
                        <a:t>/ SDR</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hu" sz="1200" b="0" dirty="0">
                          <a:solidFill>
                            <a:sysClr val="windowText" lastClr="000000"/>
                          </a:solidFill>
                        </a:rPr>
                        <a:t>1480 mm, SDR 60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8244">
                <a:tc>
                  <a:txBody>
                    <a:bodyPr/>
                    <a:lstStyle/>
                    <a:p>
                      <a:r>
                        <a:rPr lang="hu" sz="1200" b="0" dirty="0">
                          <a:solidFill>
                            <a:sysClr val="windowText" lastClr="000000"/>
                          </a:solidFill>
                          <a:latin typeface="Arial" pitchFamily="34" charset="0"/>
                          <a:cs typeface="Arial" pitchFamily="34" charset="0"/>
                        </a:rPr>
                        <a:t>Különlegesség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361950" indent="-361950">
                        <a:spcBef>
                          <a:spcPct val="50000"/>
                        </a:spcBef>
                        <a:buClr>
                          <a:srgbClr val="FFCC00"/>
                        </a:buClr>
                      </a:pPr>
                      <a:r>
                        <a:rPr lang="hu" sz="1200" dirty="0"/>
                        <a:t>Deformáció a munkaterületen</a:t>
                      </a:r>
                      <a:endParaRPr lang="de-AT" sz="12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el 1"/>
          <p:cNvSpPr>
            <a:spLocks noGrp="1"/>
          </p:cNvSpPr>
          <p:nvPr>
            <p:ph type="title"/>
          </p:nvPr>
        </p:nvSpPr>
        <p:spPr>
          <a:xfrm>
            <a:off x="282196" y="681539"/>
            <a:ext cx="4694765" cy="648072"/>
          </a:xfrm>
        </p:spPr>
        <p:txBody>
          <a:bodyPr>
            <a:normAutofit/>
          </a:bodyPr>
          <a:lstStyle/>
          <a:p>
            <a:r>
              <a:rPr lang="de-AT" b="1" dirty="0"/>
              <a:t>AGRU </a:t>
            </a:r>
            <a:r>
              <a:rPr lang="en-GB" dirty="0" err="1"/>
              <a:t>SureFIT</a:t>
            </a:r>
            <a:r>
              <a:rPr lang="en-GB" dirty="0"/>
              <a:t> </a:t>
            </a:r>
            <a:r>
              <a:rPr lang="de-AT" dirty="0"/>
              <a:t>– </a:t>
            </a:r>
            <a:r>
              <a:rPr lang="hu" dirty="0"/>
              <a:t>ALKALMAZÁS</a:t>
            </a:r>
            <a:endParaRPr lang="en-US" b="1" dirty="0"/>
          </a:p>
        </p:txBody>
      </p:sp>
      <p:pic>
        <p:nvPicPr>
          <p:cNvPr id="188422" name="Inhaltsplatzhalter 17" descr="068_Singapur Powergas OD240 OD290_2010-01.JPG"/>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4860032" y="2415376"/>
            <a:ext cx="3291491" cy="2191418"/>
          </a:xfrm>
          <a:effectLst>
            <a:outerShdw blurRad="50800" dist="38100" dir="2700000" algn="tl" rotWithShape="0">
              <a:prstClr val="black">
                <a:alpha val="40000"/>
              </a:prstClr>
            </a:outerShdw>
          </a:effectLst>
        </p:spPr>
      </p:pic>
      <p:pic>
        <p:nvPicPr>
          <p:cNvPr id="188421" name="Inhaltsplatzhalter 18" descr="077_Singapur Powergas OD240 OD290_2010-01.JPG"/>
          <p:cNvPicPr>
            <a:picLocks noGrp="1" noChangeAspect="1"/>
          </p:cNvPicPr>
          <p:nvPr>
            <p:ph idx="4294967295"/>
          </p:nvPr>
        </p:nvPicPr>
        <p:blipFill rotWithShape="1">
          <a:blip r:embed="rId3" cstate="print"/>
          <a:srcRect t="10027" r="14" b="1656"/>
          <a:stretch/>
        </p:blipFill>
        <p:spPr>
          <a:xfrm>
            <a:off x="6028086" y="1148450"/>
            <a:ext cx="2123437" cy="1248229"/>
          </a:xfrm>
          <a:effectLst>
            <a:outerShdw blurRad="50800" dist="38100" dir="2700000" algn="tl" rotWithShape="0">
              <a:prstClr val="black">
                <a:alpha val="40000"/>
              </a:prstClr>
            </a:outerShdw>
          </a:effectLst>
        </p:spPr>
      </p:pic>
      <p:pic>
        <p:nvPicPr>
          <p:cNvPr id="188423" name="Grafik 20" descr="089_Singapur Powergas OD240 OD290_2010-01.JPG"/>
          <p:cNvPicPr>
            <a:picLocks noChangeAspect="1"/>
          </p:cNvPicPr>
          <p:nvPr/>
        </p:nvPicPr>
        <p:blipFill rotWithShape="1">
          <a:blip r:embed="rId4" cstate="print">
            <a:extLst>
              <a:ext uri="{28A0092B-C50C-407E-A947-70E740481C1C}">
                <a14:useLocalDpi xmlns:a14="http://schemas.microsoft.com/office/drawing/2010/main" val="0"/>
              </a:ext>
            </a:extLst>
          </a:blip>
          <a:srcRect l="-159"/>
          <a:stretch/>
        </p:blipFill>
        <p:spPr bwMode="auto">
          <a:xfrm>
            <a:off x="1770886" y="2433277"/>
            <a:ext cx="2952409" cy="217351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196" y="1302673"/>
            <a:ext cx="1350715" cy="1865274"/>
          </a:xfrm>
          <a:prstGeom prst="rect">
            <a:avLst/>
          </a:prstGeom>
          <a:solidFill>
            <a:srgbClr val="00B0F0"/>
          </a:solidFill>
          <a:ln w="12700">
            <a:solidFill>
              <a:schemeClr val="bg1"/>
            </a:solidFill>
          </a:ln>
        </p:spPr>
      </p:pic>
      <p:sp>
        <p:nvSpPr>
          <p:cNvPr id="12" name="Flussdiagramm: Verbindungsstelle 12"/>
          <p:cNvSpPr>
            <a:spLocks noChangeAspect="1"/>
          </p:cNvSpPr>
          <p:nvPr/>
        </p:nvSpPr>
        <p:spPr>
          <a:xfrm>
            <a:off x="893941" y="2491999"/>
            <a:ext cx="108012" cy="108012"/>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Datumsplatzhalter 9"/>
          <p:cNvSpPr>
            <a:spLocks noGrp="1"/>
          </p:cNvSpPr>
          <p:nvPr>
            <p:ph type="dt" sz="half" idx="10"/>
          </p:nvPr>
        </p:nvSpPr>
        <p:spPr/>
        <p:txBody>
          <a:bodyPr/>
          <a:lstStyle/>
          <a:p>
            <a:fld id="{C2E44471-F824-4066-BCAB-AAA86E3336B1}" type="slidenum">
              <a:rPr lang="de-DE" smtClean="0"/>
              <a:pPr/>
              <a:t>25</a:t>
            </a:fld>
            <a:endParaRPr lang="de-DE" dirty="0"/>
          </a:p>
        </p:txBody>
      </p:sp>
      <p:sp>
        <p:nvSpPr>
          <p:cNvPr id="13" name="Foliennummernplatzhalter 12"/>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14" name="Tabelle 13"/>
          <p:cNvGraphicFramePr>
            <a:graphicFrameLocks noGrp="1"/>
          </p:cNvGraphicFramePr>
          <p:nvPr>
            <p:extLst>
              <p:ext uri="{D42A27DB-BD31-4B8C-83A1-F6EECF244321}">
                <p14:modId xmlns:p14="http://schemas.microsoft.com/office/powerpoint/2010/main" val="2183152542"/>
              </p:ext>
            </p:extLst>
          </p:nvPr>
        </p:nvGraphicFramePr>
        <p:xfrm>
          <a:off x="1763266" y="1302673"/>
          <a:ext cx="4241274" cy="1075308"/>
        </p:xfrm>
        <a:graphic>
          <a:graphicData uri="http://schemas.openxmlformats.org/drawingml/2006/table">
            <a:tbl>
              <a:tblPr firstRow="1" bandRow="1">
                <a:tableStyleId>{5C22544A-7EE6-4342-B048-85BDC9FD1C3A}</a:tableStyleId>
              </a:tblPr>
              <a:tblGrid>
                <a:gridCol w="1216938">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251460">
                <a:tc>
                  <a:txBody>
                    <a:bodyPr/>
                    <a:lstStyle/>
                    <a:p>
                      <a:r>
                        <a:rPr lang="hu" sz="1200" b="0" dirty="0" err="1">
                          <a:solidFill>
                            <a:sysClr val="windowText" lastClr="000000"/>
                          </a:solidFill>
                          <a:latin typeface="Arial" pitchFamily="34" charset="0"/>
                          <a:cs typeface="Arial" pitchFamily="34" charset="0"/>
                        </a:rPr>
                        <a:t>Alkalmazás</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C900"/>
                    </a:solidFill>
                  </a:tcPr>
                </a:tc>
                <a:tc>
                  <a:txBody>
                    <a:bodyPr/>
                    <a:lstStyle/>
                    <a:p>
                      <a:pPr algn="l"/>
                      <a:r>
                        <a:rPr lang="hu" sz="1200" b="0" dirty="0">
                          <a:solidFill>
                            <a:sysClr val="windowText" lastClr="000000"/>
                          </a:solidFill>
                        </a:rPr>
                        <a:t>Gáz</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1460">
                <a:tc>
                  <a:txBody>
                    <a:bodyPr/>
                    <a:lstStyle/>
                    <a:p>
                      <a:r>
                        <a:rPr lang="hu" sz="1200" b="0" dirty="0">
                          <a:solidFill>
                            <a:sysClr val="windowText" lastClr="000000"/>
                          </a:solidFill>
                          <a:latin typeface="Arial" pitchFamily="34" charset="0"/>
                          <a:cs typeface="Arial" pitchFamily="34" charset="0"/>
                        </a:rPr>
                        <a:t>Helyszín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C900"/>
                    </a:solidFill>
                  </a:tcPr>
                </a:tc>
                <a:tc>
                  <a:txBody>
                    <a:bodyPr/>
                    <a:lstStyle/>
                    <a:p>
                      <a:pPr algn="l"/>
                      <a:r>
                        <a:rPr lang="hu" sz="1200" b="0" dirty="0">
                          <a:solidFill>
                            <a:sysClr val="windowText" lastClr="000000"/>
                          </a:solidFill>
                        </a:rPr>
                        <a:t>Szingapúr</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6194">
                <a:tc>
                  <a:txBody>
                    <a:bodyPr/>
                    <a:lstStyle/>
                    <a:p>
                      <a:r>
                        <a:rPr lang="hu" sz="1200" b="0" dirty="0">
                          <a:solidFill>
                            <a:sysClr val="windowText" lastClr="000000"/>
                          </a:solidFill>
                          <a:latin typeface="Arial" pitchFamily="34" charset="0"/>
                          <a:cs typeface="Arial" pitchFamily="34" charset="0"/>
                        </a:rPr>
                        <a:t>OD </a:t>
                      </a:r>
                      <a:r>
                        <a:rPr lang="hu" sz="1200" b="0" baseline="0" dirty="0">
                          <a:solidFill>
                            <a:sysClr val="windowText" lastClr="000000"/>
                          </a:solidFill>
                          <a:latin typeface="Arial" pitchFamily="34" charset="0"/>
                          <a:cs typeface="Arial" pitchFamily="34" charset="0"/>
                        </a:rPr>
                        <a:t>/ SDR</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C900"/>
                    </a:solidFill>
                  </a:tcPr>
                </a:tc>
                <a:tc>
                  <a:txBody>
                    <a:bodyPr/>
                    <a:lstStyle/>
                    <a:p>
                      <a:pPr algn="l"/>
                      <a:r>
                        <a:rPr lang="hu" sz="1200" b="0" dirty="0">
                          <a:solidFill>
                            <a:sysClr val="windowText" lastClr="000000"/>
                          </a:solidFill>
                        </a:rPr>
                        <a:t>240–290 mm, SDR 17</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6194">
                <a:tc>
                  <a:txBody>
                    <a:bodyPr/>
                    <a:lstStyle/>
                    <a:p>
                      <a:r>
                        <a:rPr lang="hu" sz="1200" b="0" dirty="0">
                          <a:solidFill>
                            <a:sysClr val="windowText" lastClr="000000"/>
                          </a:solidFill>
                          <a:latin typeface="Arial" pitchFamily="34" charset="0"/>
                          <a:cs typeface="Arial" pitchFamily="34" charset="0"/>
                        </a:rPr>
                        <a:t>Különlegesség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C900"/>
                    </a:solidFill>
                  </a:tcPr>
                </a:tc>
                <a:tc>
                  <a:txBody>
                    <a:bodyPr/>
                    <a:lstStyle/>
                    <a:p>
                      <a:pPr marL="361950" indent="-361950">
                        <a:spcBef>
                          <a:spcPct val="50000"/>
                        </a:spcBef>
                        <a:buClr>
                          <a:srgbClr val="FFCC00"/>
                        </a:buClr>
                      </a:pPr>
                      <a:r>
                        <a:rPr lang="hu" sz="1200" dirty="0"/>
                        <a:t>≤ OD 400 mm →</a:t>
                      </a:r>
                      <a:r>
                        <a:rPr lang="hu" sz="1200" baseline="0" dirty="0"/>
                        <a:t> gyári </a:t>
                      </a:r>
                      <a:r>
                        <a:rPr lang="hu" sz="1200" dirty="0"/>
                        <a:t>deformáció</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931658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3538" y="1221600"/>
            <a:ext cx="1488852" cy="1027308"/>
          </a:xfrm>
          <a:prstGeom prst="rect">
            <a:avLst/>
          </a:prstGeom>
          <a:noFill/>
          <a:effectLst>
            <a:outerShdw blurRad="50800" dist="38100" dir="2700000" algn="tl" rotWithShape="0">
              <a:prstClr val="black">
                <a:alpha val="40000"/>
              </a:prstClr>
            </a:outerShdw>
          </a:effectLst>
        </p:spPr>
      </p:pic>
      <p:sp>
        <p:nvSpPr>
          <p:cNvPr id="15" name="Flussdiagramm: Verbindungsstelle 10"/>
          <p:cNvSpPr>
            <a:spLocks noChangeAspect="1"/>
          </p:cNvSpPr>
          <p:nvPr/>
        </p:nvSpPr>
        <p:spPr>
          <a:xfrm>
            <a:off x="1138590" y="1600836"/>
            <a:ext cx="108012" cy="108012"/>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Titel 1"/>
          <p:cNvSpPr>
            <a:spLocks noGrp="1"/>
          </p:cNvSpPr>
          <p:nvPr>
            <p:ph type="title"/>
          </p:nvPr>
        </p:nvSpPr>
        <p:spPr>
          <a:xfrm>
            <a:off x="282196" y="681539"/>
            <a:ext cx="4694765" cy="648072"/>
          </a:xfrm>
        </p:spPr>
        <p:txBody>
          <a:bodyPr>
            <a:normAutofit/>
          </a:bodyPr>
          <a:lstStyle/>
          <a:p>
            <a:r>
              <a:rPr lang="en-GB" b="1" noProof="0" dirty="0"/>
              <a:t>AGRU </a:t>
            </a:r>
            <a:r>
              <a:rPr lang="en-GB" noProof="0" dirty="0" err="1"/>
              <a:t>Sure</a:t>
            </a:r>
            <a:r>
              <a:rPr lang="en-GB" b="1" noProof="0" dirty="0" err="1"/>
              <a:t>FIT</a:t>
            </a:r>
            <a:r>
              <a:rPr lang="en-GB" noProof="0" dirty="0"/>
              <a:t> – </a:t>
            </a:r>
            <a:r>
              <a:rPr lang="hu" dirty="0"/>
              <a:t>ALKALMAZÁS</a:t>
            </a:r>
            <a:endParaRPr lang="en-GB" b="1" noProof="0" dirty="0"/>
          </a:p>
        </p:txBody>
      </p:sp>
      <p:pic>
        <p:nvPicPr>
          <p:cNvPr id="2" name="Grafik 1"/>
          <p:cNvPicPr>
            <a:picLocks noChangeAspect="1"/>
          </p:cNvPicPr>
          <p:nvPr/>
        </p:nvPicPr>
        <p:blipFill>
          <a:blip r:embed="rId3"/>
          <a:stretch>
            <a:fillRect/>
          </a:stretch>
        </p:blipFill>
        <p:spPr>
          <a:xfrm>
            <a:off x="413538" y="2497048"/>
            <a:ext cx="2268252" cy="2180042"/>
          </a:xfrm>
          <a:prstGeom prst="rect">
            <a:avLst/>
          </a:prstGeom>
        </p:spPr>
      </p:pic>
      <p:pic>
        <p:nvPicPr>
          <p:cNvPr id="3" name="Grafik 2"/>
          <p:cNvPicPr>
            <a:picLocks noChangeAspect="1"/>
          </p:cNvPicPr>
          <p:nvPr/>
        </p:nvPicPr>
        <p:blipFill rotWithShape="1">
          <a:blip r:embed="rId4"/>
          <a:srcRect l="8000" t="17308"/>
          <a:stretch/>
        </p:blipFill>
        <p:spPr>
          <a:xfrm>
            <a:off x="2796472" y="2507253"/>
            <a:ext cx="2855649" cy="2204609"/>
          </a:xfrm>
          <a:prstGeom prst="rect">
            <a:avLst/>
          </a:prstGeom>
        </p:spPr>
      </p:pic>
      <p:pic>
        <p:nvPicPr>
          <p:cNvPr id="4" name="Grafik 3"/>
          <p:cNvPicPr>
            <a:picLocks noChangeAspect="1"/>
          </p:cNvPicPr>
          <p:nvPr/>
        </p:nvPicPr>
        <p:blipFill>
          <a:blip r:embed="rId5"/>
          <a:stretch>
            <a:fillRect/>
          </a:stretch>
        </p:blipFill>
        <p:spPr>
          <a:xfrm>
            <a:off x="5764232" y="2503252"/>
            <a:ext cx="2534182" cy="2208610"/>
          </a:xfrm>
          <a:prstGeom prst="rect">
            <a:avLst/>
          </a:prstGeom>
        </p:spPr>
      </p:pic>
      <p:sp>
        <p:nvSpPr>
          <p:cNvPr id="16" name="Datumsplatzhalter 15"/>
          <p:cNvSpPr>
            <a:spLocks noGrp="1"/>
          </p:cNvSpPr>
          <p:nvPr>
            <p:ph type="dt" sz="half" idx="10"/>
          </p:nvPr>
        </p:nvSpPr>
        <p:spPr/>
        <p:txBody>
          <a:bodyPr/>
          <a:lstStyle/>
          <a:p>
            <a:fld id="{C2E44471-F824-4066-BCAB-AAA86E3336B1}" type="slidenum">
              <a:rPr lang="de-DE" smtClean="0"/>
              <a:pPr/>
              <a:t>26</a:t>
            </a:fld>
            <a:endParaRPr lang="de-DE" dirty="0"/>
          </a:p>
        </p:txBody>
      </p:sp>
      <p:sp>
        <p:nvSpPr>
          <p:cNvPr id="17" name="Foliennummernplatzhalter 16"/>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1366383763"/>
              </p:ext>
            </p:extLst>
          </p:nvPr>
        </p:nvGraphicFramePr>
        <p:xfrm>
          <a:off x="2033731" y="1221600"/>
          <a:ext cx="5994653" cy="1188720"/>
        </p:xfrm>
        <a:graphic>
          <a:graphicData uri="http://schemas.openxmlformats.org/drawingml/2006/table">
            <a:tbl>
              <a:tblPr firstRow="1" bandRow="1">
                <a:tableStyleId>{5C22544A-7EE6-4342-B048-85BDC9FD1C3A}</a:tableStyleId>
              </a:tblPr>
              <a:tblGrid>
                <a:gridCol w="1170117">
                  <a:extLst>
                    <a:ext uri="{9D8B030D-6E8A-4147-A177-3AD203B41FA5}">
                      <a16:colId xmlns:a16="http://schemas.microsoft.com/office/drawing/2014/main" val="20000"/>
                    </a:ext>
                  </a:extLst>
                </a:gridCol>
                <a:gridCol w="4824536">
                  <a:extLst>
                    <a:ext uri="{9D8B030D-6E8A-4147-A177-3AD203B41FA5}">
                      <a16:colId xmlns:a16="http://schemas.microsoft.com/office/drawing/2014/main" val="20001"/>
                    </a:ext>
                  </a:extLst>
                </a:gridCol>
              </a:tblGrid>
              <a:tr h="251460">
                <a:tc>
                  <a:txBody>
                    <a:bodyPr/>
                    <a:lstStyle/>
                    <a:p>
                      <a:r>
                        <a:rPr lang="hu" sz="1200" b="0" dirty="0" err="1">
                          <a:solidFill>
                            <a:sysClr val="windowText" lastClr="000000"/>
                          </a:solidFill>
                          <a:latin typeface="Arial" pitchFamily="34" charset="0"/>
                          <a:cs typeface="Arial" pitchFamily="34" charset="0"/>
                        </a:rPr>
                        <a:t>Alkalmazás</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hu" sz="1200" b="0" dirty="0">
                          <a:solidFill>
                            <a:sysClr val="windowText" lastClr="000000"/>
                          </a:solidFill>
                        </a:rPr>
                        <a:t>Hulladéklerakó csapadékelvezetés</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1460">
                <a:tc>
                  <a:txBody>
                    <a:bodyPr/>
                    <a:lstStyle/>
                    <a:p>
                      <a:r>
                        <a:rPr lang="hu" sz="1200" b="0" dirty="0">
                          <a:solidFill>
                            <a:sysClr val="windowText" lastClr="000000"/>
                          </a:solidFill>
                          <a:latin typeface="Arial" pitchFamily="34" charset="0"/>
                          <a:cs typeface="Arial" pitchFamily="34" charset="0"/>
                        </a:rPr>
                        <a:t>Helyszín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hu" sz="1200" b="0" dirty="0">
                          <a:solidFill>
                            <a:sysClr val="windowText" lastClr="000000"/>
                          </a:solidFill>
                        </a:rPr>
                        <a:t>Ausztria,</a:t>
                      </a:r>
                      <a:r>
                        <a:rPr lang="hu" sz="1200" b="0" baseline="0" dirty="0">
                          <a:solidFill>
                            <a:sysClr val="windowText" lastClr="000000"/>
                          </a:solidFill>
                        </a:rPr>
                        <a:t> </a:t>
                      </a:r>
                      <a:r>
                        <a:rPr lang="hu" sz="1200" b="0" baseline="0" dirty="0" err="1">
                          <a:solidFill>
                            <a:sysClr val="windowText" lastClr="000000"/>
                          </a:solidFill>
                        </a:rPr>
                        <a:t>Ternberg</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1460">
                <a:tc>
                  <a:txBody>
                    <a:bodyPr/>
                    <a:lstStyle/>
                    <a:p>
                      <a:r>
                        <a:rPr lang="hu" sz="1200" b="0" dirty="0">
                          <a:solidFill>
                            <a:sysClr val="windowText" lastClr="000000"/>
                          </a:solidFill>
                          <a:latin typeface="Arial" pitchFamily="34" charset="0"/>
                          <a:cs typeface="Arial" pitchFamily="34" charset="0"/>
                        </a:rPr>
                        <a:t>OD </a:t>
                      </a:r>
                      <a:r>
                        <a:rPr lang="hu" sz="1200" b="0" baseline="0" dirty="0">
                          <a:solidFill>
                            <a:sysClr val="windowText" lastClr="000000"/>
                          </a:solidFill>
                          <a:latin typeface="Arial" pitchFamily="34" charset="0"/>
                          <a:cs typeface="Arial" pitchFamily="34" charset="0"/>
                        </a:rPr>
                        <a:t>/ SDR</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hu" sz="1200" b="0" dirty="0">
                          <a:solidFill>
                            <a:sysClr val="windowText" lastClr="000000"/>
                          </a:solidFill>
                        </a:rPr>
                        <a:t>DN 200, SDR17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0">
                <a:tc>
                  <a:txBody>
                    <a:bodyPr/>
                    <a:lstStyle/>
                    <a:p>
                      <a:r>
                        <a:rPr lang="hu" sz="1200" b="0" dirty="0" err="1">
                          <a:solidFill>
                            <a:sysClr val="windowText" lastClr="000000"/>
                          </a:solidFill>
                          <a:latin typeface="Arial" pitchFamily="34" charset="0"/>
                          <a:cs typeface="Arial" pitchFamily="34" charset="0"/>
                        </a:rPr>
                        <a:t>Különlegesség</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hu" sz="1200" b="0" dirty="0">
                          <a:solidFill>
                            <a:sysClr val="windowText" lastClr="000000"/>
                          </a:solidFill>
                        </a:rPr>
                        <a:t>A meglévő PE cső PVC</a:t>
                      </a:r>
                      <a:r>
                        <a:rPr lang="hu" sz="1200" b="0" baseline="0" dirty="0">
                          <a:solidFill>
                            <a:sysClr val="windowText" lastClr="000000"/>
                          </a:solidFill>
                        </a:rPr>
                        <a:t> csatlakozókkal volt felszerelve. </a:t>
                      </a:r>
                      <a:br>
                        <a:rPr lang="de-AT" sz="1200" b="0" baseline="0" dirty="0">
                          <a:solidFill>
                            <a:sysClr val="windowText" lastClr="000000"/>
                          </a:solidFill>
                        </a:rPr>
                      </a:br>
                      <a:r>
                        <a:rPr lang="hu" sz="1200" b="0" baseline="0" dirty="0">
                          <a:solidFill>
                            <a:sysClr val="windowText" lastClr="000000"/>
                          </a:solidFill>
                        </a:rPr>
                        <a:t>Új SureFit bélés lett beépítve és átfúrva a vízelvezetés számára.</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8769118"/>
                  </a:ext>
                </a:extLst>
              </a:tr>
            </a:tbl>
          </a:graphicData>
        </a:graphic>
      </p:graphicFrame>
    </p:spTree>
    <p:extLst>
      <p:ext uri="{BB962C8B-B14F-4D97-AF65-F5344CB8AC3E}">
        <p14:creationId xmlns:p14="http://schemas.microsoft.com/office/powerpoint/2010/main" val="13868866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282196" y="681539"/>
            <a:ext cx="4694765" cy="648072"/>
          </a:xfrm>
        </p:spPr>
        <p:txBody>
          <a:bodyPr>
            <a:normAutofit/>
          </a:bodyPr>
          <a:lstStyle/>
          <a:p>
            <a:r>
              <a:rPr lang="en-GB" b="1" noProof="0" dirty="0"/>
              <a:t>AGRU </a:t>
            </a:r>
            <a:r>
              <a:rPr lang="en-GB" noProof="0" dirty="0" err="1"/>
              <a:t>Sure</a:t>
            </a:r>
            <a:r>
              <a:rPr lang="en-GB" b="1" noProof="0" dirty="0" err="1"/>
              <a:t>FIT</a:t>
            </a:r>
            <a:r>
              <a:rPr lang="en-GB" noProof="0" dirty="0"/>
              <a:t> – </a:t>
            </a:r>
            <a:r>
              <a:rPr lang="hu" dirty="0"/>
              <a:t>ALKALMAZÁS</a:t>
            </a:r>
            <a:endParaRPr lang="en-GB" b="1" noProof="0"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197" y="2083717"/>
            <a:ext cx="4266474" cy="2594267"/>
          </a:xfrm>
          <a:prstGeom prst="rect">
            <a:avLst/>
          </a:prstGeom>
        </p:spPr>
      </p:pic>
      <p:sp>
        <p:nvSpPr>
          <p:cNvPr id="13" name="Datumsplatzhalter 12"/>
          <p:cNvSpPr>
            <a:spLocks noGrp="1"/>
          </p:cNvSpPr>
          <p:nvPr>
            <p:ph type="dt" sz="half" idx="10"/>
          </p:nvPr>
        </p:nvSpPr>
        <p:spPr/>
        <p:txBody>
          <a:bodyPr/>
          <a:lstStyle/>
          <a:p>
            <a:fld id="{C2E44471-F824-4066-BCAB-AAA86E3336B1}" type="slidenum">
              <a:rPr lang="de-DE" smtClean="0"/>
              <a:pPr/>
              <a:t>27</a:t>
            </a:fld>
            <a:endParaRPr lang="de-DE" dirty="0"/>
          </a:p>
        </p:txBody>
      </p:sp>
      <p:sp>
        <p:nvSpPr>
          <p:cNvPr id="14" name="Foliennummernplatzhalter 13"/>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2834559616"/>
              </p:ext>
            </p:extLst>
          </p:nvPr>
        </p:nvGraphicFramePr>
        <p:xfrm>
          <a:off x="282197" y="1204163"/>
          <a:ext cx="2592289" cy="754380"/>
        </p:xfrm>
        <a:graphic>
          <a:graphicData uri="http://schemas.openxmlformats.org/drawingml/2006/table">
            <a:tbl>
              <a:tblPr firstRow="1" bandRow="1">
                <a:tableStyleId>{5C22544A-7EE6-4342-B048-85BDC9FD1C3A}</a:tableStyleId>
              </a:tblPr>
              <a:tblGrid>
                <a:gridCol w="1121451">
                  <a:extLst>
                    <a:ext uri="{9D8B030D-6E8A-4147-A177-3AD203B41FA5}">
                      <a16:colId xmlns:a16="http://schemas.microsoft.com/office/drawing/2014/main" val="20000"/>
                    </a:ext>
                  </a:extLst>
                </a:gridCol>
                <a:gridCol w="1470838">
                  <a:extLst>
                    <a:ext uri="{9D8B030D-6E8A-4147-A177-3AD203B41FA5}">
                      <a16:colId xmlns:a16="http://schemas.microsoft.com/office/drawing/2014/main" val="20001"/>
                    </a:ext>
                  </a:extLst>
                </a:gridCol>
              </a:tblGrid>
              <a:tr h="251460">
                <a:tc>
                  <a:txBody>
                    <a:bodyPr/>
                    <a:lstStyle/>
                    <a:p>
                      <a:r>
                        <a:rPr lang="hu" sz="1200" b="0" dirty="0" err="1">
                          <a:solidFill>
                            <a:sysClr val="windowText" lastClr="000000"/>
                          </a:solidFill>
                          <a:latin typeface="Arial" pitchFamily="34" charset="0"/>
                          <a:cs typeface="Arial" pitchFamily="34" charset="0"/>
                        </a:rPr>
                        <a:t>Alkalmazás</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hu" sz="1200" b="0" dirty="0">
                          <a:solidFill>
                            <a:sysClr val="windowText" lastClr="000000"/>
                          </a:solidFill>
                        </a:rPr>
                        <a:t>Ivóvíz</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1460">
                <a:tc>
                  <a:txBody>
                    <a:bodyPr/>
                    <a:lstStyle/>
                    <a:p>
                      <a:r>
                        <a:rPr lang="hu" sz="1200" b="0" dirty="0">
                          <a:solidFill>
                            <a:sysClr val="windowText" lastClr="000000"/>
                          </a:solidFill>
                          <a:latin typeface="Arial" pitchFamily="34" charset="0"/>
                          <a:cs typeface="Arial" pitchFamily="34" charset="0"/>
                        </a:rPr>
                        <a:t>Helyszín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hu" sz="1200" b="0" dirty="0">
                          <a:solidFill>
                            <a:sysClr val="windowText" lastClr="000000"/>
                          </a:solidFill>
                        </a:rPr>
                        <a:t>Mongólia , Ulánbátor</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1460">
                <a:tc>
                  <a:txBody>
                    <a:bodyPr/>
                    <a:lstStyle/>
                    <a:p>
                      <a:r>
                        <a:rPr lang="hu" sz="1200" b="0" dirty="0">
                          <a:solidFill>
                            <a:sysClr val="windowText" lastClr="000000"/>
                          </a:solidFill>
                          <a:latin typeface="Arial" pitchFamily="34" charset="0"/>
                          <a:cs typeface="Arial" pitchFamily="34" charset="0"/>
                        </a:rPr>
                        <a:t>OD </a:t>
                      </a:r>
                      <a:r>
                        <a:rPr lang="hu" sz="1200" b="0" baseline="0" dirty="0">
                          <a:solidFill>
                            <a:sysClr val="windowText" lastClr="000000"/>
                          </a:solidFill>
                          <a:latin typeface="Arial" pitchFamily="34" charset="0"/>
                          <a:cs typeface="Arial" pitchFamily="34" charset="0"/>
                        </a:rPr>
                        <a:t>/ SDR</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l"/>
                      <a:r>
                        <a:rPr lang="hu" sz="1200" b="0" dirty="0">
                          <a:solidFill>
                            <a:sysClr val="windowText" lastClr="000000"/>
                          </a:solidFill>
                        </a:rPr>
                        <a:t>DN 200 - 400 mm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4" name="Grafik 3">
            <a:extLst>
              <a:ext uri="{FF2B5EF4-FFF2-40B4-BE49-F238E27FC236}">
                <a16:creationId xmlns:a16="http://schemas.microsoft.com/office/drawing/2014/main" id="{2DB93B99-7745-2913-E48D-83DEAB29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19" y="1202157"/>
            <a:ext cx="4155989" cy="3475828"/>
          </a:xfrm>
          <a:prstGeom prst="rect">
            <a:avLst/>
          </a:prstGeom>
        </p:spPr>
      </p:pic>
    </p:spTree>
    <p:extLst>
      <p:ext uri="{BB962C8B-B14F-4D97-AF65-F5344CB8AC3E}">
        <p14:creationId xmlns:p14="http://schemas.microsoft.com/office/powerpoint/2010/main" val="284404123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el 1"/>
          <p:cNvSpPr>
            <a:spLocks noGrp="1"/>
          </p:cNvSpPr>
          <p:nvPr>
            <p:ph type="title"/>
          </p:nvPr>
        </p:nvSpPr>
        <p:spPr>
          <a:xfrm>
            <a:off x="359532" y="681540"/>
            <a:ext cx="8568952" cy="648072"/>
          </a:xfrm>
        </p:spPr>
        <p:txBody>
          <a:bodyPr>
            <a:noAutofit/>
          </a:bodyPr>
          <a:lstStyle/>
          <a:p>
            <a:br>
              <a:rPr lang="de-AT" dirty="0"/>
            </a:br>
            <a:r>
              <a:rPr lang="de-AT" b="1" dirty="0"/>
              <a:t>AGRU </a:t>
            </a:r>
            <a:r>
              <a:rPr lang="en-GB" dirty="0" err="1"/>
              <a:t>SureFIT</a:t>
            </a:r>
            <a:r>
              <a:rPr lang="en-GB" dirty="0"/>
              <a:t> </a:t>
            </a:r>
            <a:r>
              <a:rPr lang="de-AT" dirty="0"/>
              <a:t>– </a:t>
            </a:r>
            <a:r>
              <a:rPr lang="hu" dirty="0"/>
              <a:t>ALKALMAZÁS</a:t>
            </a:r>
            <a:br>
              <a:rPr lang="de-AT" b="0" dirty="0"/>
            </a:br>
            <a:endParaRPr lang="en-US" dirty="0"/>
          </a:p>
        </p:txBody>
      </p:sp>
      <p:pic>
        <p:nvPicPr>
          <p:cNvPr id="12" name="Picture 2"/>
          <p:cNvPicPr>
            <a:picLocks noChangeAspect="1" noChangeArrowheads="1"/>
          </p:cNvPicPr>
          <p:nvPr/>
        </p:nvPicPr>
        <p:blipFill>
          <a:blip r:embed="rId2" cstate="screen"/>
          <a:srcRect t="5977" b="2369"/>
          <a:stretch>
            <a:fillRect/>
          </a:stretch>
        </p:blipFill>
        <p:spPr bwMode="auto">
          <a:xfrm>
            <a:off x="2051720" y="2085696"/>
            <a:ext cx="2592288" cy="2484276"/>
          </a:xfrm>
          <a:prstGeom prst="rect">
            <a:avLst/>
          </a:prstGeom>
          <a:ln>
            <a:noFill/>
          </a:ln>
          <a:effectLst>
            <a:outerShdw blurRad="50800" dist="38100" dir="2700000" algn="tl" rotWithShape="0">
              <a:prstClr val="black">
                <a:alpha val="40000"/>
              </a:prstClr>
            </a:outerShdw>
          </a:effectLst>
        </p:spPr>
      </p:pic>
      <p:pic>
        <p:nvPicPr>
          <p:cNvPr id="13" name="Grafik 12"/>
          <p:cNvPicPr>
            <a:picLocks noChangeAspect="1"/>
          </p:cNvPicPr>
          <p:nvPr/>
        </p:nvPicPr>
        <p:blipFill rotWithShape="1">
          <a:blip r:embed="rId3" cstate="print"/>
          <a:srcRect l="609" t="-1098" r="1329" b="1098"/>
          <a:stretch/>
        </p:blipFill>
        <p:spPr bwMode="auto">
          <a:xfrm>
            <a:off x="4793337" y="768307"/>
            <a:ext cx="2844632" cy="1933894"/>
          </a:xfrm>
          <a:prstGeom prst="rect">
            <a:avLst/>
          </a:prstGeom>
          <a:ln>
            <a:noFill/>
          </a:ln>
          <a:effectLst>
            <a:outerShdw blurRad="50800" dist="38100" dir="2700000" algn="tl" rotWithShape="0">
              <a:prstClr val="black">
                <a:alpha val="40000"/>
              </a:prstClr>
            </a:outerShdw>
          </a:effectLst>
        </p:spPr>
      </p:pic>
      <p:pic>
        <p:nvPicPr>
          <p:cNvPr id="19" name="Grafik 18"/>
          <p:cNvPicPr>
            <a:picLocks noChangeAspect="1"/>
          </p:cNvPicPr>
          <p:nvPr/>
        </p:nvPicPr>
        <p:blipFill rotWithShape="1">
          <a:blip r:embed="rId4" cstate="print"/>
          <a:srcRect l="8991" t="20228" r="1108"/>
          <a:stretch/>
        </p:blipFill>
        <p:spPr bwMode="auto">
          <a:xfrm>
            <a:off x="4805711" y="2852101"/>
            <a:ext cx="2873161" cy="1699615"/>
          </a:xfrm>
          <a:prstGeom prst="rect">
            <a:avLst/>
          </a:prstGeom>
          <a:ln>
            <a:noFill/>
          </a:ln>
          <a:effectLst>
            <a:outerShdw blurRad="50800" dist="38100" dir="2700000" algn="tl" rotWithShape="0">
              <a:prstClr val="black">
                <a:alpha val="40000"/>
              </a:prstClr>
            </a:outerShdw>
          </a:effec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13538" y="1221600"/>
            <a:ext cx="1488852" cy="1027308"/>
          </a:xfrm>
          <a:prstGeom prst="rect">
            <a:avLst/>
          </a:prstGeom>
          <a:noFill/>
          <a:effectLst>
            <a:outerShdw blurRad="50800" dist="38100" dir="2700000" algn="tl" rotWithShape="0">
              <a:prstClr val="black">
                <a:alpha val="40000"/>
              </a:prstClr>
            </a:outerShdw>
          </a:effectLst>
        </p:spPr>
      </p:pic>
      <p:sp>
        <p:nvSpPr>
          <p:cNvPr id="15" name="Flussdiagramm: Verbindungsstelle 10"/>
          <p:cNvSpPr>
            <a:spLocks noChangeAspect="1"/>
          </p:cNvSpPr>
          <p:nvPr/>
        </p:nvSpPr>
        <p:spPr>
          <a:xfrm>
            <a:off x="1138590" y="1600836"/>
            <a:ext cx="108012" cy="108012"/>
          </a:xfrm>
          <a:prstGeom prst="flowChartConnector">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sp>
        <p:nvSpPr>
          <p:cNvPr id="10" name="Datumsplatzhalter 9"/>
          <p:cNvSpPr>
            <a:spLocks noGrp="1"/>
          </p:cNvSpPr>
          <p:nvPr>
            <p:ph type="dt" sz="half" idx="10"/>
          </p:nvPr>
        </p:nvSpPr>
        <p:spPr/>
        <p:txBody>
          <a:bodyPr/>
          <a:lstStyle/>
          <a:p>
            <a:fld id="{C2E44471-F824-4066-BCAB-AAA86E3336B1}" type="slidenum">
              <a:rPr lang="de-DE" smtClean="0"/>
              <a:pPr/>
              <a:t>28</a:t>
            </a:fld>
            <a:endParaRPr lang="de-DE" dirty="0"/>
          </a:p>
        </p:txBody>
      </p:sp>
      <p:sp>
        <p:nvSpPr>
          <p:cNvPr id="11" name="Foliennummernplatzhalter 10"/>
          <p:cNvSpPr>
            <a:spLocks noGrp="1"/>
          </p:cNvSpPr>
          <p:nvPr>
            <p:ph type="sldNum" sz="quarter" idx="12"/>
          </p:nvPr>
        </p:nvSpPr>
        <p:spPr/>
        <p:txBody>
          <a:bodyPr/>
          <a:lstStyle/>
          <a:p>
            <a:fld id="{A056524B-958C-453B-A41F-EDBABDDF1E57}" type="datetime1">
              <a:rPr lang="de-DE" smtClean="0"/>
              <a:pPr/>
              <a:t>27.01.2025</a:t>
            </a:fld>
            <a:endParaRPr lang="de-DE" dirty="0"/>
          </a:p>
        </p:txBody>
      </p:sp>
      <p:graphicFrame>
        <p:nvGraphicFramePr>
          <p:cNvPr id="16" name="Tabelle 15"/>
          <p:cNvGraphicFramePr>
            <a:graphicFrameLocks noGrp="1"/>
          </p:cNvGraphicFramePr>
          <p:nvPr>
            <p:extLst>
              <p:ext uri="{D42A27DB-BD31-4B8C-83A1-F6EECF244321}">
                <p14:modId xmlns:p14="http://schemas.microsoft.com/office/powerpoint/2010/main" val="1101584677"/>
              </p:ext>
            </p:extLst>
          </p:nvPr>
        </p:nvGraphicFramePr>
        <p:xfrm>
          <a:off x="2051720" y="1223646"/>
          <a:ext cx="2592289" cy="754380"/>
        </p:xfrm>
        <a:graphic>
          <a:graphicData uri="http://schemas.openxmlformats.org/drawingml/2006/table">
            <a:tbl>
              <a:tblPr firstRow="1" bandRow="1">
                <a:tableStyleId>{5C22544A-7EE6-4342-B048-85BDC9FD1C3A}</a:tableStyleId>
              </a:tblPr>
              <a:tblGrid>
                <a:gridCol w="985070">
                  <a:extLst>
                    <a:ext uri="{9D8B030D-6E8A-4147-A177-3AD203B41FA5}">
                      <a16:colId xmlns:a16="http://schemas.microsoft.com/office/drawing/2014/main" val="20000"/>
                    </a:ext>
                  </a:extLst>
                </a:gridCol>
                <a:gridCol w="1607219">
                  <a:extLst>
                    <a:ext uri="{9D8B030D-6E8A-4147-A177-3AD203B41FA5}">
                      <a16:colId xmlns:a16="http://schemas.microsoft.com/office/drawing/2014/main" val="20001"/>
                    </a:ext>
                  </a:extLst>
                </a:gridCol>
              </a:tblGrid>
              <a:tr h="251460">
                <a:tc>
                  <a:txBody>
                    <a:bodyPr/>
                    <a:lstStyle/>
                    <a:p>
                      <a:r>
                        <a:rPr lang="hu-HU" sz="1200" b="0" dirty="0">
                          <a:solidFill>
                            <a:sysClr val="windowText" lastClr="000000"/>
                          </a:solidFill>
                          <a:latin typeface="Arial" pitchFamily="34" charset="0"/>
                          <a:cs typeface="Arial" pitchFamily="34" charset="0"/>
                        </a:rPr>
                        <a:t>Helyszín</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hu-HU" sz="1200" b="0" dirty="0">
                          <a:solidFill>
                            <a:sysClr val="windowText" lastClr="000000"/>
                          </a:solidFill>
                        </a:rPr>
                        <a:t>Szennyvíz</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1460">
                <a:tc>
                  <a:txBody>
                    <a:bodyPr/>
                    <a:lstStyle/>
                    <a:p>
                      <a:r>
                        <a:rPr lang="de-AT" sz="1200" b="0" dirty="0">
                          <a:solidFill>
                            <a:sysClr val="windowText" lastClr="000000"/>
                          </a:solidFill>
                          <a:latin typeface="Arial" pitchFamily="34" charset="0"/>
                          <a:cs typeface="Arial" pitchFamily="34" charset="0"/>
                        </a:rPr>
                        <a:t>Location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de-AT" sz="1200" b="0" dirty="0">
                          <a:solidFill>
                            <a:sysClr val="windowText" lastClr="000000"/>
                          </a:solidFill>
                        </a:rPr>
                        <a:t>Aus</a:t>
                      </a:r>
                      <a:r>
                        <a:rPr lang="hu-HU" sz="1200" b="0" dirty="0">
                          <a:solidFill>
                            <a:sysClr val="windowText" lastClr="000000"/>
                          </a:solidFill>
                        </a:rPr>
                        <a:t>z</a:t>
                      </a:r>
                      <a:r>
                        <a:rPr lang="de-AT" sz="1200" b="0" dirty="0" err="1">
                          <a:solidFill>
                            <a:sysClr val="windowText" lastClr="000000"/>
                          </a:solidFill>
                        </a:rPr>
                        <a:t>tria</a:t>
                      </a:r>
                      <a:r>
                        <a:rPr lang="de-AT" sz="1200" b="0" dirty="0">
                          <a:solidFill>
                            <a:sysClr val="windowText" lastClr="000000"/>
                          </a:solidFill>
                        </a:rPr>
                        <a:t>,</a:t>
                      </a:r>
                      <a:r>
                        <a:rPr lang="de-AT" sz="1200" b="0" baseline="0" dirty="0">
                          <a:solidFill>
                            <a:sysClr val="windowText" lastClr="000000"/>
                          </a:solidFill>
                        </a:rPr>
                        <a:t> Salzburg</a:t>
                      </a:r>
                      <a:endParaRPr lang="de-AT" sz="1200" b="0" dirty="0">
                        <a:solidFill>
                          <a:sysClr val="windowText" lastClr="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1460">
                <a:tc>
                  <a:txBody>
                    <a:bodyPr/>
                    <a:lstStyle/>
                    <a:p>
                      <a:r>
                        <a:rPr lang="de-AT" sz="1200" b="0" dirty="0">
                          <a:solidFill>
                            <a:sysClr val="windowText" lastClr="000000"/>
                          </a:solidFill>
                          <a:latin typeface="Arial" pitchFamily="34" charset="0"/>
                          <a:cs typeface="Arial" pitchFamily="34" charset="0"/>
                        </a:rPr>
                        <a:t>OD</a:t>
                      </a:r>
                      <a:r>
                        <a:rPr lang="de-AT" sz="1200" b="0" baseline="0" dirty="0">
                          <a:solidFill>
                            <a:sysClr val="windowText" lastClr="000000"/>
                          </a:solidFill>
                          <a:latin typeface="Arial" pitchFamily="34" charset="0"/>
                          <a:cs typeface="Arial" pitchFamily="34" charset="0"/>
                        </a:rPr>
                        <a:t> / SDR</a:t>
                      </a:r>
                      <a:endParaRPr lang="de-AT" sz="1200" b="0" dirty="0">
                        <a:solidFill>
                          <a:sysClr val="windowText" lastClr="000000"/>
                        </a:solidFill>
                        <a:latin typeface="Arial" pitchFamily="34" charset="0"/>
                        <a:cs typeface="Arial"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r>
                        <a:rPr lang="de-AT" sz="1200" b="0" dirty="0">
                          <a:solidFill>
                            <a:sysClr val="windowText" lastClr="000000"/>
                          </a:solidFill>
                        </a:rPr>
                        <a:t>250 mm, SDR26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38" y="1005576"/>
            <a:ext cx="8485400" cy="3402378"/>
          </a:xfrm>
          <a:prstGeom prst="rect">
            <a:avLst/>
          </a:prstGeom>
        </p:spPr>
      </p:pic>
      <p:sp>
        <p:nvSpPr>
          <p:cNvPr id="10" name="Datumsplatzhalter 9"/>
          <p:cNvSpPr>
            <a:spLocks noGrp="1"/>
          </p:cNvSpPr>
          <p:nvPr>
            <p:ph type="dt" sz="half" idx="10"/>
          </p:nvPr>
        </p:nvSpPr>
        <p:spPr/>
        <p:txBody>
          <a:bodyPr/>
          <a:lstStyle/>
          <a:p>
            <a:fld id="{C2E44471-F824-4066-BCAB-AAA86E3336B1}" type="slidenum">
              <a:rPr lang="de-DE" smtClean="0"/>
              <a:pPr/>
              <a:t>29</a:t>
            </a:fld>
            <a:endParaRPr lang="de-DE" dirty="0"/>
          </a:p>
        </p:txBody>
      </p:sp>
      <p:sp>
        <p:nvSpPr>
          <p:cNvPr id="11" name="Foliennummernplatzhalter 10"/>
          <p:cNvSpPr>
            <a:spLocks noGrp="1"/>
          </p:cNvSpPr>
          <p:nvPr>
            <p:ph type="sldNum" sz="quarter" idx="12"/>
          </p:nvPr>
        </p:nvSpPr>
        <p:spPr/>
        <p:txBody>
          <a:bodyPr/>
          <a:lstStyle/>
          <a:p>
            <a:fld id="{A056524B-958C-453B-A41F-EDBABDDF1E57}" type="datetime1">
              <a:rPr lang="de-DE" smtClean="0"/>
              <a:pPr/>
              <a:t>27.01.2025</a:t>
            </a:fld>
            <a:endParaRPr lang="de-DE" dirty="0"/>
          </a:p>
        </p:txBody>
      </p:sp>
    </p:spTree>
    <p:extLst>
      <p:ext uri="{BB962C8B-B14F-4D97-AF65-F5344CB8AC3E}">
        <p14:creationId xmlns:p14="http://schemas.microsoft.com/office/powerpoint/2010/main" val="545799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Karte_AGRU_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392488"/>
          </a:xfrm>
          <a:prstGeom prst="rect">
            <a:avLst/>
          </a:prstGeom>
        </p:spPr>
      </p:pic>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78462" y="2281983"/>
            <a:ext cx="1613813" cy="1008113"/>
          </a:xfrm>
          <a:prstGeom prst="rect">
            <a:avLst/>
          </a:prstGeom>
        </p:spPr>
      </p:pic>
      <p:pic>
        <p:nvPicPr>
          <p:cNvPr id="25" name="Grafik 24"/>
          <p:cNvPicPr>
            <a:picLocks noChangeAspect="1"/>
          </p:cNvPicPr>
          <p:nvPr/>
        </p:nvPicPr>
        <p:blipFill rotWithShape="1">
          <a:blip r:embed="rId5" cstate="print">
            <a:extLst>
              <a:ext uri="{28A0092B-C50C-407E-A947-70E740481C1C}">
                <a14:useLocalDpi xmlns:a14="http://schemas.microsoft.com/office/drawing/2010/main" val="0"/>
              </a:ext>
            </a:extLst>
          </a:blip>
          <a:srcRect t="-28646"/>
          <a:stretch/>
        </p:blipFill>
        <p:spPr>
          <a:xfrm>
            <a:off x="468108" y="3388076"/>
            <a:ext cx="1612601" cy="1204271"/>
          </a:xfrm>
          <a:prstGeom prst="rect">
            <a:avLst/>
          </a:prstGeom>
        </p:spPr>
      </p:pic>
      <p:pic>
        <p:nvPicPr>
          <p:cNvPr id="36" name="Grafik 35"/>
          <p:cNvPicPr>
            <a:picLocks noChangeAspect="1"/>
          </p:cNvPicPr>
          <p:nvPr/>
        </p:nvPicPr>
        <p:blipFill rotWithShape="1">
          <a:blip r:embed="rId6" cstate="print">
            <a:extLst>
              <a:ext uri="{28A0092B-C50C-407E-A947-70E740481C1C}">
                <a14:useLocalDpi xmlns:a14="http://schemas.microsoft.com/office/drawing/2010/main" val="0"/>
              </a:ext>
            </a:extLst>
          </a:blip>
          <a:srcRect l="-189" r="-217"/>
          <a:stretch/>
        </p:blipFill>
        <p:spPr>
          <a:xfrm>
            <a:off x="2150400" y="3651870"/>
            <a:ext cx="1632831" cy="940477"/>
          </a:xfrm>
          <a:prstGeom prst="rect">
            <a:avLst/>
          </a:prstGeom>
        </p:spPr>
      </p:pic>
      <p:pic>
        <p:nvPicPr>
          <p:cNvPr id="37" name="Grafik 3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62025" y="3651869"/>
            <a:ext cx="1611524" cy="940478"/>
          </a:xfrm>
          <a:prstGeom prst="rect">
            <a:avLst/>
          </a:prstGeom>
        </p:spPr>
      </p:pic>
      <p:pic>
        <p:nvPicPr>
          <p:cNvPr id="31" name="Grafik 30" descr="Zdjęcie hali.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566898" y="2441865"/>
            <a:ext cx="1612800" cy="848231"/>
          </a:xfrm>
          <a:prstGeom prst="rect">
            <a:avLst/>
          </a:prstGeom>
        </p:spPr>
      </p:pic>
      <p:pic>
        <p:nvPicPr>
          <p:cNvPr id="32" name="Grafik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68115" y="2465413"/>
            <a:ext cx="1612800" cy="830181"/>
          </a:xfrm>
          <a:prstGeom prst="rect">
            <a:avLst/>
          </a:prstGeom>
        </p:spPr>
      </p:pic>
      <p:pic>
        <p:nvPicPr>
          <p:cNvPr id="33" name="Grafik 32"/>
          <p:cNvPicPr>
            <a:picLocks noChangeAspect="1"/>
          </p:cNvPicPr>
          <p:nvPr/>
        </p:nvPicPr>
        <p:blipFill rotWithShape="1">
          <a:blip r:embed="rId10" cstate="print">
            <a:extLst>
              <a:ext uri="{28A0092B-C50C-407E-A947-70E740481C1C}">
                <a14:useLocalDpi xmlns:a14="http://schemas.microsoft.com/office/drawing/2010/main" val="0"/>
              </a:ext>
            </a:extLst>
          </a:blip>
          <a:srcRect b="-1365"/>
          <a:stretch/>
        </p:blipFill>
        <p:spPr>
          <a:xfrm>
            <a:off x="2150400" y="2516137"/>
            <a:ext cx="1614017" cy="775693"/>
          </a:xfrm>
          <a:prstGeom prst="rect">
            <a:avLst/>
          </a:prstGeom>
        </p:spPr>
      </p:pic>
      <p:pic>
        <p:nvPicPr>
          <p:cNvPr id="34" name="Grafik 33" descr="04 Wölfersheim.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62025" y="2516139"/>
            <a:ext cx="1614018" cy="775691"/>
          </a:xfrm>
          <a:prstGeom prst="rect">
            <a:avLst/>
          </a:prstGeom>
        </p:spPr>
      </p:pic>
      <p:pic>
        <p:nvPicPr>
          <p:cNvPr id="29" name="Grafik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6898" y="3733305"/>
            <a:ext cx="1612800" cy="859042"/>
          </a:xfrm>
          <a:prstGeom prst="rect">
            <a:avLst/>
          </a:prstGeom>
        </p:spPr>
      </p:pic>
      <p:sp>
        <p:nvSpPr>
          <p:cNvPr id="2" name="Rechteck 1"/>
          <p:cNvSpPr/>
          <p:nvPr/>
        </p:nvSpPr>
        <p:spPr>
          <a:xfrm>
            <a:off x="468115" y="0"/>
            <a:ext cx="230366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prstClr val="white"/>
              </a:solidFill>
            </a:endParaRPr>
          </a:p>
        </p:txBody>
      </p:sp>
      <p:sp>
        <p:nvSpPr>
          <p:cNvPr id="3" name="Titel 1"/>
          <p:cNvSpPr txBox="1">
            <a:spLocks/>
          </p:cNvSpPr>
          <p:nvPr/>
        </p:nvSpPr>
        <p:spPr>
          <a:xfrm>
            <a:off x="468313" y="1124744"/>
            <a:ext cx="2015456" cy="648072"/>
          </a:xfrm>
          <a:prstGeom prst="rect">
            <a:avLst/>
          </a:prstGeom>
        </p:spPr>
        <p:txBody>
          <a:bodyPr vert="horz" lIns="90000" tIns="0" rIns="0" bIns="0" rtlCol="0" anchor="b" anchorCtr="0">
            <a:noAutofit/>
          </a:bodyPr>
          <a:lstStyle/>
          <a:p>
            <a:pPr>
              <a:lnSpc>
                <a:spcPts val="3000"/>
              </a:lnSpc>
              <a:spcBef>
                <a:spcPct val="0"/>
              </a:spcBef>
            </a:pPr>
            <a:r>
              <a:rPr lang="en-US" sz="2800" dirty="0">
                <a:solidFill>
                  <a:prstClr val="white"/>
                </a:solidFill>
                <a:latin typeface="Arial" panose="020B0604020202020204" pitchFamily="34" charset="0"/>
                <a:cs typeface="Arial" panose="020B0604020202020204" pitchFamily="34" charset="0"/>
              </a:rPr>
              <a:t>AGRU </a:t>
            </a:r>
            <a:r>
              <a:rPr lang="hu" sz="2800" dirty="0">
                <a:solidFill>
                  <a:prstClr val="white"/>
                </a:solidFill>
                <a:latin typeface="Arial" panose="020B0604020202020204" pitchFamily="34" charset="0"/>
                <a:cs typeface="Arial" panose="020B0604020202020204" pitchFamily="34" charset="0"/>
              </a:rPr>
              <a:t>gyárak</a:t>
            </a:r>
            <a:endParaRPr lang="en-US" sz="2800" dirty="0">
              <a:solidFill>
                <a:prstClr val="white"/>
              </a:solidFill>
              <a:latin typeface="Arial" panose="020B0604020202020204" pitchFamily="34" charset="0"/>
              <a:cs typeface="Arial" panose="020B0604020202020204" pitchFamily="34" charset="0"/>
            </a:endParaRPr>
          </a:p>
        </p:txBody>
      </p:sp>
      <p:sp>
        <p:nvSpPr>
          <p:cNvPr id="7" name="Rechteck 6"/>
          <p:cNvSpPr/>
          <p:nvPr/>
        </p:nvSpPr>
        <p:spPr>
          <a:xfrm>
            <a:off x="468314" y="3372728"/>
            <a:ext cx="1609712"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latin typeface="Arial" panose="020B0604020202020204" pitchFamily="34" charset="0"/>
                <a:cs typeface="Arial" panose="020B0604020202020204" pitchFamily="34" charset="0"/>
              </a:rPr>
              <a:t>AGRU AMERICA</a:t>
            </a:r>
          </a:p>
          <a:p>
            <a:r>
              <a:rPr lang="de-DE" sz="1000" dirty="0">
                <a:latin typeface="Arial" panose="020B0604020202020204" pitchFamily="34" charset="0"/>
                <a:cs typeface="Arial" panose="020B0604020202020204" pitchFamily="34" charset="0"/>
              </a:rPr>
              <a:t>Georgetown, SC/USA</a:t>
            </a:r>
          </a:p>
        </p:txBody>
      </p:sp>
      <p:sp>
        <p:nvSpPr>
          <p:cNvPr id="8" name="Rechteck 7"/>
          <p:cNvSpPr/>
          <p:nvPr/>
        </p:nvSpPr>
        <p:spPr>
          <a:xfrm>
            <a:off x="7278463" y="2155629"/>
            <a:ext cx="1614017"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latin typeface="Arial" panose="020B0604020202020204" pitchFamily="34" charset="0"/>
                <a:cs typeface="Arial" panose="020B0604020202020204" pitchFamily="34" charset="0"/>
              </a:rPr>
              <a:t>AGRU AMERICA</a:t>
            </a:r>
          </a:p>
          <a:p>
            <a:r>
              <a:rPr lang="de-DE" sz="1000" dirty="0">
                <a:latin typeface="Arial" panose="020B0604020202020204" pitchFamily="34" charset="0"/>
                <a:cs typeface="Arial" panose="020B0604020202020204" pitchFamily="34" charset="0"/>
              </a:rPr>
              <a:t>Fernley, NV/USA</a:t>
            </a:r>
          </a:p>
        </p:txBody>
      </p:sp>
      <p:sp>
        <p:nvSpPr>
          <p:cNvPr id="9" name="Rechteck 8"/>
          <p:cNvSpPr/>
          <p:nvPr/>
        </p:nvSpPr>
        <p:spPr>
          <a:xfrm>
            <a:off x="5566898" y="3372728"/>
            <a:ext cx="1612801"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de-DE" sz="1000" dirty="0">
                <a:latin typeface="Arial" panose="020B0604020202020204" pitchFamily="34" charset="0"/>
                <a:cs typeface="Arial" panose="020B0604020202020204" pitchFamily="34" charset="0"/>
              </a:rPr>
              <a:t>AGRU Pipeline Technology Jiangsu, </a:t>
            </a:r>
            <a:r>
              <a:rPr lang="hu" sz="1000" dirty="0">
                <a:latin typeface="Arial" panose="020B0604020202020204" pitchFamily="34" charset="0"/>
                <a:cs typeface="Arial" panose="020B0604020202020204" pitchFamily="34" charset="0"/>
              </a:rPr>
              <a:t>Kína</a:t>
            </a:r>
            <a:endParaRPr lang="de-DE" sz="1000" dirty="0">
              <a:latin typeface="Arial" panose="020B0604020202020204" pitchFamily="34" charset="0"/>
              <a:cs typeface="Arial" panose="020B0604020202020204" pitchFamily="34" charset="0"/>
            </a:endParaRPr>
          </a:p>
        </p:txBody>
      </p:sp>
      <p:sp>
        <p:nvSpPr>
          <p:cNvPr id="14" name="Rechteck 13"/>
          <p:cNvSpPr/>
          <p:nvPr/>
        </p:nvSpPr>
        <p:spPr>
          <a:xfrm>
            <a:off x="2150399" y="3381948"/>
            <a:ext cx="1614017"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AGRU AMERICA</a:t>
            </a:r>
          </a:p>
          <a:p>
            <a:r>
              <a:rPr lang="de-DE" sz="1000" dirty="0">
                <a:latin typeface="Arial" panose="020B0604020202020204" pitchFamily="34" charset="0"/>
                <a:cs typeface="Arial" panose="020B0604020202020204" pitchFamily="34" charset="0"/>
              </a:rPr>
              <a:t>Andrews, SC/USA</a:t>
            </a:r>
          </a:p>
          <a:p>
            <a:endParaRPr lang="de-DE" sz="800" dirty="0">
              <a:latin typeface="Arial" panose="020B0604020202020204" pitchFamily="34" charset="0"/>
              <a:cs typeface="Arial" panose="020B0604020202020204" pitchFamily="34" charset="0"/>
            </a:endParaRPr>
          </a:p>
        </p:txBody>
      </p:sp>
      <p:sp>
        <p:nvSpPr>
          <p:cNvPr id="10" name="Rechteck 9"/>
          <p:cNvSpPr/>
          <p:nvPr/>
        </p:nvSpPr>
        <p:spPr>
          <a:xfrm>
            <a:off x="5566898" y="2157688"/>
            <a:ext cx="1622906"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latin typeface="Arial" panose="020B0604020202020204" pitchFamily="34" charset="0"/>
                <a:cs typeface="Arial" panose="020B0604020202020204" pitchFamily="34" charset="0"/>
              </a:rPr>
              <a:t>TWS</a:t>
            </a:r>
          </a:p>
          <a:p>
            <a:r>
              <a:rPr lang="hu" sz="1000" dirty="0">
                <a:latin typeface="Arial" panose="020B0604020202020204" pitchFamily="34" charset="0"/>
                <a:cs typeface="Arial" panose="020B0604020202020204" pitchFamily="34" charset="0"/>
              </a:rPr>
              <a:t>Lengyelország</a:t>
            </a:r>
          </a:p>
        </p:txBody>
      </p:sp>
      <p:sp>
        <p:nvSpPr>
          <p:cNvPr id="11" name="Rechteck 10"/>
          <p:cNvSpPr/>
          <p:nvPr/>
        </p:nvSpPr>
        <p:spPr>
          <a:xfrm>
            <a:off x="468175" y="2157812"/>
            <a:ext cx="1609851"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AGRU Kunststofftechnik</a:t>
            </a:r>
          </a:p>
          <a:p>
            <a:r>
              <a:rPr lang="de-DE" sz="1000" dirty="0">
                <a:latin typeface="Arial" panose="020B0604020202020204" pitchFamily="34" charset="0"/>
                <a:cs typeface="Arial" panose="020B0604020202020204" pitchFamily="34" charset="0"/>
              </a:rPr>
              <a:t>Aus</a:t>
            </a:r>
            <a:r>
              <a:rPr lang="hu-HU" sz="1000" dirty="0">
                <a:latin typeface="Arial" panose="020B0604020202020204" pitchFamily="34" charset="0"/>
                <a:cs typeface="Arial" panose="020B0604020202020204" pitchFamily="34" charset="0"/>
              </a:rPr>
              <a:t>z</a:t>
            </a:r>
            <a:r>
              <a:rPr lang="de-DE" sz="1000" dirty="0" err="1">
                <a:latin typeface="Arial" panose="020B0604020202020204" pitchFamily="34" charset="0"/>
                <a:cs typeface="Arial" panose="020B0604020202020204" pitchFamily="34" charset="0"/>
              </a:rPr>
              <a:t>tria</a:t>
            </a:r>
            <a:endParaRPr lang="de-DE" sz="1000" dirty="0">
              <a:latin typeface="Arial" panose="020B0604020202020204" pitchFamily="34" charset="0"/>
              <a:cs typeface="Arial" panose="020B0604020202020204" pitchFamily="34" charset="0"/>
            </a:endParaRPr>
          </a:p>
          <a:p>
            <a:endParaRPr lang="de-DE" sz="800" dirty="0">
              <a:latin typeface="Arial" panose="020B0604020202020204" pitchFamily="34" charset="0"/>
              <a:cs typeface="Arial" panose="020B0604020202020204" pitchFamily="34" charset="0"/>
            </a:endParaRPr>
          </a:p>
        </p:txBody>
      </p:sp>
      <p:sp>
        <p:nvSpPr>
          <p:cNvPr id="12" name="Rechteck 11"/>
          <p:cNvSpPr/>
          <p:nvPr/>
        </p:nvSpPr>
        <p:spPr>
          <a:xfrm>
            <a:off x="3862025" y="2157688"/>
            <a:ext cx="1625102"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000" dirty="0">
                <a:latin typeface="Arial" panose="020B0604020202020204" pitchFamily="34" charset="0"/>
                <a:cs typeface="Arial" panose="020B0604020202020204" pitchFamily="34" charset="0"/>
              </a:rPr>
              <a:t>AGRU-FRANK</a:t>
            </a:r>
          </a:p>
          <a:p>
            <a:r>
              <a:rPr lang="hu-HU" sz="1000">
                <a:latin typeface="Arial" panose="020B0604020202020204" pitchFamily="34" charset="0"/>
                <a:cs typeface="Arial" panose="020B0604020202020204" pitchFamily="34" charset="0"/>
              </a:rPr>
              <a:t>Németország</a:t>
            </a:r>
            <a:endParaRPr lang="de-DE" sz="1000" dirty="0">
              <a:latin typeface="Arial" panose="020B0604020202020204" pitchFamily="34" charset="0"/>
              <a:cs typeface="Arial" panose="020B0604020202020204" pitchFamily="34" charset="0"/>
            </a:endParaRPr>
          </a:p>
        </p:txBody>
      </p:sp>
      <p:sp>
        <p:nvSpPr>
          <p:cNvPr id="13" name="Rechteck 12"/>
          <p:cNvSpPr/>
          <p:nvPr/>
        </p:nvSpPr>
        <p:spPr>
          <a:xfrm>
            <a:off x="2151487" y="2155629"/>
            <a:ext cx="1588712"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de-DE" sz="1000" dirty="0">
                <a:latin typeface="Arial" panose="020B0604020202020204" pitchFamily="34" charset="0"/>
                <a:cs typeface="Arial" panose="020B0604020202020204" pitchFamily="34" charset="0"/>
              </a:rPr>
              <a:t>AGRU </a:t>
            </a:r>
            <a:r>
              <a:rPr lang="en-US" sz="1000" dirty="0" err="1">
                <a:solidFill>
                  <a:srgbClr val="FFFFFF"/>
                </a:solidFill>
                <a:effectLst/>
                <a:latin typeface="Arial" panose="020B0604020202020204" pitchFamily="34" charset="0"/>
                <a:ea typeface="Arial MT"/>
                <a:cs typeface="Arial" panose="020B0604020202020204" pitchFamily="34" charset="0"/>
              </a:rPr>
              <a:t>Oberflächentechnik</a:t>
            </a:r>
            <a:r>
              <a:rPr lang="hu" sz="1000" dirty="0">
                <a:latin typeface="Arial" panose="020B0604020202020204" pitchFamily="34" charset="0"/>
                <a:cs typeface="Arial" panose="020B0604020202020204" pitchFamily="34" charset="0"/>
              </a:rPr>
              <a:t> </a:t>
            </a:r>
            <a:r>
              <a:rPr lang="de-DE" sz="1000" dirty="0">
                <a:latin typeface="Arial" panose="020B0604020202020204" pitchFamily="34" charset="0"/>
                <a:cs typeface="Arial" panose="020B0604020202020204" pitchFamily="34" charset="0"/>
              </a:rPr>
              <a:t>Aus</a:t>
            </a:r>
            <a:r>
              <a:rPr lang="hu-HU" sz="1000" dirty="0">
                <a:latin typeface="Arial" panose="020B0604020202020204" pitchFamily="34" charset="0"/>
                <a:cs typeface="Arial" panose="020B0604020202020204" pitchFamily="34" charset="0"/>
              </a:rPr>
              <a:t>z</a:t>
            </a:r>
            <a:r>
              <a:rPr lang="de-DE" sz="1000" dirty="0" err="1">
                <a:latin typeface="Arial" panose="020B0604020202020204" pitchFamily="34" charset="0"/>
                <a:cs typeface="Arial" panose="020B0604020202020204" pitchFamily="34" charset="0"/>
              </a:rPr>
              <a:t>tria</a:t>
            </a:r>
            <a:endParaRPr lang="de-DE" sz="1000" dirty="0">
              <a:latin typeface="Arial" panose="020B0604020202020204" pitchFamily="34" charset="0"/>
              <a:cs typeface="Arial" panose="020B0604020202020204" pitchFamily="34" charset="0"/>
            </a:endParaRPr>
          </a:p>
        </p:txBody>
      </p:sp>
      <p:sp>
        <p:nvSpPr>
          <p:cNvPr id="24" name="Rechteck 23"/>
          <p:cNvSpPr/>
          <p:nvPr/>
        </p:nvSpPr>
        <p:spPr>
          <a:xfrm>
            <a:off x="3862025" y="3372728"/>
            <a:ext cx="1614548" cy="413938"/>
          </a:xfrm>
          <a:prstGeom prst="rect">
            <a:avLst/>
          </a:prstGeom>
          <a:solidFill>
            <a:srgbClr val="008BD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de-DE" sz="1000" dirty="0">
                <a:latin typeface="Arial" panose="020B0604020202020204" pitchFamily="34" charset="0"/>
                <a:cs typeface="Arial" panose="020B0604020202020204" pitchFamily="34" charset="0"/>
              </a:rPr>
              <a:t>AGRU AMERICA</a:t>
            </a:r>
          </a:p>
          <a:p>
            <a:r>
              <a:rPr lang="de-DE" sz="1000" dirty="0">
                <a:latin typeface="Arial" panose="020B0604020202020204" pitchFamily="34" charset="0"/>
                <a:cs typeface="Arial" panose="020B0604020202020204" pitchFamily="34" charset="0"/>
              </a:rPr>
              <a:t>Charleston, SC/USA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468312" y="1124744"/>
            <a:ext cx="2087463" cy="648072"/>
          </a:xfrm>
          <a:prstGeom prst="rect">
            <a:avLst/>
          </a:prstGeom>
        </p:spPr>
        <p:txBody>
          <a:bodyPr vert="horz" lIns="90000" tIns="0" rIns="91440" bIns="0" rtlCol="0" anchor="b" anchorCtr="0">
            <a:noAutofit/>
          </a:bodyPr>
          <a:lstStyle/>
          <a:p>
            <a:pPr>
              <a:lnSpc>
                <a:spcPts val="3000"/>
              </a:lnSpc>
              <a:spcBef>
                <a:spcPct val="0"/>
              </a:spcBef>
            </a:pPr>
            <a:r>
              <a:rPr lang="en-GB" sz="2800" dirty="0">
                <a:solidFill>
                  <a:schemeClr val="bg1"/>
                </a:solidFill>
                <a:latin typeface="Arial" panose="020B0604020202020204" pitchFamily="34" charset="0"/>
                <a:cs typeface="Arial" panose="020B0604020202020204" pitchFamily="34" charset="0"/>
              </a:rPr>
              <a:t>AGRU </a:t>
            </a:r>
          </a:p>
          <a:p>
            <a:pPr>
              <a:lnSpc>
                <a:spcPts val="3000"/>
              </a:lnSpc>
              <a:spcBef>
                <a:spcPct val="0"/>
              </a:spcBef>
            </a:pPr>
            <a:r>
              <a:rPr lang="hu" sz="2800" dirty="0">
                <a:solidFill>
                  <a:schemeClr val="bg1"/>
                </a:solidFill>
                <a:latin typeface="Arial" panose="020B0604020202020204" pitchFamily="34" charset="0"/>
                <a:cs typeface="Arial" panose="020B0604020202020204" pitchFamily="34" charset="0"/>
              </a:rPr>
              <a:t>megbízható partner</a:t>
            </a:r>
          </a:p>
        </p:txBody>
      </p:sp>
      <p:sp>
        <p:nvSpPr>
          <p:cNvPr id="7" name="Untertitel 2"/>
          <p:cNvSpPr txBox="1">
            <a:spLocks/>
          </p:cNvSpPr>
          <p:nvPr/>
        </p:nvSpPr>
        <p:spPr>
          <a:xfrm>
            <a:off x="6196967" y="4269467"/>
            <a:ext cx="2518744" cy="649287"/>
          </a:xfrm>
          <a:prstGeom prst="rect">
            <a:avLst/>
          </a:prstGeom>
        </p:spPr>
        <p:txBody>
          <a:bodyPr vert="horz" lIns="91440" tIns="45720" rIns="91440" bIns="45720" rtlCol="0">
            <a:noAutofit/>
          </a:bodyPr>
          <a:lstStyle/>
          <a:p>
            <a:pPr indent="-342900">
              <a:spcBef>
                <a:spcPct val="20000"/>
              </a:spcBef>
              <a:buClr>
                <a:srgbClr val="008BD2"/>
              </a:buClr>
            </a:pPr>
            <a:endParaRPr lang="en-GB" sz="1600" dirty="0">
              <a:latin typeface="CubePro-Light" pitchFamily="34" charset="0"/>
              <a:cs typeface="CubePro-Light" pitchFamily="34" charset="0"/>
            </a:endParaRPr>
          </a:p>
        </p:txBody>
      </p:sp>
      <p:sp>
        <p:nvSpPr>
          <p:cNvPr id="16" name="Untertitel 2"/>
          <p:cNvSpPr txBox="1">
            <a:spLocks/>
          </p:cNvSpPr>
          <p:nvPr/>
        </p:nvSpPr>
        <p:spPr>
          <a:xfrm>
            <a:off x="3332127" y="4222191"/>
            <a:ext cx="2519166" cy="792634"/>
          </a:xfrm>
          <a:prstGeom prst="rect">
            <a:avLst/>
          </a:prstGeom>
        </p:spPr>
        <p:txBody>
          <a:bodyPr vert="horz" lIns="91440" tIns="45720" rIns="91440" bIns="45720" rtlCol="0">
            <a:noAutofit/>
          </a:bodyPr>
          <a:lstStyle/>
          <a:p>
            <a:r>
              <a:rPr lang="hu" sz="1600" dirty="0">
                <a:latin typeface="Arial" panose="020B0604020202020204" pitchFamily="34" charset="0"/>
                <a:cs typeface="Arial" panose="020B0604020202020204" pitchFamily="34" charset="0"/>
              </a:rPr>
              <a:t>Hatalmas tárolóhelyek</a:t>
            </a:r>
          </a:p>
          <a:p>
            <a:endParaRPr lang="de-DE" sz="1600" dirty="0">
              <a:latin typeface="Arial" panose="020B0604020202020204" pitchFamily="34" charset="0"/>
              <a:cs typeface="Arial" panose="020B0604020202020204" pitchFamily="34" charset="0"/>
            </a:endParaRPr>
          </a:p>
        </p:txBody>
      </p:sp>
      <p:sp>
        <p:nvSpPr>
          <p:cNvPr id="18" name="Untertitel 2"/>
          <p:cNvSpPr txBox="1">
            <a:spLocks/>
          </p:cNvSpPr>
          <p:nvPr/>
        </p:nvSpPr>
        <p:spPr>
          <a:xfrm>
            <a:off x="378720" y="4222191"/>
            <a:ext cx="2500064" cy="792634"/>
          </a:xfrm>
          <a:prstGeom prst="rect">
            <a:avLst/>
          </a:prstGeom>
        </p:spPr>
        <p:txBody>
          <a:bodyPr vert="horz" lIns="91440" tIns="45720" rIns="91440" bIns="45720" rtlCol="0">
            <a:noAutofit/>
          </a:bodyPr>
          <a:lstStyle/>
          <a:p>
            <a:r>
              <a:rPr lang="hu" sz="1600" dirty="0">
                <a:latin typeface="Arial" panose="020B0604020202020204" pitchFamily="34" charset="0"/>
                <a:cs typeface="Arial" panose="020B0604020202020204" pitchFamily="34" charset="0"/>
              </a:rPr>
              <a:t>Tapasztalt mérnökök</a:t>
            </a:r>
          </a:p>
        </p:txBody>
      </p:sp>
      <p:sp>
        <p:nvSpPr>
          <p:cNvPr id="19" name="Untertitel 2"/>
          <p:cNvSpPr txBox="1">
            <a:spLocks/>
          </p:cNvSpPr>
          <p:nvPr/>
        </p:nvSpPr>
        <p:spPr>
          <a:xfrm>
            <a:off x="6196966" y="4222191"/>
            <a:ext cx="2767522" cy="649287"/>
          </a:xfrm>
          <a:prstGeom prst="rect">
            <a:avLst/>
          </a:prstGeom>
        </p:spPr>
        <p:txBody>
          <a:bodyPr vert="horz" lIns="91440" tIns="45720" rIns="91440" bIns="45720" rtlCol="0">
            <a:noAutofit/>
          </a:bodyPr>
          <a:lstStyle/>
          <a:p>
            <a:r>
              <a:rPr lang="hu" sz="1600" dirty="0">
                <a:latin typeface="Arial" panose="020B0604020202020204" pitchFamily="34" charset="0"/>
                <a:cs typeface="Arial" panose="020B0604020202020204" pitchFamily="34" charset="0"/>
              </a:rPr>
              <a:t>Globális logisztika</a:t>
            </a:r>
          </a:p>
        </p:txBody>
      </p:sp>
      <p:pic>
        <p:nvPicPr>
          <p:cNvPr id="13" name="Grafik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88873" y="2715766"/>
            <a:ext cx="2269374" cy="1512916"/>
          </a:xfrm>
          <a:prstGeom prst="rect">
            <a:avLst/>
          </a:prstGeom>
        </p:spPr>
      </p:pic>
      <p:pic>
        <p:nvPicPr>
          <p:cNvPr id="17" name="Grafik 1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413066" y="2722890"/>
            <a:ext cx="2304256" cy="1499923"/>
          </a:xfrm>
          <a:prstGeom prst="rect">
            <a:avLst/>
          </a:prstGeom>
        </p:spPr>
      </p:pic>
      <p:pic>
        <p:nvPicPr>
          <p:cNvPr id="2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r="-843"/>
          <a:stretch/>
        </p:blipFill>
        <p:spPr bwMode="auto">
          <a:xfrm>
            <a:off x="6274992" y="2715268"/>
            <a:ext cx="2311063" cy="150692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p:cNvSpPr/>
          <p:nvPr/>
        </p:nvSpPr>
        <p:spPr>
          <a:xfrm>
            <a:off x="2555776" y="2417600"/>
            <a:ext cx="2016000" cy="2016000"/>
          </a:xfrm>
          <a:prstGeom prst="rect">
            <a:avLst/>
          </a:prstGeom>
          <a:solidFill>
            <a:srgbClr val="0092A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pPr fontAlgn="ctr">
              <a:lnSpc>
                <a:spcPts val="1800"/>
              </a:lnSpc>
            </a:pPr>
            <a:r>
              <a:rPr lang="hu" cap="all" dirty="0">
                <a:solidFill>
                  <a:schemeClr val="bg1"/>
                </a:solidFill>
                <a:latin typeface="Arial" panose="020B0604020202020204" pitchFamily="34" charset="0"/>
                <a:cs typeface="Arial" panose="020B0604020202020204" pitchFamily="34" charset="0"/>
              </a:rPr>
              <a:t>Félkész termékek</a:t>
            </a:r>
            <a:endParaRPr lang="en-GB" cap="all" dirty="0">
              <a:solidFill>
                <a:schemeClr val="bg1"/>
              </a:solidFill>
              <a:latin typeface="Arial" panose="020B0604020202020204" pitchFamily="34" charset="0"/>
              <a:cs typeface="Arial" panose="020B0604020202020204" pitchFamily="34" charset="0"/>
            </a:endParaRPr>
          </a:p>
          <a:p>
            <a:pPr fontAlgn="ctr"/>
            <a:r>
              <a:rPr lang="hu" sz="1100" cap="all" dirty="0">
                <a:solidFill>
                  <a:schemeClr val="bg1"/>
                </a:solidFill>
                <a:latin typeface="Arial" panose="020B0604020202020204" pitchFamily="34" charset="0"/>
                <a:cs typeface="Arial" panose="020B0604020202020204" pitchFamily="34" charset="0"/>
              </a:rPr>
              <a:t>Lemezek, rudak</a:t>
            </a:r>
          </a:p>
        </p:txBody>
      </p:sp>
      <p:sp>
        <p:nvSpPr>
          <p:cNvPr id="32" name="Rechteck 31"/>
          <p:cNvSpPr/>
          <p:nvPr/>
        </p:nvSpPr>
        <p:spPr>
          <a:xfrm>
            <a:off x="6732240" y="-2"/>
            <a:ext cx="2016000" cy="2016000"/>
          </a:xfrm>
          <a:prstGeom prst="rect">
            <a:avLst/>
          </a:prstGeom>
          <a:solidFill>
            <a:srgbClr val="4E368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endParaRPr lang="en-GB" cap="all" dirty="0">
              <a:solidFill>
                <a:schemeClr val="bg1"/>
              </a:solidFill>
              <a:latin typeface="Frutiger LT Std 55 Roman" pitchFamily="34" charset="0"/>
            </a:endParaRPr>
          </a:p>
          <a:p>
            <a:endParaRPr lang="en-GB" cap="all" dirty="0">
              <a:solidFill>
                <a:schemeClr val="bg1"/>
              </a:solidFill>
              <a:latin typeface="Frutiger LT Std 55 Roman" pitchFamily="34" charset="0"/>
            </a:endParaRPr>
          </a:p>
          <a:p>
            <a:endParaRPr lang="en-GB" cap="all" dirty="0">
              <a:solidFill>
                <a:schemeClr val="bg1"/>
              </a:solidFill>
              <a:latin typeface="Frutiger LT Std 55 Roman" pitchFamily="34" charset="0"/>
            </a:endParaRPr>
          </a:p>
          <a:p>
            <a:pPr fontAlgn="ctr"/>
            <a:endParaRPr lang="en-GB" sz="1000" cap="all" dirty="0">
              <a:solidFill>
                <a:schemeClr val="bg1"/>
              </a:solidFill>
              <a:latin typeface="Frutiger LT Std 55 Roman" pitchFamily="34" charset="0"/>
            </a:endParaRPr>
          </a:p>
        </p:txBody>
      </p:sp>
      <p:sp>
        <p:nvSpPr>
          <p:cNvPr id="33" name="Rechteck 32"/>
          <p:cNvSpPr/>
          <p:nvPr/>
        </p:nvSpPr>
        <p:spPr>
          <a:xfrm>
            <a:off x="2555776" y="-2"/>
            <a:ext cx="2016000" cy="2016000"/>
          </a:xfrm>
          <a:prstGeom prst="rect">
            <a:avLst/>
          </a:prstGeom>
          <a:solidFill>
            <a:srgbClr val="F6C9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pPr fontAlgn="ctr"/>
            <a:endParaRPr lang="de-DE" sz="1000" cap="all" dirty="0">
              <a:solidFill>
                <a:schemeClr val="bg1"/>
              </a:solidFill>
              <a:latin typeface="Frutiger LT Std 55 Roman" pitchFamily="34" charset="0"/>
            </a:endParaRPr>
          </a:p>
        </p:txBody>
      </p:sp>
      <p:sp>
        <p:nvSpPr>
          <p:cNvPr id="34" name="Rechteck 33"/>
          <p:cNvSpPr/>
          <p:nvPr/>
        </p:nvSpPr>
        <p:spPr>
          <a:xfrm>
            <a:off x="4644008" y="-2"/>
            <a:ext cx="2016000" cy="2016000"/>
          </a:xfrm>
          <a:prstGeom prst="rect">
            <a:avLst/>
          </a:prstGeom>
          <a:solidFill>
            <a:srgbClr val="00509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r>
              <a:rPr lang="en-GB" cap="all" dirty="0">
                <a:solidFill>
                  <a:schemeClr val="bg1"/>
                </a:solidFill>
                <a:latin typeface="Frutiger LT Std 55 Roman" pitchFamily="34" charset="0"/>
              </a:rPr>
              <a:t> </a:t>
            </a:r>
          </a:p>
          <a:p>
            <a:endParaRPr lang="en-GB" cap="all" dirty="0">
              <a:solidFill>
                <a:schemeClr val="bg1"/>
              </a:solidFill>
              <a:latin typeface="Frutiger LT Std 55 Roman" pitchFamily="34" charset="0"/>
            </a:endParaRPr>
          </a:p>
          <a:p>
            <a:endParaRPr lang="en-GB" cap="all" dirty="0">
              <a:solidFill>
                <a:schemeClr val="bg1"/>
              </a:solidFill>
              <a:latin typeface="Frutiger LT Std 55 Roman"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cap="all" dirty="0">
              <a:solidFill>
                <a:schemeClr val="bg1"/>
              </a:solidFill>
              <a:latin typeface="CubePro-Light" pitchFamily="34" charset="0"/>
              <a:cs typeface="CubePro-Light" pitchFamily="34" charset="0"/>
            </a:endParaRPr>
          </a:p>
          <a:p>
            <a:pPr fontAlgn="ctr"/>
            <a:endParaRPr lang="en-GB" sz="1000" cap="all" dirty="0">
              <a:solidFill>
                <a:schemeClr val="bg1"/>
              </a:solidFill>
              <a:latin typeface="Frutiger LT Std 55 Roman" pitchFamily="34" charset="0"/>
            </a:endParaRPr>
          </a:p>
        </p:txBody>
      </p:sp>
      <p:sp>
        <p:nvSpPr>
          <p:cNvPr id="38" name="Rechteck 37"/>
          <p:cNvSpPr/>
          <p:nvPr/>
        </p:nvSpPr>
        <p:spPr>
          <a:xfrm>
            <a:off x="468115" y="2417600"/>
            <a:ext cx="2016000" cy="2016000"/>
          </a:xfrm>
          <a:prstGeom prst="rect">
            <a:avLst/>
          </a:prstGeom>
          <a:solidFill>
            <a:srgbClr val="CE103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pPr algn="just"/>
            <a:endParaRPr lang="en-US" cap="all" dirty="0">
              <a:solidFill>
                <a:schemeClr val="bg1"/>
              </a:solidFill>
              <a:latin typeface="Frutiger LT Std 55 Roman" pitchFamily="34" charset="0"/>
            </a:endParaRPr>
          </a:p>
          <a:p>
            <a:pPr algn="just"/>
            <a:endParaRPr lang="en-US" cap="all" dirty="0">
              <a:solidFill>
                <a:schemeClr val="bg1"/>
              </a:solidFill>
              <a:latin typeface="Frutiger LT Std 55 Roman" pitchFamily="34" charset="0"/>
            </a:endParaRPr>
          </a:p>
          <a:p>
            <a:pPr algn="just"/>
            <a:endParaRPr lang="en-US" cap="all" dirty="0">
              <a:solidFill>
                <a:schemeClr val="bg1"/>
              </a:solidFill>
              <a:latin typeface="Frutiger LT Std 55 Roman" pitchFamily="34" charset="0"/>
            </a:endParaRPr>
          </a:p>
          <a:p>
            <a:pPr algn="just"/>
            <a:endParaRPr lang="en-US" cap="all" dirty="0">
              <a:solidFill>
                <a:schemeClr val="bg1"/>
              </a:solidFill>
              <a:latin typeface="Frutiger LT Std 55 Roman"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en-US" cap="all" dirty="0">
              <a:solidFill>
                <a:schemeClr val="bg1"/>
              </a:solidFill>
              <a:latin typeface="CubePro-Light" pitchFamily="34" charset="0"/>
              <a:cs typeface="CubePro-Light" pitchFamily="34" charset="0"/>
            </a:endParaRPr>
          </a:p>
        </p:txBody>
      </p:sp>
      <p:sp>
        <p:nvSpPr>
          <p:cNvPr id="24" name="Rechteck 23"/>
          <p:cNvSpPr/>
          <p:nvPr/>
        </p:nvSpPr>
        <p:spPr>
          <a:xfrm>
            <a:off x="468115" y="-2"/>
            <a:ext cx="2016000" cy="2016000"/>
          </a:xfrm>
          <a:prstGeom prst="rect">
            <a:avLst/>
          </a:prstGeom>
          <a:solidFill>
            <a:srgbClr val="008BD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5" name="Titel 1"/>
          <p:cNvSpPr txBox="1">
            <a:spLocks/>
          </p:cNvSpPr>
          <p:nvPr/>
        </p:nvSpPr>
        <p:spPr>
          <a:xfrm>
            <a:off x="468312" y="1124744"/>
            <a:ext cx="2087463" cy="648072"/>
          </a:xfrm>
          <a:prstGeom prst="rect">
            <a:avLst/>
          </a:prstGeom>
        </p:spPr>
        <p:txBody>
          <a:bodyPr vert="horz" lIns="90000" tIns="0" rIns="91440" bIns="0" rtlCol="0" anchor="b" anchorCtr="0">
            <a:noAutofit/>
          </a:bodyPr>
          <a:lstStyle/>
          <a:p>
            <a:pPr>
              <a:lnSpc>
                <a:spcPts val="3000"/>
              </a:lnSpc>
              <a:spcBef>
                <a:spcPct val="0"/>
              </a:spcBef>
            </a:pPr>
            <a:r>
              <a:rPr lang="hu" sz="2800" dirty="0">
                <a:solidFill>
                  <a:schemeClr val="bg1"/>
                </a:solidFill>
                <a:latin typeface="Arial" panose="020B0604020202020204" pitchFamily="34" charset="0"/>
                <a:cs typeface="Arial" panose="020B0604020202020204" pitchFamily="34" charset="0"/>
              </a:rPr>
              <a:t>Termék-csoportok</a:t>
            </a:r>
          </a:p>
        </p:txBody>
      </p:sp>
      <p:sp>
        <p:nvSpPr>
          <p:cNvPr id="63" name="Rechteck 62"/>
          <p:cNvSpPr/>
          <p:nvPr/>
        </p:nvSpPr>
        <p:spPr>
          <a:xfrm>
            <a:off x="2502844" y="1328121"/>
            <a:ext cx="1440160" cy="707886"/>
          </a:xfrm>
          <a:prstGeom prst="rect">
            <a:avLst/>
          </a:prstGeom>
        </p:spPr>
        <p:txBody>
          <a:bodyPr wrap="square">
            <a:spAutoFit/>
          </a:bodyPr>
          <a:lstStyle/>
          <a:p>
            <a:pPr fontAlgn="ctr"/>
            <a:r>
              <a:rPr lang="en-GB" cap="all" dirty="0">
                <a:solidFill>
                  <a:schemeClr val="bg1"/>
                </a:solidFill>
                <a:latin typeface="Arial" panose="020B0604020202020204" pitchFamily="34" charset="0"/>
                <a:cs typeface="Arial" panose="020B0604020202020204" pitchFamily="34" charset="0"/>
              </a:rPr>
              <a:t>agruLine</a:t>
            </a:r>
          </a:p>
          <a:p>
            <a:pPr fontAlgn="ctr"/>
            <a:r>
              <a:rPr lang="hu" sz="1100" cap="all" dirty="0">
                <a:solidFill>
                  <a:schemeClr val="bg1"/>
                </a:solidFill>
                <a:latin typeface="Arial" panose="020B0604020202020204" pitchFamily="34" charset="0"/>
                <a:cs typeface="Arial" panose="020B0604020202020204" pitchFamily="34" charset="0"/>
              </a:rPr>
              <a:t>Csővezeték rendszerek</a:t>
            </a:r>
          </a:p>
        </p:txBody>
      </p:sp>
      <p:sp>
        <p:nvSpPr>
          <p:cNvPr id="23" name="Rechteck 22"/>
          <p:cNvSpPr/>
          <p:nvPr/>
        </p:nvSpPr>
        <p:spPr>
          <a:xfrm>
            <a:off x="431363" y="3938303"/>
            <a:ext cx="2096594" cy="492443"/>
          </a:xfrm>
          <a:prstGeom prst="rect">
            <a:avLst/>
          </a:prstGeom>
        </p:spPr>
        <p:txBody>
          <a:bodyPr wrap="square">
            <a:spAutoFit/>
          </a:bodyPr>
          <a:lstStyle/>
          <a:p>
            <a:pPr fontAlgn="ctr">
              <a:lnSpc>
                <a:spcPts val="1800"/>
              </a:lnSpc>
            </a:pPr>
            <a:r>
              <a:rPr lang="hu" cap="all" dirty="0">
                <a:solidFill>
                  <a:schemeClr val="bg1"/>
                </a:solidFill>
                <a:latin typeface="Arial" panose="020B0604020202020204" pitchFamily="34" charset="0"/>
                <a:cs typeface="Arial" panose="020B0604020202020204" pitchFamily="34" charset="0"/>
              </a:rPr>
              <a:t>BETONVÉDELEM</a:t>
            </a:r>
          </a:p>
          <a:p>
            <a:pPr fontAlgn="ctr"/>
            <a:r>
              <a:rPr lang="hu" sz="1100" cap="all" dirty="0">
                <a:solidFill>
                  <a:schemeClr val="bg1"/>
                </a:solidFill>
                <a:latin typeface="Arial" panose="020B0604020202020204" pitchFamily="34" charset="0"/>
                <a:cs typeface="Arial" panose="020B0604020202020204" pitchFamily="34" charset="0"/>
              </a:rPr>
              <a:t>VÉDŐ béleések</a:t>
            </a:r>
          </a:p>
        </p:txBody>
      </p:sp>
      <p:sp>
        <p:nvSpPr>
          <p:cNvPr id="30" name="Rechteck 29"/>
          <p:cNvSpPr/>
          <p:nvPr/>
        </p:nvSpPr>
        <p:spPr>
          <a:xfrm>
            <a:off x="4644008" y="1319230"/>
            <a:ext cx="2196232" cy="707886"/>
          </a:xfrm>
          <a:prstGeom prst="rect">
            <a:avLst/>
          </a:prstGeom>
        </p:spPr>
        <p:txBody>
          <a:bodyPr wrap="square">
            <a:spAutoFit/>
          </a:bodyPr>
          <a:lstStyle/>
          <a:p>
            <a:pPr fontAlgn="ctr"/>
            <a:r>
              <a:rPr lang="en-GB" cap="all" dirty="0">
                <a:solidFill>
                  <a:schemeClr val="bg1"/>
                </a:solidFill>
                <a:latin typeface="Arial" panose="020B0604020202020204" pitchFamily="34" charset="0"/>
                <a:cs typeface="Arial" panose="020B0604020202020204" pitchFamily="34" charset="0"/>
              </a:rPr>
              <a:t>AGRUCHEM</a:t>
            </a:r>
          </a:p>
          <a:p>
            <a:pPr fontAlgn="ctr"/>
            <a:r>
              <a:rPr lang="hu-HU" sz="1100" cap="all" dirty="0">
                <a:solidFill>
                  <a:schemeClr val="bg1"/>
                </a:solidFill>
                <a:latin typeface="Arial" panose="020B0604020202020204" pitchFamily="34" charset="0"/>
                <a:cs typeface="Arial" panose="020B0604020202020204" pitchFamily="34" charset="0"/>
              </a:rPr>
              <a:t>IPARI</a:t>
            </a:r>
            <a:endParaRPr lang="en-GB" sz="1100" cap="all" dirty="0">
              <a:solidFill>
                <a:schemeClr val="bg1"/>
              </a:solidFill>
              <a:latin typeface="Arial" panose="020B0604020202020204" pitchFamily="34" charset="0"/>
              <a:cs typeface="Arial" panose="020B0604020202020204" pitchFamily="34" charset="0"/>
            </a:endParaRPr>
          </a:p>
          <a:p>
            <a:pPr fontAlgn="ctr"/>
            <a:r>
              <a:rPr lang="hu" sz="1100" cap="all" dirty="0">
                <a:solidFill>
                  <a:schemeClr val="bg1"/>
                </a:solidFill>
                <a:latin typeface="Arial" panose="020B0604020202020204" pitchFamily="34" charset="0"/>
                <a:cs typeface="Arial" panose="020B0604020202020204" pitchFamily="34" charset="0"/>
              </a:rPr>
              <a:t>Csőrendszerek</a:t>
            </a:r>
            <a:endParaRPr lang="en-GB" sz="1100" cap="all" dirty="0">
              <a:solidFill>
                <a:schemeClr val="bg1"/>
              </a:solidFill>
              <a:latin typeface="Arial" panose="020B0604020202020204" pitchFamily="34" charset="0"/>
              <a:cs typeface="Arial" panose="020B0604020202020204" pitchFamily="34" charset="0"/>
            </a:endParaRPr>
          </a:p>
        </p:txBody>
      </p:sp>
      <p:sp>
        <p:nvSpPr>
          <p:cNvPr id="31" name="Rechteck 30"/>
          <p:cNvSpPr/>
          <p:nvPr/>
        </p:nvSpPr>
        <p:spPr>
          <a:xfrm>
            <a:off x="6732240" y="1464311"/>
            <a:ext cx="2088232" cy="538609"/>
          </a:xfrm>
          <a:prstGeom prst="rect">
            <a:avLst/>
          </a:prstGeom>
        </p:spPr>
        <p:txBody>
          <a:bodyPr wrap="square">
            <a:spAutoFit/>
          </a:bodyPr>
          <a:lstStyle/>
          <a:p>
            <a:pPr fontAlgn="ctr"/>
            <a:r>
              <a:rPr lang="en-GB" cap="all" dirty="0">
                <a:solidFill>
                  <a:schemeClr val="bg1"/>
                </a:solidFill>
                <a:latin typeface="Arial" panose="020B0604020202020204" pitchFamily="34" charset="0"/>
                <a:cs typeface="Arial" panose="020B0604020202020204" pitchFamily="34" charset="0"/>
              </a:rPr>
              <a:t>PURAD</a:t>
            </a:r>
          </a:p>
          <a:p>
            <a:pPr fontAlgn="ctr"/>
            <a:r>
              <a:rPr lang="hu" sz="1100" cap="all" dirty="0">
                <a:solidFill>
                  <a:schemeClr val="bg1"/>
                </a:solidFill>
                <a:latin typeface="Arial" panose="020B0604020202020204" pitchFamily="34" charset="0"/>
                <a:cs typeface="Arial" panose="020B0604020202020204" pitchFamily="34" charset="0"/>
              </a:rPr>
              <a:t>Csőrendszerek</a:t>
            </a:r>
          </a:p>
        </p:txBody>
      </p:sp>
      <p:pic>
        <p:nvPicPr>
          <p:cNvPr id="35" name="Grafik 34" descr="IMG_0168.jpg"/>
          <p:cNvPicPr preferRelativeResize="0">
            <a:picLocks/>
          </p:cNvPicPr>
          <p:nvPr/>
        </p:nvPicPr>
        <p:blipFill>
          <a:blip r:embed="rId3" cstate="print"/>
          <a:srcRect l="1503" t="21102"/>
          <a:stretch>
            <a:fillRect/>
          </a:stretch>
        </p:blipFill>
        <p:spPr>
          <a:xfrm>
            <a:off x="2663776" y="-3"/>
            <a:ext cx="1800000" cy="1080000"/>
          </a:xfrm>
          <a:prstGeom prst="rect">
            <a:avLst/>
          </a:prstGeom>
        </p:spPr>
      </p:pic>
      <p:pic>
        <p:nvPicPr>
          <p:cNvPr id="36" name="Grafik 35" descr="Ovivo-08797.jpg"/>
          <p:cNvPicPr preferRelativeResize="0">
            <a:picLocks/>
          </p:cNvPicPr>
          <p:nvPr/>
        </p:nvPicPr>
        <p:blipFill>
          <a:blip r:embed="rId4" cstate="print"/>
          <a:srcRect b="6302"/>
          <a:stretch>
            <a:fillRect/>
          </a:stretch>
        </p:blipFill>
        <p:spPr>
          <a:xfrm>
            <a:off x="6840240" y="-2"/>
            <a:ext cx="1800000" cy="1080000"/>
          </a:xfrm>
          <a:prstGeom prst="rect">
            <a:avLst/>
          </a:prstGeom>
        </p:spPr>
      </p:pic>
      <p:pic>
        <p:nvPicPr>
          <p:cNvPr id="37" name="Grafik 36" descr="20160315_110222.jpg"/>
          <p:cNvPicPr preferRelativeResize="0">
            <a:picLocks/>
          </p:cNvPicPr>
          <p:nvPr/>
        </p:nvPicPr>
        <p:blipFill>
          <a:blip r:embed="rId5" cstate="print"/>
          <a:srcRect l="2059" r="2059"/>
          <a:stretch>
            <a:fillRect/>
          </a:stretch>
        </p:blipFill>
        <p:spPr>
          <a:xfrm>
            <a:off x="4752008" y="-2"/>
            <a:ext cx="1800000" cy="1080000"/>
          </a:xfrm>
          <a:prstGeom prst="rect">
            <a:avLst/>
          </a:prstGeom>
        </p:spPr>
      </p:pic>
      <p:pic>
        <p:nvPicPr>
          <p:cNvPr id="41" name="Grafik 40"/>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663776" y="2417600"/>
            <a:ext cx="1800000" cy="1080000"/>
          </a:xfrm>
          <a:prstGeom prst="rect">
            <a:avLst/>
          </a:prstGeom>
        </p:spPr>
      </p:pic>
      <p:pic>
        <p:nvPicPr>
          <p:cNvPr id="58" name="Grafik 57" descr="Betonschutz_Titel_01_RET.jpg"/>
          <p:cNvPicPr preferRelativeResize="0">
            <a:picLocks/>
          </p:cNvPicPr>
          <p:nvPr/>
        </p:nvPicPr>
        <p:blipFill>
          <a:blip r:embed="rId7" cstate="print"/>
          <a:srcRect t="14644"/>
          <a:stretch>
            <a:fillRect/>
          </a:stretch>
        </p:blipFill>
        <p:spPr>
          <a:xfrm>
            <a:off x="567670" y="2417600"/>
            <a:ext cx="1800000" cy="1080000"/>
          </a:xfrm>
          <a:prstGeom prst="rect">
            <a:avLst/>
          </a:prstGeom>
        </p:spPr>
      </p:pic>
      <p:sp>
        <p:nvSpPr>
          <p:cNvPr id="40" name="Rechteck 39"/>
          <p:cNvSpPr/>
          <p:nvPr/>
        </p:nvSpPr>
        <p:spPr>
          <a:xfrm>
            <a:off x="4651882" y="2417600"/>
            <a:ext cx="2010020" cy="2016000"/>
          </a:xfrm>
          <a:prstGeom prst="rect">
            <a:avLst/>
          </a:prstGeom>
          <a:solidFill>
            <a:srgbClr val="00845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de-AT" sz="1000" cap="all" dirty="0">
              <a:solidFill>
                <a:schemeClr val="bg1"/>
              </a:solidFill>
              <a:latin typeface="Frutiger LT Std 55 Roman" pitchFamily="34" charset="0"/>
            </a:endParaRPr>
          </a:p>
        </p:txBody>
      </p:sp>
      <p:sp>
        <p:nvSpPr>
          <p:cNvPr id="29" name="Rechteck 28"/>
          <p:cNvSpPr/>
          <p:nvPr/>
        </p:nvSpPr>
        <p:spPr>
          <a:xfrm>
            <a:off x="4642754" y="3688090"/>
            <a:ext cx="2106488" cy="723275"/>
          </a:xfrm>
          <a:prstGeom prst="rect">
            <a:avLst/>
          </a:prstGeom>
        </p:spPr>
        <p:txBody>
          <a:bodyPr wrap="square">
            <a:spAutoFit/>
          </a:bodyPr>
          <a:lstStyle/>
          <a:p>
            <a:pPr fontAlgn="ctr">
              <a:lnSpc>
                <a:spcPts val="1800"/>
              </a:lnSpc>
            </a:pPr>
            <a:r>
              <a:rPr lang="hu" cap="all" dirty="0">
                <a:solidFill>
                  <a:schemeClr val="bg1"/>
                </a:solidFill>
                <a:latin typeface="Arial" panose="020B0604020202020204" pitchFamily="34" charset="0"/>
                <a:cs typeface="Arial" panose="020B0604020202020204" pitchFamily="34" charset="0"/>
              </a:rPr>
              <a:t>BÉLÉS</a:t>
            </a:r>
          </a:p>
          <a:p>
            <a:pPr fontAlgn="ctr">
              <a:lnSpc>
                <a:spcPts val="1800"/>
              </a:lnSpc>
            </a:pPr>
            <a:r>
              <a:rPr lang="hu" cap="all" dirty="0">
                <a:solidFill>
                  <a:schemeClr val="bg1"/>
                </a:solidFill>
                <a:latin typeface="Arial" panose="020B0604020202020204" pitchFamily="34" charset="0"/>
                <a:cs typeface="Arial" panose="020B0604020202020204" pitchFamily="34" charset="0"/>
              </a:rPr>
              <a:t>RENDSZEREK</a:t>
            </a:r>
          </a:p>
          <a:p>
            <a:pPr fontAlgn="ctr"/>
            <a:r>
              <a:rPr lang="hu" sz="1100" cap="all" dirty="0">
                <a:solidFill>
                  <a:schemeClr val="bg1"/>
                </a:solidFill>
                <a:latin typeface="Arial" panose="020B0604020202020204" pitchFamily="34" charset="0"/>
                <a:cs typeface="Arial" panose="020B0604020202020204" pitchFamily="34" charset="0"/>
              </a:rPr>
              <a:t>geomembránok</a:t>
            </a:r>
            <a:endParaRPr lang="de-DE" sz="1100" cap="all" dirty="0">
              <a:solidFill>
                <a:schemeClr val="bg1"/>
              </a:solidFill>
              <a:latin typeface="Arial" panose="020B0604020202020204" pitchFamily="34" charset="0"/>
              <a:cs typeface="Arial" panose="020B0604020202020204" pitchFamily="34" charset="0"/>
            </a:endParaRPr>
          </a:p>
        </p:txBody>
      </p:sp>
      <p:pic>
        <p:nvPicPr>
          <p:cNvPr id="59" name="Grafik 58" descr="Koralmbahn_KAT1 - BLAU.jpg"/>
          <p:cNvPicPr preferRelativeResize="0">
            <a:picLocks/>
          </p:cNvPicPr>
          <p:nvPr/>
        </p:nvPicPr>
        <p:blipFill>
          <a:blip r:embed="rId8" cstate="print"/>
          <a:srcRect r="2130" b="8656"/>
          <a:stretch>
            <a:fillRect/>
          </a:stretch>
        </p:blipFill>
        <p:spPr>
          <a:xfrm>
            <a:off x="4762872" y="2417600"/>
            <a:ext cx="1800000" cy="1080000"/>
          </a:xfrm>
          <a:prstGeom prst="rect">
            <a:avLst/>
          </a:prstGeom>
        </p:spPr>
      </p:pic>
      <p:sp>
        <p:nvSpPr>
          <p:cNvPr id="26" name="Rechteck 25"/>
          <p:cNvSpPr/>
          <p:nvPr/>
        </p:nvSpPr>
        <p:spPr>
          <a:xfrm>
            <a:off x="6738465" y="2417600"/>
            <a:ext cx="2010020" cy="2016000"/>
          </a:xfrm>
          <a:prstGeom prst="rect">
            <a:avLst/>
          </a:prstGeom>
          <a:solidFill>
            <a:srgbClr val="83929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54000" rtlCol="0" anchor="b" anchorCtr="0"/>
          <a:lstStyle/>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Frutiger LT Std 55 Roman" pitchFamily="34" charset="0"/>
            </a:endParaRPr>
          </a:p>
          <a:p>
            <a:pPr fontAlgn="ctr"/>
            <a:endParaRPr lang="en-US" cap="all" dirty="0">
              <a:solidFill>
                <a:schemeClr val="bg1"/>
              </a:solidFill>
              <a:latin typeface="CubePro-Light" pitchFamily="34" charset="0"/>
              <a:cs typeface="CubePro-Light" pitchFamily="34" charset="0"/>
            </a:endParaRPr>
          </a:p>
          <a:p>
            <a:pPr fontAlgn="ctr"/>
            <a:endParaRPr lang="de-AT" sz="1000" cap="all" dirty="0">
              <a:solidFill>
                <a:schemeClr val="bg1"/>
              </a:solidFill>
              <a:latin typeface="Frutiger LT Std 55 Roman" pitchFamily="34" charset="0"/>
            </a:endParaRPr>
          </a:p>
        </p:txBody>
      </p:sp>
      <p:sp>
        <p:nvSpPr>
          <p:cNvPr id="39" name="Rechteck 38"/>
          <p:cNvSpPr/>
          <p:nvPr/>
        </p:nvSpPr>
        <p:spPr>
          <a:xfrm>
            <a:off x="6713484" y="3688090"/>
            <a:ext cx="2106488" cy="830997"/>
          </a:xfrm>
          <a:prstGeom prst="rect">
            <a:avLst/>
          </a:prstGeom>
        </p:spPr>
        <p:txBody>
          <a:bodyPr wrap="square">
            <a:spAutoFit/>
          </a:bodyPr>
          <a:lstStyle/>
          <a:p>
            <a:pPr fontAlgn="ctr">
              <a:lnSpc>
                <a:spcPts val="1800"/>
              </a:lnSpc>
            </a:pPr>
            <a:endParaRPr lang="hu" cap="all" dirty="0">
              <a:solidFill>
                <a:schemeClr val="bg1"/>
              </a:solidFill>
              <a:latin typeface="Arial" panose="020B0604020202020204" pitchFamily="34" charset="0"/>
              <a:cs typeface="Arial" panose="020B0604020202020204" pitchFamily="34" charset="0"/>
            </a:endParaRPr>
          </a:p>
          <a:p>
            <a:pPr fontAlgn="ctr">
              <a:lnSpc>
                <a:spcPts val="1800"/>
              </a:lnSpc>
            </a:pPr>
            <a:r>
              <a:rPr lang="hu" cap="all" dirty="0">
                <a:solidFill>
                  <a:schemeClr val="bg1"/>
                </a:solidFill>
                <a:latin typeface="Arial" panose="020B0604020202020204" pitchFamily="34" charset="0"/>
                <a:cs typeface="Arial" panose="020B0604020202020204" pitchFamily="34" charset="0"/>
              </a:rPr>
              <a:t>HEGESZTÉS</a:t>
            </a:r>
          </a:p>
          <a:p>
            <a:pPr fontAlgn="ctr"/>
            <a:r>
              <a:rPr lang="hu" sz="1100" cap="all" dirty="0">
                <a:solidFill>
                  <a:schemeClr val="bg1"/>
                </a:solidFill>
                <a:latin typeface="Arial" panose="020B0604020202020204" pitchFamily="34" charset="0"/>
                <a:cs typeface="Arial" panose="020B0604020202020204" pitchFamily="34" charset="0"/>
              </a:rPr>
              <a:t>HEGESZTÉSI</a:t>
            </a:r>
            <a:r>
              <a:rPr lang="hu" sz="1800" cap="all" dirty="0">
                <a:solidFill>
                  <a:schemeClr val="bg1"/>
                </a:solidFill>
                <a:latin typeface="Arial" panose="020B0604020202020204" pitchFamily="34" charset="0"/>
                <a:cs typeface="Arial" panose="020B0604020202020204" pitchFamily="34" charset="0"/>
              </a:rPr>
              <a:t> </a:t>
            </a:r>
            <a:r>
              <a:rPr lang="hu" sz="1100" cap="all" dirty="0">
                <a:solidFill>
                  <a:schemeClr val="bg1"/>
                </a:solidFill>
                <a:latin typeface="Arial" panose="020B0604020202020204" pitchFamily="34" charset="0"/>
                <a:cs typeface="Arial" panose="020B0604020202020204" pitchFamily="34" charset="0"/>
              </a:rPr>
              <a:t>RENDSZEREK</a:t>
            </a:r>
          </a:p>
        </p:txBody>
      </p:sp>
      <p:pic>
        <p:nvPicPr>
          <p:cNvPr id="42" name="Grafik 41"/>
          <p:cNvPicPr preferRelativeResize="0">
            <a:picLocks/>
          </p:cNvPicPr>
          <p:nvPr/>
        </p:nvPicPr>
        <p:blipFill rotWithShape="1">
          <a:blip r:embed="rId9" cstate="print">
            <a:extLst>
              <a:ext uri="{28A0092B-C50C-407E-A947-70E740481C1C}">
                <a14:useLocalDpi xmlns:a14="http://schemas.microsoft.com/office/drawing/2010/main" val="0"/>
              </a:ext>
            </a:extLst>
          </a:blip>
          <a:srcRect b="7851"/>
          <a:stretch/>
        </p:blipFill>
        <p:spPr>
          <a:xfrm>
            <a:off x="6840240" y="2417600"/>
            <a:ext cx="1788373" cy="1098640"/>
          </a:xfrm>
          <a:prstGeom prst="rect">
            <a:avLst/>
          </a:prstGeom>
        </p:spPr>
      </p:pic>
    </p:spTree>
    <p:extLst>
      <p:ext uri="{BB962C8B-B14F-4D97-AF65-F5344CB8AC3E}">
        <p14:creationId xmlns:p14="http://schemas.microsoft.com/office/powerpoint/2010/main" val="312391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486295" y="1491630"/>
            <a:ext cx="2157152" cy="1159625"/>
          </a:xfrm>
        </p:spPr>
        <p:txBody>
          <a:bodyPr/>
          <a:lstStyle/>
          <a:p>
            <a:r>
              <a:rPr lang="de-AT" dirty="0"/>
              <a:t>AGRU </a:t>
            </a:r>
            <a:r>
              <a:rPr lang="de-AT" dirty="0" err="1"/>
              <a:t>SureFIT</a:t>
            </a:r>
            <a:r>
              <a:rPr lang="de-AT" baseline="30000" dirty="0"/>
              <a:t>®</a:t>
            </a:r>
            <a:endParaRPr lang="de-DE" baseline="30000" dirty="0"/>
          </a:p>
        </p:txBody>
      </p:sp>
      <p:sp>
        <p:nvSpPr>
          <p:cNvPr id="6" name="Untertitel 5"/>
          <p:cNvSpPr>
            <a:spLocks noGrp="1"/>
          </p:cNvSpPr>
          <p:nvPr>
            <p:ph type="subTitle" idx="1"/>
          </p:nvPr>
        </p:nvSpPr>
        <p:spPr>
          <a:xfrm>
            <a:off x="486295" y="2787774"/>
            <a:ext cx="2157152" cy="663124"/>
          </a:xfrm>
        </p:spPr>
        <p:txBody>
          <a:bodyPr/>
          <a:lstStyle/>
          <a:p>
            <a:r>
              <a:rPr lang="fr-FR" dirty="0"/>
              <a:t>Szorosan illeszkedő bélés </a:t>
            </a:r>
            <a:r>
              <a:rPr lang="hu-HU" dirty="0"/>
              <a:t>gyűrűs tér</a:t>
            </a:r>
            <a:r>
              <a:rPr lang="fr-FR" dirty="0"/>
              <a:t> nélkül</a:t>
            </a:r>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Titel 1"/>
          <p:cNvSpPr>
            <a:spLocks noGrp="1"/>
          </p:cNvSpPr>
          <p:nvPr>
            <p:ph type="title"/>
          </p:nvPr>
        </p:nvSpPr>
        <p:spPr>
          <a:xfrm>
            <a:off x="339485" y="814163"/>
            <a:ext cx="8568952" cy="675000"/>
          </a:xfrm>
        </p:spPr>
        <p:txBody>
          <a:bodyPr>
            <a:normAutofit/>
          </a:bodyPr>
          <a:lstStyle/>
          <a:p>
            <a:r>
              <a:rPr lang="hu" dirty="0"/>
              <a:t>A POLIETILÉN TULAJDONSÁGAI – ELŐNYÖK</a:t>
            </a:r>
            <a:endParaRPr lang="en-US" dirty="0"/>
          </a:p>
        </p:txBody>
      </p:sp>
      <p:pic>
        <p:nvPicPr>
          <p:cNvPr id="15" name="Grafik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12073" y="1283765"/>
            <a:ext cx="4377654" cy="3480679"/>
          </a:xfrm>
          <a:prstGeom prst="rect">
            <a:avLst/>
          </a:prstGeom>
          <a:scene3d>
            <a:camera prst="orthographicFront">
              <a:rot lat="0" lon="0" rev="0"/>
            </a:camera>
            <a:lightRig rig="threePt" dir="t"/>
          </a:scene3d>
        </p:spPr>
      </p:pic>
      <p:sp>
        <p:nvSpPr>
          <p:cNvPr id="19" name="Pfeil nach rechts 18"/>
          <p:cNvSpPr/>
          <p:nvPr/>
        </p:nvSpPr>
        <p:spPr>
          <a:xfrm>
            <a:off x="4403344" y="2966330"/>
            <a:ext cx="540060" cy="378042"/>
          </a:xfrm>
          <a:prstGeom prst="rightArrow">
            <a:avLst/>
          </a:prstGeom>
          <a:solidFill>
            <a:srgbClr val="F6C900"/>
          </a:solidFill>
          <a:ln>
            <a:solidFill>
              <a:srgbClr val="F6C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p>
        </p:txBody>
      </p:sp>
      <p:grpSp>
        <p:nvGrpSpPr>
          <p:cNvPr id="34" name="Gruppieren 33"/>
          <p:cNvGrpSpPr/>
          <p:nvPr/>
        </p:nvGrpSpPr>
        <p:grpSpPr>
          <a:xfrm>
            <a:off x="971600" y="3422647"/>
            <a:ext cx="3791892" cy="1668648"/>
            <a:chOff x="700555" y="4494586"/>
            <a:chExt cx="5055856" cy="2224864"/>
          </a:xfrm>
        </p:grpSpPr>
        <p:sp>
          <p:nvSpPr>
            <p:cNvPr id="26" name="Inhaltsplatzhalter 12"/>
            <p:cNvSpPr txBox="1">
              <a:spLocks/>
            </p:cNvSpPr>
            <p:nvPr/>
          </p:nvSpPr>
          <p:spPr>
            <a:xfrm>
              <a:off x="700555" y="5351641"/>
              <a:ext cx="1866797" cy="597013"/>
            </a:xfrm>
            <a:prstGeom prst="rect">
              <a:avLst/>
            </a:prstGeom>
          </p:spPr>
          <p:txBody>
            <a:bodyPr vert="horz" lIns="68580" tIns="34290" rIns="68580" bIns="34290" rtlCol="0">
              <a:normAutofit/>
            </a:bodyPr>
            <a:lstStyle>
              <a:lvl1pPr marL="342900" indent="-342900" algn="l" defTabSz="914400" rtl="0" eaLnBrk="1" latinLnBrk="0" hangingPunct="1">
                <a:spcBef>
                  <a:spcPts val="600"/>
                </a:spcBef>
                <a:buClr>
                  <a:srgbClr val="F6C900"/>
                </a:buClr>
                <a:buFont typeface="Arial" pitchFamily="34" charset="0"/>
                <a:buChar char="•"/>
                <a:defRPr sz="2000" kern="1200">
                  <a:solidFill>
                    <a:srgbClr val="2D2E2F"/>
                  </a:solidFill>
                  <a:latin typeface="Arial" pitchFamily="34" charset="0"/>
                  <a:ea typeface="+mn-ea"/>
                  <a:cs typeface="Arial" pitchFamily="34" charset="0"/>
                </a:defRPr>
              </a:lvl1pPr>
              <a:lvl2pPr marL="742950" indent="-285750" algn="l" defTabSz="914400" rtl="0" eaLnBrk="1" latinLnBrk="0" hangingPunct="1">
                <a:spcBef>
                  <a:spcPts val="400"/>
                </a:spcBef>
                <a:buClr>
                  <a:srgbClr val="F6C900"/>
                </a:buClr>
                <a:buFont typeface="Symbol" pitchFamily="18" charset="2"/>
                <a:buChar char="-"/>
                <a:defRPr sz="1600" kern="1200">
                  <a:solidFill>
                    <a:srgbClr val="2D2E2F"/>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C900"/>
                </a:buClr>
                <a:buFont typeface="Wingdings" pitchFamily="2" charset="2"/>
                <a:buChar char="§"/>
                <a:defRPr sz="1200" kern="1200">
                  <a:solidFill>
                    <a:srgbClr val="2D2E2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hu" sz="1500" dirty="0">
                  <a:solidFill>
                    <a:srgbClr val="000000"/>
                  </a:solidFill>
                </a:rPr>
                <a:t>Kisebb kopás</a:t>
              </a:r>
            </a:p>
          </p:txBody>
        </p:sp>
        <p:grpSp>
          <p:nvGrpSpPr>
            <p:cNvPr id="11" name="Gruppieren 10"/>
            <p:cNvGrpSpPr/>
            <p:nvPr/>
          </p:nvGrpSpPr>
          <p:grpSpPr>
            <a:xfrm>
              <a:off x="1795339" y="4494586"/>
              <a:ext cx="3961072" cy="2224864"/>
              <a:chOff x="1795339" y="4494586"/>
              <a:chExt cx="3961072" cy="2224864"/>
            </a:xfrm>
          </p:grpSpPr>
          <p:pic>
            <p:nvPicPr>
              <p:cNvPr id="16" name="Picture 4" descr="neu-3"/>
              <p:cNvPicPr>
                <a:picLocks noChangeAspect="1" noChangeArrowheads="1"/>
              </p:cNvPicPr>
              <p:nvPr/>
            </p:nvPicPr>
            <p:blipFill rotWithShape="1">
              <a:blip r:embed="rId4" cstate="screen"/>
              <a:srcRect r="24" b="-469"/>
              <a:stretch/>
            </p:blipFill>
            <p:spPr bwMode="auto">
              <a:xfrm>
                <a:off x="2594494" y="4977018"/>
                <a:ext cx="2258523" cy="1260000"/>
              </a:xfrm>
              <a:prstGeom prst="rect">
                <a:avLst/>
              </a:prstGeom>
              <a:noFill/>
              <a:ln w="12700">
                <a:noFill/>
                <a:miter lim="800000"/>
                <a:headEnd/>
                <a:tailEnd/>
              </a:ln>
              <a:effectLst>
                <a:outerShdw blurRad="50800" dist="38100" dir="2700000" algn="tl" rotWithShape="0">
                  <a:schemeClr val="bg1">
                    <a:lumMod val="75000"/>
                    <a:alpha val="40000"/>
                  </a:schemeClr>
                </a:outerShdw>
              </a:effectLst>
            </p:spPr>
          </p:pic>
          <p:sp>
            <p:nvSpPr>
              <p:cNvPr id="31" name="Multiplizieren 30"/>
              <p:cNvSpPr/>
              <p:nvPr/>
            </p:nvSpPr>
            <p:spPr>
              <a:xfrm>
                <a:off x="1795339" y="4494586"/>
                <a:ext cx="3961072" cy="2224864"/>
              </a:xfrm>
              <a:prstGeom prst="mathMultiply">
                <a:avLst>
                  <a:gd name="adj1"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dirty="0"/>
              </a:p>
            </p:txBody>
          </p:sp>
        </p:grpSp>
      </p:grpSp>
      <p:grpSp>
        <p:nvGrpSpPr>
          <p:cNvPr id="12" name="Gruppieren 11"/>
          <p:cNvGrpSpPr/>
          <p:nvPr/>
        </p:nvGrpSpPr>
        <p:grpSpPr>
          <a:xfrm>
            <a:off x="535686" y="2318516"/>
            <a:ext cx="4202710" cy="1668648"/>
            <a:chOff x="119336" y="3022411"/>
            <a:chExt cx="5603613" cy="2224864"/>
          </a:xfrm>
        </p:grpSpPr>
        <p:sp>
          <p:nvSpPr>
            <p:cNvPr id="25" name="Inhaltsplatzhalter 12"/>
            <p:cNvSpPr txBox="1">
              <a:spLocks/>
            </p:cNvSpPr>
            <p:nvPr/>
          </p:nvSpPr>
          <p:spPr>
            <a:xfrm>
              <a:off x="119336" y="3723789"/>
              <a:ext cx="2448017" cy="822108"/>
            </a:xfrm>
            <a:prstGeom prst="rect">
              <a:avLst/>
            </a:prstGeom>
          </p:spPr>
          <p:txBody>
            <a:bodyPr vert="horz" lIns="68580" tIns="34290" rIns="68580" bIns="34290" rtlCol="0">
              <a:normAutofit/>
            </a:bodyPr>
            <a:lstStyle>
              <a:lvl1pPr marL="342900" indent="-342900" algn="l" defTabSz="914400" rtl="0" eaLnBrk="1" latinLnBrk="0" hangingPunct="1">
                <a:spcBef>
                  <a:spcPts val="600"/>
                </a:spcBef>
                <a:buClr>
                  <a:srgbClr val="F6C900"/>
                </a:buClr>
                <a:buFont typeface="Arial" pitchFamily="34" charset="0"/>
                <a:buChar char="•"/>
                <a:defRPr sz="2000" kern="1200">
                  <a:solidFill>
                    <a:srgbClr val="2D2E2F"/>
                  </a:solidFill>
                  <a:latin typeface="Arial" pitchFamily="34" charset="0"/>
                  <a:ea typeface="+mn-ea"/>
                  <a:cs typeface="Arial" pitchFamily="34" charset="0"/>
                </a:defRPr>
              </a:lvl1pPr>
              <a:lvl2pPr marL="742950" indent="-285750" algn="l" defTabSz="914400" rtl="0" eaLnBrk="1" latinLnBrk="0" hangingPunct="1">
                <a:spcBef>
                  <a:spcPts val="400"/>
                </a:spcBef>
                <a:buClr>
                  <a:srgbClr val="F6C900"/>
                </a:buClr>
                <a:buFont typeface="Symbol" pitchFamily="18" charset="2"/>
                <a:buChar char="-"/>
                <a:defRPr sz="1600" kern="1200">
                  <a:solidFill>
                    <a:srgbClr val="2D2E2F"/>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C900"/>
                </a:buClr>
                <a:buFont typeface="Wingdings" pitchFamily="2" charset="2"/>
                <a:buChar char="§"/>
                <a:defRPr sz="1200" kern="1200">
                  <a:solidFill>
                    <a:srgbClr val="2D2E2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hu" sz="1500" dirty="0">
                  <a:solidFill>
                    <a:srgbClr val="000000"/>
                  </a:solidFill>
                </a:rPr>
                <a:t>Nincs lerakódás</a:t>
              </a:r>
            </a:p>
          </p:txBody>
        </p:sp>
        <p:grpSp>
          <p:nvGrpSpPr>
            <p:cNvPr id="10" name="Gruppieren 9"/>
            <p:cNvGrpSpPr/>
            <p:nvPr/>
          </p:nvGrpSpPr>
          <p:grpSpPr>
            <a:xfrm>
              <a:off x="1761877" y="3022411"/>
              <a:ext cx="3961072" cy="2224864"/>
              <a:chOff x="1761877" y="3022411"/>
              <a:chExt cx="3961072" cy="2224864"/>
            </a:xfrm>
          </p:grpSpPr>
          <p:pic>
            <p:nvPicPr>
              <p:cNvPr id="17" name="Grafik 4" descr="28 Stahlrohr alt.JPG"/>
              <p:cNvPicPr>
                <a:picLocks noChangeAspect="1"/>
              </p:cNvPicPr>
              <p:nvPr/>
            </p:nvPicPr>
            <p:blipFill>
              <a:blip r:embed="rId5" cstate="screen"/>
              <a:srcRect/>
              <a:stretch>
                <a:fillRect/>
              </a:stretch>
            </p:blipFill>
            <p:spPr bwMode="auto">
              <a:xfrm>
                <a:off x="2608413" y="3504843"/>
                <a:ext cx="2268000" cy="1260000"/>
              </a:xfrm>
              <a:prstGeom prst="rect">
                <a:avLst/>
              </a:prstGeom>
              <a:noFill/>
              <a:ln w="9525">
                <a:noFill/>
                <a:miter lim="800000"/>
                <a:headEnd/>
                <a:tailEnd/>
              </a:ln>
              <a:effectLst>
                <a:outerShdw blurRad="50800" dist="38100" dir="2700000" algn="tl" rotWithShape="0">
                  <a:schemeClr val="bg1">
                    <a:lumMod val="75000"/>
                    <a:alpha val="40000"/>
                  </a:schemeClr>
                </a:outerShdw>
              </a:effectLst>
            </p:spPr>
          </p:pic>
          <p:sp>
            <p:nvSpPr>
              <p:cNvPr id="32" name="Multiplizieren 31"/>
              <p:cNvSpPr/>
              <p:nvPr/>
            </p:nvSpPr>
            <p:spPr>
              <a:xfrm>
                <a:off x="1761877" y="3022411"/>
                <a:ext cx="3961072" cy="2224864"/>
              </a:xfrm>
              <a:prstGeom prst="mathMultiply">
                <a:avLst>
                  <a:gd name="adj1"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dirty="0"/>
              </a:p>
            </p:txBody>
          </p:sp>
        </p:grpSp>
      </p:grpSp>
      <p:grpSp>
        <p:nvGrpSpPr>
          <p:cNvPr id="35" name="Gruppieren 34"/>
          <p:cNvGrpSpPr/>
          <p:nvPr/>
        </p:nvGrpSpPr>
        <p:grpSpPr>
          <a:xfrm>
            <a:off x="741714" y="1168220"/>
            <a:ext cx="4027477" cy="1668648"/>
            <a:chOff x="394040" y="1488683"/>
            <a:chExt cx="5369969" cy="2224864"/>
          </a:xfrm>
        </p:grpSpPr>
        <p:sp>
          <p:nvSpPr>
            <p:cNvPr id="24" name="Inhaltsplatzhalter 12"/>
            <p:cNvSpPr txBox="1">
              <a:spLocks/>
            </p:cNvSpPr>
            <p:nvPr/>
          </p:nvSpPr>
          <p:spPr>
            <a:xfrm>
              <a:off x="394040" y="2398360"/>
              <a:ext cx="2173313" cy="405509"/>
            </a:xfrm>
            <a:prstGeom prst="rect">
              <a:avLst/>
            </a:prstGeom>
          </p:spPr>
          <p:txBody>
            <a:bodyPr vert="horz" lIns="68580" tIns="34290" rIns="68580" bIns="34290" rtlCol="0">
              <a:normAutofit/>
            </a:bodyPr>
            <a:lstStyle>
              <a:lvl1pPr marL="342900" indent="-342900" algn="l" defTabSz="914400" rtl="0" eaLnBrk="1" latinLnBrk="0" hangingPunct="1">
                <a:spcBef>
                  <a:spcPts val="600"/>
                </a:spcBef>
                <a:buClr>
                  <a:srgbClr val="F6C900"/>
                </a:buClr>
                <a:buFont typeface="Arial" pitchFamily="34" charset="0"/>
                <a:buChar char="•"/>
                <a:defRPr sz="2000" kern="1200">
                  <a:solidFill>
                    <a:srgbClr val="2D2E2F"/>
                  </a:solidFill>
                  <a:latin typeface="Arial" pitchFamily="34" charset="0"/>
                  <a:ea typeface="+mn-ea"/>
                  <a:cs typeface="Arial" pitchFamily="34" charset="0"/>
                </a:defRPr>
              </a:lvl1pPr>
              <a:lvl2pPr marL="742950" indent="-285750" algn="l" defTabSz="914400" rtl="0" eaLnBrk="1" latinLnBrk="0" hangingPunct="1">
                <a:spcBef>
                  <a:spcPts val="400"/>
                </a:spcBef>
                <a:buClr>
                  <a:srgbClr val="F6C900"/>
                </a:buClr>
                <a:buFont typeface="Symbol" pitchFamily="18" charset="2"/>
                <a:buChar char="-"/>
                <a:defRPr sz="1600" kern="1200">
                  <a:solidFill>
                    <a:srgbClr val="2D2E2F"/>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C900"/>
                </a:buClr>
                <a:buFont typeface="Wingdings" pitchFamily="2" charset="2"/>
                <a:buChar char="§"/>
                <a:defRPr sz="1200" kern="1200">
                  <a:solidFill>
                    <a:srgbClr val="2D2E2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GB" sz="1500" dirty="0">
                  <a:solidFill>
                    <a:srgbClr val="000000"/>
                  </a:solidFill>
                </a:rPr>
                <a:t> </a:t>
              </a:r>
              <a:r>
                <a:rPr lang="hu" sz="1500" dirty="0">
                  <a:solidFill>
                    <a:srgbClr val="000000"/>
                  </a:solidFill>
                </a:rPr>
                <a:t>Nincs korrózió</a:t>
              </a:r>
            </a:p>
          </p:txBody>
        </p:sp>
        <p:grpSp>
          <p:nvGrpSpPr>
            <p:cNvPr id="9" name="Gruppieren 8"/>
            <p:cNvGrpSpPr/>
            <p:nvPr/>
          </p:nvGrpSpPr>
          <p:grpSpPr>
            <a:xfrm>
              <a:off x="1802937" y="1488683"/>
              <a:ext cx="3961072" cy="2224864"/>
              <a:chOff x="1802937" y="1488683"/>
              <a:chExt cx="3961072" cy="2224864"/>
            </a:xfrm>
          </p:grpSpPr>
          <p:pic>
            <p:nvPicPr>
              <p:cNvPr id="18" name="Picture 5" descr="STAHLROH"/>
              <p:cNvPicPr>
                <a:picLocks noChangeAspect="1" noChangeArrowheads="1"/>
              </p:cNvPicPr>
              <p:nvPr/>
            </p:nvPicPr>
            <p:blipFill>
              <a:blip r:embed="rId6" cstate="screen"/>
              <a:srcRect r="4886"/>
              <a:stretch>
                <a:fillRect/>
              </a:stretch>
            </p:blipFill>
            <p:spPr bwMode="auto">
              <a:xfrm>
                <a:off x="2632479" y="1971115"/>
                <a:ext cx="2301989" cy="1260000"/>
              </a:xfrm>
              <a:prstGeom prst="rect">
                <a:avLst/>
              </a:prstGeom>
              <a:noFill/>
              <a:ln w="9525">
                <a:noFill/>
                <a:miter lim="800000"/>
                <a:headEnd/>
                <a:tailEnd/>
              </a:ln>
              <a:effectLst>
                <a:outerShdw blurRad="50800" dist="38100" dir="2700000" algn="tl" rotWithShape="0">
                  <a:schemeClr val="bg1">
                    <a:lumMod val="75000"/>
                    <a:alpha val="40000"/>
                  </a:schemeClr>
                </a:outerShdw>
              </a:effectLst>
            </p:spPr>
          </p:pic>
          <p:sp>
            <p:nvSpPr>
              <p:cNvPr id="33" name="Multiplizieren 32"/>
              <p:cNvSpPr/>
              <p:nvPr/>
            </p:nvSpPr>
            <p:spPr>
              <a:xfrm>
                <a:off x="1802937" y="1488683"/>
                <a:ext cx="3961072" cy="2224864"/>
              </a:xfrm>
              <a:prstGeom prst="mathMultiply">
                <a:avLst>
                  <a:gd name="adj1"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dirty="0"/>
              </a:p>
            </p:txBody>
          </p:sp>
        </p:grpSp>
      </p:grpSp>
      <p:cxnSp>
        <p:nvCxnSpPr>
          <p:cNvPr id="37" name="Gewinkelter Verbinder 36"/>
          <p:cNvCxnSpPr>
            <a:stCxn id="18" idx="3"/>
            <a:endCxn id="19" idx="1"/>
          </p:cNvCxnSpPr>
          <p:nvPr/>
        </p:nvCxnSpPr>
        <p:spPr>
          <a:xfrm>
            <a:off x="4147034" y="2002544"/>
            <a:ext cx="256310" cy="1152808"/>
          </a:xfrm>
          <a:prstGeom prst="bentConnector3">
            <a:avLst/>
          </a:prstGeom>
          <a:ln w="38100">
            <a:solidFill>
              <a:srgbClr val="F6C900"/>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a:stCxn id="17" idx="3"/>
            <a:endCxn id="19" idx="1"/>
          </p:cNvCxnSpPr>
          <p:nvPr/>
        </p:nvCxnSpPr>
        <p:spPr>
          <a:xfrm>
            <a:off x="4103493" y="3152840"/>
            <a:ext cx="299851" cy="2512"/>
          </a:xfrm>
          <a:prstGeom prst="line">
            <a:avLst/>
          </a:prstGeom>
          <a:ln w="57150">
            <a:solidFill>
              <a:srgbClr val="F6C900"/>
            </a:solidFill>
          </a:ln>
        </p:spPr>
        <p:style>
          <a:lnRef idx="1">
            <a:schemeClr val="accent1"/>
          </a:lnRef>
          <a:fillRef idx="0">
            <a:schemeClr val="accent1"/>
          </a:fillRef>
          <a:effectRef idx="0">
            <a:schemeClr val="accent1"/>
          </a:effectRef>
          <a:fontRef idx="minor">
            <a:schemeClr val="tx1"/>
          </a:fontRef>
        </p:style>
      </p:cxnSp>
      <p:cxnSp>
        <p:nvCxnSpPr>
          <p:cNvPr id="45" name="Gewinkelter Verbinder 44"/>
          <p:cNvCxnSpPr>
            <a:stCxn id="16" idx="3"/>
            <a:endCxn id="19" idx="1"/>
          </p:cNvCxnSpPr>
          <p:nvPr/>
        </p:nvCxnSpPr>
        <p:spPr>
          <a:xfrm flipV="1">
            <a:off x="4085946" y="3155351"/>
            <a:ext cx="317398" cy="1101620"/>
          </a:xfrm>
          <a:prstGeom prst="bentConnector3">
            <a:avLst>
              <a:gd name="adj1" fmla="val 59533"/>
            </a:avLst>
          </a:prstGeom>
          <a:ln w="38100">
            <a:solidFill>
              <a:srgbClr val="F6C900"/>
            </a:solidFill>
          </a:ln>
        </p:spPr>
        <p:style>
          <a:lnRef idx="1">
            <a:schemeClr val="accent1"/>
          </a:lnRef>
          <a:fillRef idx="0">
            <a:schemeClr val="accent1"/>
          </a:fillRef>
          <a:effectRef idx="0">
            <a:schemeClr val="accent1"/>
          </a:effectRef>
          <a:fontRef idx="minor">
            <a:schemeClr val="tx1"/>
          </a:fontRef>
        </p:style>
      </p:cxnSp>
      <p:sp>
        <p:nvSpPr>
          <p:cNvPr id="13" name="Datumsplatzhalter 12"/>
          <p:cNvSpPr>
            <a:spLocks noGrp="1"/>
          </p:cNvSpPr>
          <p:nvPr>
            <p:ph type="dt" sz="half" idx="10"/>
          </p:nvPr>
        </p:nvSpPr>
        <p:spPr/>
        <p:txBody>
          <a:bodyPr/>
          <a:lstStyle/>
          <a:p>
            <a:fld id="{C2E44471-F824-4066-BCAB-AAA86E3336B1}" type="slidenum">
              <a:rPr lang="de-DE" smtClean="0"/>
              <a:pPr/>
              <a:t>7</a:t>
            </a:fld>
            <a:endParaRPr lang="de-DE" dirty="0"/>
          </a:p>
        </p:txBody>
      </p:sp>
      <p:sp>
        <p:nvSpPr>
          <p:cNvPr id="21" name="Foliennummernplatzhalter 20"/>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1" name="Picture 3"/>
          <p:cNvPicPr>
            <a:picLocks noChangeAspect="1" noChangeArrowheads="1"/>
          </p:cNvPicPr>
          <p:nvPr/>
        </p:nvPicPr>
        <p:blipFill rotWithShape="1">
          <a:blip r:embed="rId2" cstate="print"/>
          <a:srcRect t="14728"/>
          <a:stretch/>
        </p:blipFill>
        <p:spPr bwMode="auto">
          <a:xfrm>
            <a:off x="2180177" y="2247714"/>
            <a:ext cx="3745661" cy="2395500"/>
          </a:xfrm>
          <a:prstGeom prst="rect">
            <a:avLst/>
          </a:prstGeom>
          <a:noFill/>
          <a:ln w="9525">
            <a:noFill/>
            <a:miter lim="800000"/>
            <a:headEnd/>
            <a:tailEnd/>
          </a:ln>
        </p:spPr>
      </p:pic>
      <p:sp>
        <p:nvSpPr>
          <p:cNvPr id="2" name="Titel 1"/>
          <p:cNvSpPr>
            <a:spLocks noGrp="1"/>
          </p:cNvSpPr>
          <p:nvPr>
            <p:ph type="title"/>
          </p:nvPr>
        </p:nvSpPr>
        <p:spPr>
          <a:xfrm>
            <a:off x="323529" y="789551"/>
            <a:ext cx="8568952" cy="648072"/>
          </a:xfrm>
        </p:spPr>
        <p:txBody>
          <a:bodyPr/>
          <a:lstStyle/>
          <a:p>
            <a:r>
              <a:rPr lang="hu" dirty="0"/>
              <a:t>KÖRNYEZETI HATÁS – MŰANYAG PIRAMIS</a:t>
            </a:r>
            <a:endParaRPr lang="de-DE" b="1" dirty="0"/>
          </a:p>
        </p:txBody>
      </p:sp>
      <p:sp>
        <p:nvSpPr>
          <p:cNvPr id="3" name="Inhaltsplatzhalter 2"/>
          <p:cNvSpPr>
            <a:spLocks noGrp="1"/>
          </p:cNvSpPr>
          <p:nvPr>
            <p:ph idx="13"/>
          </p:nvPr>
        </p:nvSpPr>
        <p:spPr>
          <a:xfrm>
            <a:off x="398602" y="1383618"/>
            <a:ext cx="4119392" cy="3186354"/>
          </a:xfrm>
        </p:spPr>
        <p:txBody>
          <a:bodyPr/>
          <a:lstStyle/>
          <a:p>
            <a:pPr marL="0" indent="0">
              <a:lnSpc>
                <a:spcPct val="150000"/>
              </a:lnSpc>
              <a:buNone/>
            </a:pPr>
            <a:r>
              <a:rPr lang="hu" b="1" dirty="0"/>
              <a:t>Poliolefinek (PE + PP)</a:t>
            </a:r>
          </a:p>
          <a:p>
            <a:r>
              <a:rPr lang="hu" sz="1600" dirty="0"/>
              <a:t>Környezetbarát</a:t>
            </a:r>
          </a:p>
          <a:p>
            <a:r>
              <a:rPr lang="hu" sz="1600" dirty="0"/>
              <a:t>Nem tartalmaz lágyítót</a:t>
            </a:r>
          </a:p>
          <a:p>
            <a:r>
              <a:rPr lang="hu" sz="1600" dirty="0"/>
              <a:t>Tökéletesen </a:t>
            </a:r>
          </a:p>
          <a:p>
            <a:r>
              <a:rPr lang="hu" sz="1600" dirty="0"/>
              <a:t>újrahasznosítható</a:t>
            </a:r>
          </a:p>
          <a:p>
            <a:r>
              <a:rPr lang="hu" sz="1600" dirty="0"/>
              <a:t>Élettartam &gt;100 év</a:t>
            </a:r>
          </a:p>
          <a:p>
            <a:pPr marL="0" indent="0">
              <a:buNone/>
            </a:pPr>
            <a:endParaRPr lang="de-DE"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6206" r="17709"/>
          <a:stretch/>
        </p:blipFill>
        <p:spPr>
          <a:xfrm>
            <a:off x="6084168" y="684683"/>
            <a:ext cx="4050450" cy="4086086"/>
          </a:xfrm>
          <a:prstGeom prst="rect">
            <a:avLst/>
          </a:prstGeom>
          <a:effectLst>
            <a:softEdge rad="215900"/>
          </a:effectLst>
        </p:spPr>
      </p:pic>
      <p:sp>
        <p:nvSpPr>
          <p:cNvPr id="12" name="Datumsplatzhalter 11"/>
          <p:cNvSpPr>
            <a:spLocks noGrp="1"/>
          </p:cNvSpPr>
          <p:nvPr>
            <p:ph type="dt" sz="half" idx="10"/>
          </p:nvPr>
        </p:nvSpPr>
        <p:spPr/>
        <p:txBody>
          <a:bodyPr/>
          <a:lstStyle/>
          <a:p>
            <a:fld id="{C2E44471-F824-4066-BCAB-AAA86E3336B1}" type="slidenum">
              <a:rPr lang="de-DE" smtClean="0"/>
              <a:pPr/>
              <a:t>8</a:t>
            </a:fld>
            <a:endParaRPr lang="de-DE" dirty="0"/>
          </a:p>
        </p:txBody>
      </p:sp>
      <p:sp>
        <p:nvSpPr>
          <p:cNvPr id="13" name="Foliennummernplatzhalter 12"/>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1" descr="IMG_2818 (1024 x 768)"/>
          <p:cNvPicPr>
            <a:picLocks noChangeAspect="1" noChangeArrowheads="1"/>
          </p:cNvPicPr>
          <p:nvPr/>
        </p:nvPicPr>
        <p:blipFill>
          <a:blip r:embed="rId2" cstate="print"/>
          <a:srcRect l="3473" t="20953"/>
          <a:stretch>
            <a:fillRect/>
          </a:stretch>
        </p:blipFill>
        <p:spPr bwMode="auto">
          <a:xfrm>
            <a:off x="5976155" y="2667012"/>
            <a:ext cx="2898872" cy="176944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Titel 1"/>
          <p:cNvSpPr txBox="1">
            <a:spLocks/>
          </p:cNvSpPr>
          <p:nvPr/>
        </p:nvSpPr>
        <p:spPr>
          <a:xfrm>
            <a:off x="323528" y="708543"/>
            <a:ext cx="6426714" cy="648072"/>
          </a:xfrm>
          <a:prstGeom prst="rect">
            <a:avLst/>
          </a:prstGeom>
        </p:spPr>
        <p:txBody>
          <a:bodyPr vert="horz" lIns="68580" tIns="34290" rIns="68580" bIns="34290" rtlCol="0" anchor="ctr">
            <a:normAutofit/>
          </a:bodyPr>
          <a:lstStyle/>
          <a:p>
            <a:pPr>
              <a:spcBef>
                <a:spcPct val="0"/>
              </a:spcBef>
              <a:defRPr/>
            </a:pPr>
            <a:r>
              <a:rPr lang="hu" sz="1875" b="1" dirty="0"/>
              <a:t>KÖRNYEZETI HATÁS</a:t>
            </a:r>
            <a:r>
              <a:rPr lang="hu" sz="1875" b="1" dirty="0">
                <a:solidFill>
                  <a:srgbClr val="2D2E2F"/>
                </a:solidFill>
                <a:latin typeface="Arial" pitchFamily="34" charset="0"/>
                <a:ea typeface="+mj-ea"/>
                <a:cs typeface="Arial" pitchFamily="34" charset="0"/>
              </a:rPr>
              <a:t> </a:t>
            </a:r>
            <a:r>
              <a:rPr lang="hu" sz="1875" b="1" dirty="0">
                <a:solidFill>
                  <a:srgbClr val="2D2E2F"/>
                </a:solidFill>
                <a:latin typeface="Arial" pitchFamily="34" charset="0"/>
                <a:cs typeface="Arial" pitchFamily="34" charset="0"/>
              </a:rPr>
              <a:t>– SZOLGÁLTATÁS ÉRTÉKE</a:t>
            </a:r>
            <a:endParaRPr lang="de-AT" sz="1875" b="1" dirty="0">
              <a:solidFill>
                <a:srgbClr val="2D2E2F"/>
              </a:solidFill>
              <a:latin typeface="Arial" pitchFamily="34" charset="0"/>
              <a:cs typeface="Arial" pitchFamily="34" charset="0"/>
            </a:endParaRPr>
          </a:p>
        </p:txBody>
      </p:sp>
      <p:pic>
        <p:nvPicPr>
          <p:cNvPr id="9" name="Picture 2"/>
          <p:cNvPicPr>
            <a:picLocks noChangeAspect="1" noChangeArrowheads="1"/>
          </p:cNvPicPr>
          <p:nvPr/>
        </p:nvPicPr>
        <p:blipFill>
          <a:blip r:embed="rId3" cstate="print"/>
          <a:srcRect/>
          <a:stretch>
            <a:fillRect/>
          </a:stretch>
        </p:blipFill>
        <p:spPr bwMode="auto">
          <a:xfrm>
            <a:off x="5976156" y="782533"/>
            <a:ext cx="2893498" cy="1740470"/>
          </a:xfrm>
          <a:prstGeom prst="rect">
            <a:avLst/>
          </a:prstGeom>
          <a:noFill/>
          <a:ln w="9525">
            <a:noFill/>
            <a:miter lim="800000"/>
            <a:headEnd/>
            <a:tailEnd/>
          </a:ln>
        </p:spPr>
      </p:pic>
      <p:sp>
        <p:nvSpPr>
          <p:cNvPr id="6" name="Inhaltsplatzhalter 5"/>
          <p:cNvSpPr>
            <a:spLocks noGrp="1"/>
          </p:cNvSpPr>
          <p:nvPr>
            <p:ph idx="13"/>
          </p:nvPr>
        </p:nvSpPr>
        <p:spPr>
          <a:xfrm>
            <a:off x="323529" y="1351325"/>
            <a:ext cx="5436604" cy="3186354"/>
          </a:xfrm>
        </p:spPr>
        <p:txBody>
          <a:bodyPr>
            <a:noAutofit/>
          </a:bodyPr>
          <a:lstStyle/>
          <a:p>
            <a:r>
              <a:rPr lang="hu" sz="1350" dirty="0">
                <a:sym typeface="Wingdings" pitchFamily="2" charset="2"/>
              </a:rPr>
              <a:t>Magas élettartam (&gt; 100 év)</a:t>
            </a:r>
          </a:p>
          <a:p>
            <a:endParaRPr lang="en-US" sz="1350" dirty="0">
              <a:sym typeface="Wingdings" pitchFamily="2" charset="2"/>
            </a:endParaRPr>
          </a:p>
          <a:p>
            <a:r>
              <a:rPr lang="hu-HU" sz="1350" dirty="0"/>
              <a:t>Az első generációs PE HD-</a:t>
            </a:r>
            <a:r>
              <a:rPr lang="hu-HU" sz="1350" dirty="0" err="1"/>
              <a:t>ból</a:t>
            </a:r>
            <a:r>
              <a:rPr lang="hu-HU" sz="1350" dirty="0"/>
              <a:t> készült csővezeték rendszerek már több, mint 50 éve használatban vannak</a:t>
            </a:r>
            <a:r>
              <a:rPr lang="hu" sz="1350" dirty="0">
                <a:sym typeface="Wingdings" pitchFamily="2" charset="2"/>
              </a:rPr>
              <a:t>.</a:t>
            </a:r>
          </a:p>
          <a:p>
            <a:endParaRPr lang="en-GB" sz="1350" dirty="0"/>
          </a:p>
          <a:p>
            <a:r>
              <a:rPr lang="hu-HU" sz="1350" dirty="0"/>
              <a:t>1977-ben telepített PE HD vízvezeték csövekből (külső átmérő 200 SDR 17(PN 6), PE 80, üzemi hőmérséklet 5-15°C, nyomás: ≤ 6 bar – már 40 éve használatban!) vett mintákon végzett kutatások az alábbiakat mutatták ki</a:t>
            </a:r>
            <a:r>
              <a:rPr lang="hu" sz="1350" dirty="0"/>
              <a:t>:</a:t>
            </a:r>
          </a:p>
          <a:p>
            <a:pPr lvl="1"/>
            <a:r>
              <a:rPr lang="hu" dirty="0"/>
              <a:t> </a:t>
            </a:r>
            <a:r>
              <a:rPr lang="hu-HU" dirty="0"/>
              <a:t>változatlan csőfelszín</a:t>
            </a:r>
          </a:p>
          <a:p>
            <a:pPr lvl="1"/>
            <a:r>
              <a:rPr lang="hu" dirty="0"/>
              <a:t>A használt cső hasonló fizikai tulajdonságokkal rendelkezik, mint az eredeti új cső</a:t>
            </a:r>
          </a:p>
          <a:p>
            <a:pPr lvl="1"/>
            <a:r>
              <a:rPr lang="hu-HU" dirty="0">
                <a:solidFill>
                  <a:srgbClr val="2D2D2F"/>
                </a:solidFill>
                <a:effectLst/>
                <a:ea typeface="Arial MT"/>
              </a:rPr>
              <a:t>a hegesztés és a cső a kúszótesztek során ugyanolyan teljesítményt mutatott, mint egy új cső</a:t>
            </a:r>
            <a:endParaRPr lang="de-DE" dirty="0"/>
          </a:p>
          <a:p>
            <a:endParaRPr lang="de-DE" dirty="0"/>
          </a:p>
        </p:txBody>
      </p:sp>
      <p:sp>
        <p:nvSpPr>
          <p:cNvPr id="13" name="Datumsplatzhalter 12"/>
          <p:cNvSpPr>
            <a:spLocks noGrp="1"/>
          </p:cNvSpPr>
          <p:nvPr>
            <p:ph type="dt" sz="half" idx="10"/>
          </p:nvPr>
        </p:nvSpPr>
        <p:spPr/>
        <p:txBody>
          <a:bodyPr/>
          <a:lstStyle/>
          <a:p>
            <a:fld id="{C2E44471-F824-4066-BCAB-AAA86E3336B1}" type="slidenum">
              <a:rPr lang="de-DE" smtClean="0"/>
              <a:pPr/>
              <a:t>9</a:t>
            </a:fld>
            <a:endParaRPr lang="de-DE" dirty="0"/>
          </a:p>
        </p:txBody>
      </p:sp>
      <p:sp>
        <p:nvSpPr>
          <p:cNvPr id="14" name="Foliennummernplatzhalter 13"/>
          <p:cNvSpPr>
            <a:spLocks noGrp="1"/>
          </p:cNvSpPr>
          <p:nvPr>
            <p:ph type="sldNum" sz="quarter" idx="12"/>
          </p:nvPr>
        </p:nvSpPr>
        <p:spPr/>
        <p:txBody>
          <a:bodyPr/>
          <a:lstStyle/>
          <a:p>
            <a:fld id="{A056524B-958C-453B-A41F-EDBABDDF1E57}" type="datetime1">
              <a:rPr lang="de-DE" smtClean="0"/>
              <a:pPr/>
              <a:t>27.01.2025</a:t>
            </a:fld>
            <a:endParaRPr lang="de-DE" dirty="0"/>
          </a:p>
        </p:txBody>
      </p:sp>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1228</Words>
  <Application>Microsoft Office PowerPoint</Application>
  <PresentationFormat>Diavetítés a képernyőre (16:9 oldalarány)</PresentationFormat>
  <Paragraphs>337</Paragraphs>
  <Slides>30</Slides>
  <Notes>10</Notes>
  <HiddenSlides>0</HiddenSlides>
  <MMClips>1</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30</vt:i4>
      </vt:variant>
    </vt:vector>
  </HeadingPairs>
  <TitlesOfParts>
    <vt:vector size="38" baseType="lpstr">
      <vt:lpstr>Arial</vt:lpstr>
      <vt:lpstr>Arial MT</vt:lpstr>
      <vt:lpstr>Calibri</vt:lpstr>
      <vt:lpstr>CubePro-Light</vt:lpstr>
      <vt:lpstr>Frutiger LT Std 55 Roman</vt:lpstr>
      <vt:lpstr>Symbol</vt:lpstr>
      <vt:lpstr>Wingdings</vt:lpstr>
      <vt:lpstr>Larissa-Design</vt:lpstr>
      <vt:lpstr>PowerPoint-bemutató</vt:lpstr>
      <vt:lpstr>PowerPoint-bemutató</vt:lpstr>
      <vt:lpstr>PowerPoint-bemutató</vt:lpstr>
      <vt:lpstr>PowerPoint-bemutató</vt:lpstr>
      <vt:lpstr>PowerPoint-bemutató</vt:lpstr>
      <vt:lpstr>AGRU SureFIT®</vt:lpstr>
      <vt:lpstr>A POLIETILÉN TULAJDONSÁGAI – ELŐNYÖK</vt:lpstr>
      <vt:lpstr>KÖRNYEZETI HATÁS – MŰANYAG PIRAMIS</vt:lpstr>
      <vt:lpstr>PowerPoint-bemutató</vt:lpstr>
      <vt:lpstr>PE-ANYAGOK FEJLŐDÉSE</vt:lpstr>
      <vt:lpstr>PE 100 ANYAG</vt:lpstr>
      <vt:lpstr>PE 100(-RC) ANYAG –  PONTSZERŰ TERHELÉS</vt:lpstr>
      <vt:lpstr>PE 100 – PE 100-RC ÖSSZEHASONLÍTÁS</vt:lpstr>
      <vt:lpstr>PowerPoint-bemutató</vt:lpstr>
      <vt:lpstr>AGRU SURELINE SPEZIFIKATION</vt:lpstr>
      <vt:lpstr>AGRU SURELINE SPEZIFIKATION</vt:lpstr>
      <vt:lpstr>AGRU SURELINE SPEZIFIKATION</vt:lpstr>
      <vt:lpstr>AGRU SURELINE SPEZIFIKATION</vt:lpstr>
      <vt:lpstr>AGRU SURELINE SPEZIFIKATION</vt:lpstr>
      <vt:lpstr>PowerPoint-bemutató</vt:lpstr>
      <vt:lpstr>AGRU SureFIT®</vt:lpstr>
      <vt:lpstr>PowerPoint-bemutató</vt:lpstr>
      <vt:lpstr>AGRU SureFIT®</vt:lpstr>
      <vt:lpstr>AGRU SureFIT – ALKALMAZÁS</vt:lpstr>
      <vt:lpstr>AGRU SureFIT – ALKALMAZÁS</vt:lpstr>
      <vt:lpstr>AGRU SureFIT – ALKALMAZÁS</vt:lpstr>
      <vt:lpstr>AGRU SureFIT – ALKALMAZÁS</vt:lpstr>
      <vt:lpstr> AGRU SureFIT – ALKALMAZÁS </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bah@agru.at</dc:creator>
  <cp:lastModifiedBy>Agriapipe</cp:lastModifiedBy>
  <cp:revision>677</cp:revision>
  <cp:lastPrinted>2025-01-09T13:59:14Z</cp:lastPrinted>
  <dcterms:created xsi:type="dcterms:W3CDTF">2016-05-18T11:52:39Z</dcterms:created>
  <dcterms:modified xsi:type="dcterms:W3CDTF">2025-01-27T13:51:47Z</dcterms:modified>
</cp:coreProperties>
</file>