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5"/>
  </p:notesMasterIdLst>
  <p:sldIdLst>
    <p:sldId id="424" r:id="rId2"/>
    <p:sldId id="563" r:id="rId3"/>
    <p:sldId id="531" r:id="rId4"/>
    <p:sldId id="537" r:id="rId5"/>
    <p:sldId id="544" r:id="rId6"/>
    <p:sldId id="543" r:id="rId7"/>
    <p:sldId id="554" r:id="rId8"/>
    <p:sldId id="555" r:id="rId9"/>
    <p:sldId id="552" r:id="rId10"/>
    <p:sldId id="522" r:id="rId11"/>
    <p:sldId id="532" r:id="rId12"/>
    <p:sldId id="534" r:id="rId13"/>
    <p:sldId id="533" r:id="rId14"/>
    <p:sldId id="535" r:id="rId15"/>
    <p:sldId id="564" r:id="rId16"/>
    <p:sldId id="565" r:id="rId17"/>
    <p:sldId id="566" r:id="rId18"/>
    <p:sldId id="567" r:id="rId19"/>
    <p:sldId id="568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77" r:id="rId29"/>
    <p:sldId id="538" r:id="rId30"/>
    <p:sldId id="542" r:id="rId31"/>
    <p:sldId id="539" r:id="rId32"/>
    <p:sldId id="548" r:id="rId33"/>
    <p:sldId id="562" r:id="rId34"/>
    <p:sldId id="546" r:id="rId35"/>
    <p:sldId id="536" r:id="rId36"/>
    <p:sldId id="549" r:id="rId37"/>
    <p:sldId id="541" r:id="rId38"/>
    <p:sldId id="556" r:id="rId39"/>
    <p:sldId id="557" r:id="rId40"/>
    <p:sldId id="551" r:id="rId41"/>
    <p:sldId id="550" r:id="rId42"/>
    <p:sldId id="561" r:id="rId43"/>
    <p:sldId id="518" r:id="rId44"/>
  </p:sldIdLst>
  <p:sldSz cx="9144000" cy="6858000" type="screen4x3"/>
  <p:notesSz cx="7102475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órocz Gábor" initials="MG" lastIdx="27" clrIdx="0">
    <p:extLst>
      <p:ext uri="{19B8F6BF-5375-455C-9EA6-DF929625EA0E}">
        <p15:presenceInfo xmlns:p15="http://schemas.microsoft.com/office/powerpoint/2012/main" userId="Mórocz Gáb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A4C"/>
    <a:srgbClr val="003054"/>
    <a:srgbClr val="FCA2EF"/>
    <a:srgbClr val="FF6600"/>
    <a:srgbClr val="00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7" autoAdjust="0"/>
    <p:restoredTop sz="50000" autoAdjust="0"/>
  </p:normalViewPr>
  <p:slideViewPr>
    <p:cSldViewPr>
      <p:cViewPr varScale="1">
        <p:scale>
          <a:sx n="97" d="100"/>
          <a:sy n="97" d="100"/>
        </p:scale>
        <p:origin x="1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5D69D62-BD8E-488D-8AAC-CAECB87ACF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1706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571E-601A-4320-9B8E-C25DB85F51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C98CF-1AE3-410F-BC10-BA2E85F7EF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123113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950913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BD7A3-0269-4BE8-8C23-B6755274EF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950913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141913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950913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41913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99F9-A944-4596-ABC9-730B5895F4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9FDA-FF28-42DC-AE49-C2DB799C96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2776D-2B3A-46A1-BF49-E998A100D7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50913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1913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33428-758B-4C8B-B89A-E16C75EC7A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0D71-F299-48D4-B786-DEC03ED8EC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B821C-F44D-443E-8329-DEF12B7394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48790-42A8-479E-A705-9E8C2B6962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1C10-AF5E-4F44-861C-09B21B6CDD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92CFD-84ED-452B-8860-787F9B908F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Pointoldal-Zrt-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9050"/>
            <a:ext cx="8620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0913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947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u="none">
                <a:solidFill>
                  <a:srgbClr val="003054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647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u="none">
                <a:solidFill>
                  <a:srgbClr val="003054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547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u="none">
                <a:solidFill>
                  <a:srgbClr val="003054"/>
                </a:solidFill>
                <a:latin typeface="Arial" charset="0"/>
              </a:defRPr>
            </a:lvl1pPr>
          </a:lstStyle>
          <a:p>
            <a:pPr>
              <a:defRPr/>
            </a:pPr>
            <a:fld id="{9D19F6D2-6C09-4326-9E8E-B87481AB3D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467A4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305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00305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305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054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jármű, Szárazföldi jármű, kerék, eső látható">
            <a:extLst>
              <a:ext uri="{FF2B5EF4-FFF2-40B4-BE49-F238E27FC236}">
                <a16:creationId xmlns:a16="http://schemas.microsoft.com/office/drawing/2014/main" id="{0BEC9CFD-B579-6446-E6FE-56BF89601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8101504" cy="5401003"/>
          </a:xfrm>
          <a:prstGeom prst="rect">
            <a:avLst/>
          </a:prstGeom>
        </p:spPr>
      </p:pic>
      <p:sp>
        <p:nvSpPr>
          <p:cNvPr id="1843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55576" y="836712"/>
            <a:ext cx="8172400" cy="489654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z="2800" dirty="0"/>
              <a:t>         </a:t>
            </a:r>
          </a:p>
          <a:p>
            <a:pPr eaLnBrk="1" hangingPunct="1">
              <a:buFontTx/>
              <a:buNone/>
            </a:pPr>
            <a:r>
              <a:rPr lang="hu-HU" sz="2800" dirty="0">
                <a:solidFill>
                  <a:srgbClr val="FFFF00"/>
                </a:solidFill>
              </a:rPr>
              <a:t>   </a:t>
            </a:r>
            <a:r>
              <a:rPr lang="hu-HU" dirty="0">
                <a:solidFill>
                  <a:srgbClr val="FFFF00"/>
                </a:solidFill>
              </a:rPr>
              <a:t>  Fővárosi Csatornázási Művek Zrt.</a:t>
            </a:r>
          </a:p>
          <a:p>
            <a:pPr eaLnBrk="1" hangingPunct="1">
              <a:buFontTx/>
              <a:buNone/>
            </a:pPr>
            <a:r>
              <a:rPr lang="hu-HU" sz="2800" dirty="0">
                <a:solidFill>
                  <a:srgbClr val="FFFF00"/>
                </a:solidFill>
              </a:rPr>
              <a:t>      </a:t>
            </a:r>
          </a:p>
          <a:p>
            <a:pPr eaLnBrk="1" hangingPunct="1">
              <a:buFontTx/>
              <a:buNone/>
            </a:pPr>
            <a:endParaRPr lang="hu-HU" sz="2800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hu-HU" sz="2800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hu-HU" dirty="0">
                <a:solidFill>
                  <a:srgbClr val="FFFF00"/>
                </a:solidFill>
              </a:rPr>
              <a:t>        Klímaváltozás(?), avagy mi történt    	   Budapesten 2015.08.17-én</a:t>
            </a:r>
          </a:p>
          <a:p>
            <a:pPr eaLnBrk="1" hangingPunct="1">
              <a:buFontTx/>
              <a:buNone/>
            </a:pPr>
            <a:r>
              <a:rPr lang="hu-HU" sz="2800" dirty="0">
                <a:solidFill>
                  <a:srgbClr val="92D050"/>
                </a:solidFill>
              </a:rPr>
              <a:t>       </a:t>
            </a:r>
          </a:p>
          <a:p>
            <a:pPr eaLnBrk="1" hangingPunct="1">
              <a:buFontTx/>
              <a:buNone/>
            </a:pPr>
            <a:r>
              <a:rPr lang="hu-HU" sz="2800" dirty="0">
                <a:solidFill>
                  <a:srgbClr val="92D050"/>
                </a:solidFill>
              </a:rPr>
              <a:t>        </a:t>
            </a:r>
            <a:endParaRPr lang="hu-HU" sz="16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endParaRPr lang="hu-HU" sz="16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endParaRPr lang="hu-HU" sz="16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endParaRPr lang="hu-HU" sz="1600" dirty="0">
              <a:solidFill>
                <a:srgbClr val="92D05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8B1340B-95A6-DD21-5C8D-4B6DD26B28C2}"/>
              </a:ext>
            </a:extLst>
          </p:cNvPr>
          <p:cNvSpPr txBox="1"/>
          <p:nvPr/>
        </p:nvSpPr>
        <p:spPr>
          <a:xfrm>
            <a:off x="754464" y="5661248"/>
            <a:ext cx="396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none" dirty="0">
                <a:solidFill>
                  <a:srgbClr val="FFFF00"/>
                </a:solidFill>
              </a:rPr>
              <a:t>           Mórocz Gábor</a:t>
            </a:r>
          </a:p>
          <a:p>
            <a:r>
              <a:rPr lang="hu-HU" sz="2000" b="1" u="none" dirty="0">
                <a:solidFill>
                  <a:srgbClr val="FFFF00"/>
                </a:solidFill>
              </a:rPr>
              <a:t>Hálózatüzemeltetési Igazgató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4629348-DDEA-39B4-F5D9-99496416AA6D}"/>
              </a:ext>
            </a:extLst>
          </p:cNvPr>
          <p:cNvSpPr txBox="1"/>
          <p:nvPr/>
        </p:nvSpPr>
        <p:spPr>
          <a:xfrm>
            <a:off x="6228184" y="601813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none" dirty="0">
                <a:solidFill>
                  <a:srgbClr val="FFFF00"/>
                </a:solidFill>
              </a:rPr>
              <a:t>Eger. 2025.01.29.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har 20150800072">
            <a:hlinkClick r:id="" action="ppaction://media"/>
            <a:extLst>
              <a:ext uri="{FF2B5EF4-FFF2-40B4-BE49-F238E27FC236}">
                <a16:creationId xmlns:a16="http://schemas.microsoft.com/office/drawing/2014/main" id="{558D20E6-6485-755F-856C-8D60218887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55"/>
                </p14:media>
              </p:ext>
            </p:extLst>
          </p:nvPr>
        </p:nvPicPr>
        <p:blipFill rotWithShape="1">
          <a:blip r:embed="rId4"/>
          <a:srcRect l="1949" t="12987" r="649" b="12987"/>
          <a:stretch/>
        </p:blipFill>
        <p:spPr>
          <a:xfrm>
            <a:off x="683568" y="1314735"/>
            <a:ext cx="8337769" cy="475252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D05980D-662A-D6F9-CA5A-C2B28148F373}"/>
              </a:ext>
            </a:extLst>
          </p:cNvPr>
          <p:cNvSpPr txBox="1"/>
          <p:nvPr/>
        </p:nvSpPr>
        <p:spPr>
          <a:xfrm>
            <a:off x="7674648" y="6452557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u="none" dirty="0" err="1"/>
              <a:t>Forrás.:Internet</a:t>
            </a:r>
            <a:endParaRPr lang="hu-HU" sz="1100" u="none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E5923AC-522E-487E-102B-36C605BC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8B7A2001-99C0-0A19-D636-7C477943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6602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diagram, képernyőkép, sor látható">
            <a:extLst>
              <a:ext uri="{FF2B5EF4-FFF2-40B4-BE49-F238E27FC236}">
                <a16:creationId xmlns:a16="http://schemas.microsoft.com/office/drawing/2014/main" id="{18AAAD35-1472-422E-E238-A3C37B04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82"/>
          <a:stretch/>
        </p:blipFill>
        <p:spPr>
          <a:xfrm>
            <a:off x="683568" y="1556792"/>
            <a:ext cx="8341060" cy="4536504"/>
          </a:xfr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E5A45BFF-680A-56AE-B886-44E9A012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22622562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B2D901D-3A02-B85A-6115-D1E764450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704" y="1498345"/>
            <a:ext cx="7422720" cy="5061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80154C2-DAB9-42CC-1783-0171F2A2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6464775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16B90B5-3AB1-841B-9F0C-74540B0B5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700808"/>
            <a:ext cx="7632848" cy="4756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2912564F-FD63-B0F3-9EF9-8674A62D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4576798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84E8D8-7A85-3C96-2516-82A4079A2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13" y="1600201"/>
            <a:ext cx="6285383" cy="442108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30B410-0F75-43D2-7EB7-C9E49B48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" t="13000" r="20904" b="3373"/>
          <a:stretch/>
        </p:blipFill>
        <p:spPr>
          <a:xfrm>
            <a:off x="950913" y="1340768"/>
            <a:ext cx="7488832" cy="5060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FAD6E676-B4A0-BB47-77A9-42F69984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3508776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54" y="2318304"/>
            <a:ext cx="5081381" cy="3133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1064729" y="2209721"/>
            <a:ext cx="255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Rézsű védelme fólia takarással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40B02629-EF04-263E-5A3D-239FADB1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3217838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K:\Munka\ELOADAS\Eloadashoz\ÖRDÖGÁROK kiömlő Képek, szöveg\20150826_1527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3145665" cy="262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61" y="3645450"/>
            <a:ext cx="3818586" cy="2863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93868"/>
            <a:ext cx="3081271" cy="262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1475656" y="1569299"/>
            <a:ext cx="64087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Kőszórás készítése a kiömlő alá és elé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45EF8922-B975-793D-21B7-18205A41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4142992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204864"/>
            <a:ext cx="6107986" cy="4174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998125" y="1865671"/>
            <a:ext cx="21852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Kőszórás injektálása víz alatt szilárduló betonnal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078FBB5-B35B-B753-2E02-CA5DE691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24152454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190874"/>
            <a:ext cx="6433094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849797" y="2380865"/>
            <a:ext cx="2946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Vasbeton alaplemez vasalása, zsaluzása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B584264D-AD6F-D5AD-4400-D34AB861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19729901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2636872-5FE7-CB87-C01D-32CD9F7D9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08920"/>
            <a:ext cx="6596218" cy="3705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BEBD3A0-5B9C-A21D-B453-E277F864F16B}"/>
              </a:ext>
            </a:extLst>
          </p:cNvPr>
          <p:cNvSpPr txBox="1"/>
          <p:nvPr/>
        </p:nvSpPr>
        <p:spPr>
          <a:xfrm>
            <a:off x="683568" y="1439859"/>
            <a:ext cx="765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u="none" dirty="0"/>
              <a:t>Tüskék beépítése a kőszórás és a vasbeton lemez közé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249542C5-C3AC-562C-6B0D-6DF1F915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27771585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szöveg, térkép, képernyőkép, diagram látható">
            <a:extLst>
              <a:ext uri="{FF2B5EF4-FFF2-40B4-BE49-F238E27FC236}">
                <a16:creationId xmlns:a16="http://schemas.microsoft.com/office/drawing/2014/main" id="{428E670E-DD5F-322F-F484-D9BB5F1DD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299" r="35825" b="8071"/>
          <a:stretch/>
        </p:blipFill>
        <p:spPr>
          <a:xfrm>
            <a:off x="1115616" y="1412776"/>
            <a:ext cx="7618025" cy="495776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39BF6410-C8A2-24AF-DE87-CFD519DBE6EC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Ördög-árok +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</p:spTree>
    <p:extLst>
      <p:ext uri="{BB962C8B-B14F-4D97-AF65-F5344CB8AC3E}">
        <p14:creationId xmlns:p14="http://schemas.microsoft.com/office/powerpoint/2010/main" val="2018381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844824"/>
            <a:ext cx="6048088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743654" y="2563378"/>
            <a:ext cx="2435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Rézsű stabilizálása </a:t>
            </a:r>
            <a:r>
              <a:rPr lang="hu-HU" sz="2700" u="none" dirty="0" err="1"/>
              <a:t>gabion</a:t>
            </a:r>
            <a:r>
              <a:rPr lang="hu-HU" sz="2700" u="none" dirty="0"/>
              <a:t> kosarakkal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40D50ECC-1500-A624-8AFD-99F9944F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57926854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04189" y="2528753"/>
            <a:ext cx="2781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Vasbeton gerenda vasalása, zsaluzása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844824"/>
            <a:ext cx="5328592" cy="4822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74D5D8ED-312C-0EAA-E3B9-A4C677DA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28260935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5728" y="2440301"/>
            <a:ext cx="2376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Tüskék beépítése a fal és a gerenda közé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341" y="1923328"/>
            <a:ext cx="6300659" cy="45425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5223AF55-104D-4C91-A9BE-8EF9A747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67232207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46" y="1923222"/>
            <a:ext cx="2957547" cy="2099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zövegdoboz 1"/>
          <p:cNvSpPr txBox="1"/>
          <p:nvPr/>
        </p:nvSpPr>
        <p:spPr>
          <a:xfrm>
            <a:off x="1547664" y="1268760"/>
            <a:ext cx="6839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Süttői mészkőfal tömbelemek beépítése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23039"/>
            <a:ext cx="4320480" cy="2671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68" y="1977152"/>
            <a:ext cx="2871962" cy="2045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7A58DD2A-C202-E1AA-FDEB-C9600F14B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25671181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84080" y="2606968"/>
            <a:ext cx="2121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Helyreállított mészkőfal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80" y="1916832"/>
            <a:ext cx="6309317" cy="4371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86AAB340-6B58-37E9-A33F-B8EE736D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5582695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1700808"/>
            <a:ext cx="5283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Munka közben…….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8" y="4005064"/>
            <a:ext cx="4899958" cy="2752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507645F1-BEF1-824C-E1AA-B1556C9E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  <p:pic>
        <p:nvPicPr>
          <p:cNvPr id="5" name="Kép 4" descr="A képen kültéri, jármű, Szárazföldi jármű, autó látható&#10;&#10;Automatikusan generált leírás">
            <a:extLst>
              <a:ext uri="{FF2B5EF4-FFF2-40B4-BE49-F238E27FC236}">
                <a16:creationId xmlns:a16="http://schemas.microsoft.com/office/drawing/2014/main" id="{AC57ECF0-09FB-F703-5717-15DC82B2D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6" y="1715692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780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18559" y="1380418"/>
            <a:ext cx="5437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Terméskő rézsű helyreállítása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296622"/>
            <a:ext cx="4794995" cy="2035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59" y="3861048"/>
            <a:ext cx="3990050" cy="2541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85CDEB2-E310-8A82-09E5-F6B91D69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27452123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132856"/>
            <a:ext cx="5781478" cy="4286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708164" y="1900753"/>
            <a:ext cx="2817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Kiömlő „csésze” helyreállítása bazalt kockakővel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FE3950F6-BF5D-D755-A47C-4705E726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0358447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916832"/>
            <a:ext cx="5572541" cy="4291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786306" y="2188677"/>
            <a:ext cx="278458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u="none" dirty="0"/>
              <a:t>Kiömlő előtti kőszórás injektálása víz alatt szilárduló betonnal, megmaradt fal homokszórása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50D398AD-C85A-CB8D-9D53-B06CBD94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386622069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180F279-521B-CB61-7460-B9C54C5AA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96752"/>
            <a:ext cx="6963684" cy="5182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921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2D40DF-9A43-4C82-A645-37AA8999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Vihar radar">
            <a:hlinkClick r:id="" action="ppaction://media"/>
            <a:extLst>
              <a:ext uri="{FF2B5EF4-FFF2-40B4-BE49-F238E27FC236}">
                <a16:creationId xmlns:a16="http://schemas.microsoft.com/office/drawing/2014/main" id="{33C80D73-44B8-DC69-24CD-BAB6B8C9B4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124744"/>
            <a:ext cx="8091578" cy="4891682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F0ACB74-5B31-858F-6F8A-89B4CDF81AEE}"/>
              </a:ext>
            </a:extLst>
          </p:cNvPr>
          <p:cNvSpPr txBox="1"/>
          <p:nvPr/>
        </p:nvSpPr>
        <p:spPr>
          <a:xfrm>
            <a:off x="7674648" y="6452557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u="none" dirty="0" err="1"/>
              <a:t>Forrás.:Időkép</a:t>
            </a:r>
            <a:endParaRPr lang="hu-HU" sz="1100" u="none" dirty="0"/>
          </a:p>
        </p:txBody>
      </p:sp>
    </p:spTree>
    <p:extLst>
      <p:ext uri="{BB962C8B-B14F-4D97-AF65-F5344CB8AC3E}">
        <p14:creationId xmlns:p14="http://schemas.microsoft.com/office/powerpoint/2010/main" val="2437985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5B05BE4-C969-8B0E-83E5-EDAE6162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3" t="5066" b="5335"/>
          <a:stretch/>
        </p:blipFill>
        <p:spPr>
          <a:xfrm>
            <a:off x="755576" y="1412776"/>
            <a:ext cx="8229600" cy="460851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BA271986-9A8B-DE82-D572-7934F8A487D3}"/>
              </a:ext>
            </a:extLst>
          </p:cNvPr>
          <p:cNvSpPr txBox="1">
            <a:spLocks/>
          </p:cNvSpPr>
          <p:nvPr/>
        </p:nvSpPr>
        <p:spPr bwMode="auto">
          <a:xfrm>
            <a:off x="924719" y="2652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</p:spTree>
    <p:extLst>
      <p:ext uri="{BB962C8B-B14F-4D97-AF65-F5344CB8AC3E}">
        <p14:creationId xmlns:p14="http://schemas.microsoft.com/office/powerpoint/2010/main" val="926984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talaj, lyuk, természet, kültéri látható&#10;&#10;Automatikusan generált leírás">
            <a:extLst>
              <a:ext uri="{FF2B5EF4-FFF2-40B4-BE49-F238E27FC236}">
                <a16:creationId xmlns:a16="http://schemas.microsoft.com/office/drawing/2014/main" id="{94436EDB-3EE3-40C9-EEB1-0F7E44E2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1557338"/>
            <a:ext cx="6769174" cy="507216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1D3F5ED-A37F-0A4D-7D16-252159EBD1C5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</p:spTree>
    <p:extLst>
      <p:ext uri="{BB962C8B-B14F-4D97-AF65-F5344CB8AC3E}">
        <p14:creationId xmlns:p14="http://schemas.microsoft.com/office/powerpoint/2010/main" val="666224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kültéri, talaj, víz, természet látható&#10;&#10;Automatikusan generált leírás">
            <a:extLst>
              <a:ext uri="{FF2B5EF4-FFF2-40B4-BE49-F238E27FC236}">
                <a16:creationId xmlns:a16="http://schemas.microsoft.com/office/drawing/2014/main" id="{13854647-F9E5-4DB5-A486-EA7B5857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3690"/>
            <a:ext cx="3971462" cy="262375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CD1AEC-FFAA-48B3-D4B4-C2527FDCAA42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  <p:pic>
        <p:nvPicPr>
          <p:cNvPr id="5" name="Kép 4" descr="A képen kültéri, épület, út, lyuk látható&#10;&#10;Automatikusan generált leírás">
            <a:extLst>
              <a:ext uri="{FF2B5EF4-FFF2-40B4-BE49-F238E27FC236}">
                <a16:creationId xmlns:a16="http://schemas.microsoft.com/office/drawing/2014/main" id="{90D36786-0C78-762D-2486-240ADD86F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43444"/>
            <a:ext cx="4855381" cy="323692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D1FF2F9-A102-CB61-27DD-45D0C67C1B6D}"/>
              </a:ext>
            </a:extLst>
          </p:cNvPr>
          <p:cNvSpPr txBox="1"/>
          <p:nvPr/>
        </p:nvSpPr>
        <p:spPr>
          <a:xfrm>
            <a:off x="4716016" y="177281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none" dirty="0"/>
              <a:t>         </a:t>
            </a:r>
            <a:r>
              <a:rPr lang="hu-HU" b="1" u="none" dirty="0">
                <a:solidFill>
                  <a:srgbClr val="FF0000"/>
                </a:solidFill>
              </a:rPr>
              <a:t>10mx8mx10m-----!!!!!!!m3</a:t>
            </a:r>
          </a:p>
        </p:txBody>
      </p:sp>
    </p:spTree>
    <p:extLst>
      <p:ext uri="{BB962C8B-B14F-4D97-AF65-F5344CB8AC3E}">
        <p14:creationId xmlns:p14="http://schemas.microsoft.com/office/powerpoint/2010/main" val="2877449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1A9B3E7-29A6-FF68-0F00-9E83D3986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t="8001" r="15351" b="3800"/>
          <a:stretch/>
        </p:blipFill>
        <p:spPr>
          <a:xfrm>
            <a:off x="755576" y="1424879"/>
            <a:ext cx="7848872" cy="5426301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14929972-F1E9-A6C8-FEBE-D773D6184905}"/>
              </a:ext>
            </a:extLst>
          </p:cNvPr>
          <p:cNvSpPr/>
          <p:nvPr/>
        </p:nvSpPr>
        <p:spPr bwMode="auto">
          <a:xfrm>
            <a:off x="5580112" y="1424879"/>
            <a:ext cx="936104" cy="63596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0C40643-F57D-BC69-C13D-F253B66284AC}"/>
              </a:ext>
            </a:extLst>
          </p:cNvPr>
          <p:cNvSpPr txBox="1">
            <a:spLocks/>
          </p:cNvSpPr>
          <p:nvPr/>
        </p:nvSpPr>
        <p:spPr bwMode="auto">
          <a:xfrm>
            <a:off x="924719" y="2652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</p:spTree>
    <p:extLst>
      <p:ext uri="{BB962C8B-B14F-4D97-AF65-F5344CB8AC3E}">
        <p14:creationId xmlns:p14="http://schemas.microsoft.com/office/powerpoint/2010/main" val="3163891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sp>
        <p:nvSpPr>
          <p:cNvPr id="2" name="AutoShape 2" descr="Kép előnézete">
            <a:extLst>
              <a:ext uri="{FF2B5EF4-FFF2-40B4-BE49-F238E27FC236}">
                <a16:creationId xmlns:a16="http://schemas.microsoft.com/office/drawing/2014/main" id="{97084489-75FF-DD78-2E4B-B51F5BE35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 descr="A képen szöveg, vázlat, rajz, művészet látható&#10;&#10;Automatikusan generált leírás">
            <a:extLst>
              <a:ext uri="{FF2B5EF4-FFF2-40B4-BE49-F238E27FC236}">
                <a16:creationId xmlns:a16="http://schemas.microsoft.com/office/drawing/2014/main" id="{700759FD-D364-3B95-9EFC-EFB9FD687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88" r="9915" b="12332"/>
          <a:stretch/>
        </p:blipFill>
        <p:spPr>
          <a:xfrm>
            <a:off x="681386" y="1595068"/>
            <a:ext cx="8086027" cy="4319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B85B7DEC-D7A3-9D8D-55F3-E6918830FA17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tér-tányérszelepek</a:t>
            </a:r>
          </a:p>
        </p:txBody>
      </p:sp>
    </p:spTree>
    <p:extLst>
      <p:ext uri="{BB962C8B-B14F-4D97-AF65-F5344CB8AC3E}">
        <p14:creationId xmlns:p14="http://schemas.microsoft.com/office/powerpoint/2010/main" val="3865646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épület, tégla, barlang, bunker látható&#10;&#10;Automatikusan generált leírás">
            <a:extLst>
              <a:ext uri="{FF2B5EF4-FFF2-40B4-BE49-F238E27FC236}">
                <a16:creationId xmlns:a16="http://schemas.microsoft.com/office/drawing/2014/main" id="{2DF2CEC9-F32F-FEC5-79BC-82D7C10B2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8" b="17150"/>
          <a:stretch/>
        </p:blipFill>
        <p:spPr>
          <a:xfrm>
            <a:off x="976557" y="1417639"/>
            <a:ext cx="4387531" cy="2731442"/>
          </a:xfrm>
        </p:spPr>
      </p:pic>
      <p:pic>
        <p:nvPicPr>
          <p:cNvPr id="3" name="Kép 2" descr="A képen barlang, alagút látható">
            <a:extLst>
              <a:ext uri="{FF2B5EF4-FFF2-40B4-BE49-F238E27FC236}">
                <a16:creationId xmlns:a16="http://schemas.microsoft.com/office/drawing/2014/main" id="{9C0A9D77-BD34-9C01-66D6-CD19668F8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1238"/>
            <a:ext cx="4402832" cy="3302124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0A9287D0-2252-7D68-C421-ECF731A1487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2A8DFFA-DF28-FDAD-04DE-E38459F71EE5}"/>
              </a:ext>
            </a:extLst>
          </p:cNvPr>
          <p:cNvSpPr txBox="1"/>
          <p:nvPr/>
        </p:nvSpPr>
        <p:spPr>
          <a:xfrm>
            <a:off x="1043608" y="479715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none" dirty="0"/>
              <a:t>     90/195 </a:t>
            </a:r>
            <a:r>
              <a:rPr lang="hu-HU" u="none" dirty="0" err="1"/>
              <a:t>szkr</a:t>
            </a:r>
            <a:r>
              <a:rPr lang="hu-HU" u="none" dirty="0"/>
              <a:t> té.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34CC630-9373-94E5-EB85-5FC7958BD56C}"/>
              </a:ext>
            </a:extLst>
          </p:cNvPr>
          <p:cNvSpPr txBox="1"/>
          <p:nvPr/>
        </p:nvSpPr>
        <p:spPr>
          <a:xfrm>
            <a:off x="7380312" y="6021288"/>
            <a:ext cx="11521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C4B3052-139F-B65D-D4F2-B823109C5A8C}"/>
              </a:ext>
            </a:extLst>
          </p:cNvPr>
          <p:cNvSpPr txBox="1"/>
          <p:nvPr/>
        </p:nvSpPr>
        <p:spPr>
          <a:xfrm>
            <a:off x="7956376" y="6021288"/>
            <a:ext cx="576064" cy="36933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425212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AC6DC49-42DD-2B16-B8F0-7BA9E6143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0" t="9401" b="5201"/>
          <a:stretch/>
        </p:blipFill>
        <p:spPr>
          <a:xfrm>
            <a:off x="755576" y="1772816"/>
            <a:ext cx="8229600" cy="4392488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C7BB1DE-65F4-529D-D664-7005E1DB6CAA}"/>
              </a:ext>
            </a:extLst>
          </p:cNvPr>
          <p:cNvSpPr txBox="1">
            <a:spLocks/>
          </p:cNvSpPr>
          <p:nvPr/>
        </p:nvSpPr>
        <p:spPr bwMode="auto">
          <a:xfrm>
            <a:off x="924719" y="2652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</a:t>
            </a:r>
          </a:p>
        </p:txBody>
      </p:sp>
    </p:spTree>
    <p:extLst>
      <p:ext uri="{BB962C8B-B14F-4D97-AF65-F5344CB8AC3E}">
        <p14:creationId xmlns:p14="http://schemas.microsoft.com/office/powerpoint/2010/main" val="1689586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ruházat, személy, ember, kültéri látható">
            <a:extLst>
              <a:ext uri="{FF2B5EF4-FFF2-40B4-BE49-F238E27FC236}">
                <a16:creationId xmlns:a16="http://schemas.microsoft.com/office/drawing/2014/main" id="{A4FB8CDC-5644-3ACB-3972-4FA8295EB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4570770" cy="3428078"/>
          </a:xfrm>
          <a:prstGeom prst="rect">
            <a:avLst/>
          </a:prstGeom>
        </p:spPr>
      </p:pic>
      <p:pic>
        <p:nvPicPr>
          <p:cNvPr id="4" name="Kép 3" descr="A képen épület, Gerenda, sor, lámpa látható&#10;&#10;Automatikusan generált leírás">
            <a:extLst>
              <a:ext uri="{FF2B5EF4-FFF2-40B4-BE49-F238E27FC236}">
                <a16:creationId xmlns:a16="http://schemas.microsoft.com/office/drawing/2014/main" id="{D5598CAF-D7F7-FBE1-9AAE-B48F6FD45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06615"/>
            <a:ext cx="4860032" cy="3645024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DA46683B-48BF-18BE-4CDB-81E0BC06300A}"/>
              </a:ext>
            </a:extLst>
          </p:cNvPr>
          <p:cNvSpPr txBox="1">
            <a:spLocks/>
          </p:cNvSpPr>
          <p:nvPr/>
        </p:nvSpPr>
        <p:spPr bwMode="auto">
          <a:xfrm>
            <a:off x="888807" y="29050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tér-indítóakna</a:t>
            </a:r>
          </a:p>
        </p:txBody>
      </p:sp>
    </p:spTree>
    <p:extLst>
      <p:ext uri="{BB962C8B-B14F-4D97-AF65-F5344CB8AC3E}">
        <p14:creationId xmlns:p14="http://schemas.microsoft.com/office/powerpoint/2010/main" val="3020670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4" name="Kép 3" descr="A képen ruházat, barlang, személy, kültéri látható">
            <a:extLst>
              <a:ext uri="{FF2B5EF4-FFF2-40B4-BE49-F238E27FC236}">
                <a16:creationId xmlns:a16="http://schemas.microsoft.com/office/drawing/2014/main" id="{FFE0C548-8800-B2F9-DA60-63FA7C47D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5" y="3631076"/>
            <a:ext cx="4079627" cy="305972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32497D9-F726-2E5E-24B9-F4D58DD00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2" y="1210188"/>
            <a:ext cx="4029622" cy="2420888"/>
          </a:xfrm>
          <a:prstGeom prst="rect">
            <a:avLst/>
          </a:prstGeom>
        </p:spPr>
      </p:pic>
      <p:pic>
        <p:nvPicPr>
          <p:cNvPr id="8" name="Kép 7" descr="A képen épület, fedett pályás, fal látható&#10;&#10;Automatikusan generált leírás">
            <a:extLst>
              <a:ext uri="{FF2B5EF4-FFF2-40B4-BE49-F238E27FC236}">
                <a16:creationId xmlns:a16="http://schemas.microsoft.com/office/drawing/2014/main" id="{15F63A09-C432-3EA8-8519-AA0C68F78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56" y="3644614"/>
            <a:ext cx="3893290" cy="3032645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16A060C2-5E77-7674-FC77-2CC85798E06A}"/>
              </a:ext>
            </a:extLst>
          </p:cNvPr>
          <p:cNvSpPr txBox="1">
            <a:spLocks/>
          </p:cNvSpPr>
          <p:nvPr/>
        </p:nvSpPr>
        <p:spPr bwMode="auto">
          <a:xfrm>
            <a:off x="924719" y="2652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</a:t>
            </a:r>
            <a:r>
              <a:rPr lang="hu-HU" u="none" kern="0" dirty="0" err="1"/>
              <a:t>Fővám</a:t>
            </a:r>
            <a:r>
              <a:rPr lang="hu-HU" u="none" kern="0" dirty="0"/>
              <a:t> tér-Táróhajtás</a:t>
            </a:r>
          </a:p>
        </p:txBody>
      </p:sp>
      <p:pic>
        <p:nvPicPr>
          <p:cNvPr id="10" name="Kép 9" descr="A képen barlang, épület, fedett pályás, lámpa látható&#10;&#10;Automatikusan generált leírás">
            <a:extLst>
              <a:ext uri="{FF2B5EF4-FFF2-40B4-BE49-F238E27FC236}">
                <a16:creationId xmlns:a16="http://schemas.microsoft.com/office/drawing/2014/main" id="{3B9B9091-2F09-83F8-2A8C-C7BF220B2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27" y="1234042"/>
            <a:ext cx="402962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0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4" name="Kép 3" descr="A képen épület, gáz, talaj, fedett pályás látható">
            <a:extLst>
              <a:ext uri="{FF2B5EF4-FFF2-40B4-BE49-F238E27FC236}">
                <a16:creationId xmlns:a16="http://schemas.microsoft.com/office/drawing/2014/main" id="{81C9D1AF-4BC5-7572-1AEE-B755D89C1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9774"/>
            <a:ext cx="3219822" cy="4293096"/>
          </a:xfrm>
          <a:prstGeom prst="rect">
            <a:avLst/>
          </a:prstGeom>
        </p:spPr>
      </p:pic>
      <p:pic>
        <p:nvPicPr>
          <p:cNvPr id="6" name="Kép 5" descr="A képen kültéri, Közterület, fa, épület látható&#10;&#10;Automatikusan generált leírás">
            <a:extLst>
              <a:ext uri="{FF2B5EF4-FFF2-40B4-BE49-F238E27FC236}">
                <a16:creationId xmlns:a16="http://schemas.microsoft.com/office/drawing/2014/main" id="{8CE8A18D-4DE5-3316-CF71-A063B6C5F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35" y="2996952"/>
            <a:ext cx="4883415" cy="3483169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5152988-5BCF-DF21-70B7-83538C21D166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/>
              <a:t>           Fővámtér-helyreállítás</a:t>
            </a:r>
            <a:endParaRPr lang="hu-HU" u="none" kern="0" dirty="0"/>
          </a:p>
        </p:txBody>
      </p:sp>
    </p:spTree>
    <p:extLst>
      <p:ext uri="{BB962C8B-B14F-4D97-AF65-F5344CB8AC3E}">
        <p14:creationId xmlns:p14="http://schemas.microsoft.com/office/powerpoint/2010/main" val="66106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015A1A0D-8307-28B7-0A4D-A7EB4023FC22}"/>
              </a:ext>
            </a:extLst>
          </p:cNvPr>
          <p:cNvSpPr/>
          <p:nvPr/>
        </p:nvSpPr>
        <p:spPr bwMode="auto">
          <a:xfrm>
            <a:off x="4081495" y="3323419"/>
            <a:ext cx="864096" cy="72008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1" i="0" u="sng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D2589EF-DAEA-0A80-39B0-E3030AB9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diagram, térkép látható&#10;&#10;Automatikusan generált leírás">
            <a:extLst>
              <a:ext uri="{FF2B5EF4-FFF2-40B4-BE49-F238E27FC236}">
                <a16:creationId xmlns:a16="http://schemas.microsoft.com/office/drawing/2014/main" id="{5D8CFC82-A5EB-69E3-AABD-C1D0B32C2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r="63132" b="33060"/>
          <a:stretch/>
        </p:blipFill>
        <p:spPr>
          <a:xfrm>
            <a:off x="834000" y="846138"/>
            <a:ext cx="7359087" cy="5823222"/>
          </a:xfrm>
        </p:spPr>
      </p:pic>
    </p:spTree>
    <p:extLst>
      <p:ext uri="{BB962C8B-B14F-4D97-AF65-F5344CB8AC3E}">
        <p14:creationId xmlns:p14="http://schemas.microsoft.com/office/powerpoint/2010/main" val="102987380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nex fovam">
            <a:hlinkClick r:id="" action="ppaction://media"/>
            <a:extLst>
              <a:ext uri="{FF2B5EF4-FFF2-40B4-BE49-F238E27FC236}">
                <a16:creationId xmlns:a16="http://schemas.microsoft.com/office/drawing/2014/main" id="{BC826239-2A16-56BF-74EE-77C9CCE8CD3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5" end="2246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8" y="1600200"/>
            <a:ext cx="8045450" cy="4525963"/>
          </a:xfr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F6F509DA-A731-DEAD-A019-B975463599E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Fővámtér-helyreállítás</a:t>
            </a:r>
          </a:p>
        </p:txBody>
      </p:sp>
    </p:spTree>
    <p:extLst>
      <p:ext uri="{BB962C8B-B14F-4D97-AF65-F5344CB8AC3E}">
        <p14:creationId xmlns:p14="http://schemas.microsoft.com/office/powerpoint/2010/main" val="1464354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bunker, épület, elhagyott, fedett pályás látható&#10;&#10;Automatikusan generált leírás">
            <a:extLst>
              <a:ext uri="{FF2B5EF4-FFF2-40B4-BE49-F238E27FC236}">
                <a16:creationId xmlns:a16="http://schemas.microsoft.com/office/drawing/2014/main" id="{35E51A19-628F-0264-E8ED-2404064C6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22" y="2426647"/>
            <a:ext cx="4864540" cy="3312368"/>
          </a:xfrm>
          <a:prstGeom prst="rect">
            <a:avLst/>
          </a:prstGeom>
        </p:spPr>
      </p:pic>
      <p:pic>
        <p:nvPicPr>
          <p:cNvPr id="6" name="Kép 5" descr="A képen alagút, elhagyott látható&#10;&#10;Automatikusan generált leírás">
            <a:extLst>
              <a:ext uri="{FF2B5EF4-FFF2-40B4-BE49-F238E27FC236}">
                <a16:creationId xmlns:a16="http://schemas.microsoft.com/office/drawing/2014/main" id="{060E8A85-D52B-FCF7-817D-FBFD2A66F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6" y="1671782"/>
            <a:ext cx="3667842" cy="4890456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C070CBE1-8B0E-285D-DA70-FC9340C76256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Fővámtér-helyreállítás </a:t>
            </a:r>
          </a:p>
          <a:p>
            <a:r>
              <a:rPr lang="hu-HU" u="none" kern="0" dirty="0"/>
              <a:t>              </a:t>
            </a:r>
            <a:r>
              <a:rPr lang="hu-HU" sz="2800" u="none" kern="0" dirty="0"/>
              <a:t>82/169 SZ. ÜPE- 45 </a:t>
            </a:r>
            <a:r>
              <a:rPr lang="hu-HU" sz="2800" u="none" kern="0" dirty="0" err="1"/>
              <a:t>fm</a:t>
            </a:r>
            <a:endParaRPr lang="hu-HU" u="none" kern="0" dirty="0"/>
          </a:p>
        </p:txBody>
      </p:sp>
    </p:spTree>
    <p:extLst>
      <p:ext uri="{BB962C8B-B14F-4D97-AF65-F5344CB8AC3E}">
        <p14:creationId xmlns:p14="http://schemas.microsoft.com/office/powerpoint/2010/main" val="1766720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ruházat, kültéri, személy látható&#10;&#10;Automatikusan generált leírás">
            <a:extLst>
              <a:ext uri="{FF2B5EF4-FFF2-40B4-BE49-F238E27FC236}">
                <a16:creationId xmlns:a16="http://schemas.microsoft.com/office/drawing/2014/main" id="{89113DE3-DF00-4426-387C-037C9F610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14412"/>
            <a:ext cx="72390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574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3"/>
          <p:cNvSpPr txBox="1"/>
          <p:nvPr/>
        </p:nvSpPr>
        <p:spPr>
          <a:xfrm>
            <a:off x="1781436" y="1340768"/>
            <a:ext cx="604867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u="none" dirty="0"/>
              <a:t>      </a:t>
            </a:r>
          </a:p>
          <a:p>
            <a:r>
              <a:rPr lang="hu-HU" sz="3200" u="none" dirty="0"/>
              <a:t>   </a:t>
            </a:r>
            <a:r>
              <a:rPr lang="hu-HU" sz="3600" b="1" u="none" dirty="0"/>
              <a:t>Köszönöm a figyelmet !!</a:t>
            </a:r>
            <a:endParaRPr lang="hu-HU" sz="3200" b="1" u="none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28D92A2-1700-B074-B063-22BE53E88564}"/>
              </a:ext>
            </a:extLst>
          </p:cNvPr>
          <p:cNvSpPr txBox="1"/>
          <p:nvPr/>
        </p:nvSpPr>
        <p:spPr>
          <a:xfrm>
            <a:off x="5292080" y="544522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none" dirty="0"/>
              <a:t>            Mórocz Gábor</a:t>
            </a:r>
          </a:p>
          <a:p>
            <a:r>
              <a:rPr lang="hu-HU" u="none" dirty="0"/>
              <a:t>          moroczg@fcsm.hu</a:t>
            </a:r>
          </a:p>
        </p:txBody>
      </p:sp>
    </p:spTree>
    <p:extLst>
      <p:ext uri="{BB962C8B-B14F-4D97-AF65-F5344CB8AC3E}">
        <p14:creationId xmlns:p14="http://schemas.microsoft.com/office/powerpoint/2010/main" val="16227307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3" name="Kép 2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045BB9A9-7A0A-5E42-810C-2DFE34918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1025" b="87978"/>
          <a:stretch/>
        </p:blipFill>
        <p:spPr>
          <a:xfrm>
            <a:off x="611560" y="1484784"/>
            <a:ext cx="8440505" cy="1503040"/>
          </a:xfrm>
          <a:prstGeom prst="rect">
            <a:avLst/>
          </a:prstGeom>
        </p:spPr>
      </p:pic>
      <p:pic>
        <p:nvPicPr>
          <p:cNvPr id="5" name="Kép 4" descr="A képen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0D6A1F93-C0DA-C01E-72B4-FAD0585F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61818" b="85871"/>
          <a:stretch/>
        </p:blipFill>
        <p:spPr>
          <a:xfrm>
            <a:off x="611560" y="2924944"/>
            <a:ext cx="8352928" cy="15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/>
              <a:t>    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557338"/>
            <a:ext cx="7561262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/>
          </a:p>
          <a:p>
            <a:pPr eaLnBrk="1" hangingPunct="1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AA3662-B25A-E583-482B-11881B18DF19}"/>
              </a:ext>
            </a:extLst>
          </p:cNvPr>
          <p:cNvSpPr txBox="1">
            <a:spLocks/>
          </p:cNvSpPr>
          <p:nvPr/>
        </p:nvSpPr>
        <p:spPr bwMode="auto">
          <a:xfrm>
            <a:off x="950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67A4C"/>
                </a:solidFill>
                <a:latin typeface="Arial" charset="0"/>
              </a:defRPr>
            </a:lvl9pPr>
          </a:lstStyle>
          <a:p>
            <a:r>
              <a:rPr lang="hu-HU" u="none" kern="0" dirty="0"/>
              <a:t>              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065E6B-1B56-D92D-ECAD-2315D52F0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486669"/>
            <a:ext cx="7077471" cy="530810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BD7D05F-EEF1-DBF1-3698-C5F541EDDF71}"/>
              </a:ext>
            </a:extLst>
          </p:cNvPr>
          <p:cNvSpPr txBox="1"/>
          <p:nvPr/>
        </p:nvSpPr>
        <p:spPr>
          <a:xfrm>
            <a:off x="6867386" y="5970270"/>
            <a:ext cx="227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none" dirty="0"/>
              <a:t>0,001%!!</a:t>
            </a:r>
          </a:p>
        </p:txBody>
      </p:sp>
    </p:spTree>
    <p:extLst>
      <p:ext uri="{BB962C8B-B14F-4D97-AF65-F5344CB8AC3E}">
        <p14:creationId xmlns:p14="http://schemas.microsoft.com/office/powerpoint/2010/main" val="235606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7128DBE-45ED-9C0B-8265-50F564EB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672" t="13930" r="17578" b="12201"/>
          <a:stretch/>
        </p:blipFill>
        <p:spPr>
          <a:xfrm rot="16200000">
            <a:off x="1075185" y="464843"/>
            <a:ext cx="6561581" cy="5904656"/>
          </a:xfrm>
        </p:spPr>
      </p:pic>
    </p:spTree>
    <p:extLst>
      <p:ext uri="{BB962C8B-B14F-4D97-AF65-F5344CB8AC3E}">
        <p14:creationId xmlns:p14="http://schemas.microsoft.com/office/powerpoint/2010/main" val="28817355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2C91E78-A456-3127-2F88-A4D76EAA1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952" y="1307640"/>
            <a:ext cx="3261048" cy="2248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F6E185B-D140-C673-67A3-CD6F123C7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866" y="1307640"/>
            <a:ext cx="3105531" cy="2283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D0436A8-EBC3-62C3-B93F-E250B5E2E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48" y="3953322"/>
            <a:ext cx="3276551" cy="2623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E43E52A-1CEE-0D0F-A05D-50A7C0AEB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734" y="3953321"/>
            <a:ext cx="3147663" cy="2626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42D62B35-80BF-777C-A9F5-3C65431A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19298992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8C9275A9-6804-2EE1-5200-6335B212CCA6}"/>
              </a:ext>
            </a:extLst>
          </p:cNvPr>
          <p:cNvSpPr/>
          <p:nvPr/>
        </p:nvSpPr>
        <p:spPr bwMode="auto">
          <a:xfrm>
            <a:off x="6546741" y="4058524"/>
            <a:ext cx="1786271" cy="835379"/>
          </a:xfrm>
          <a:custGeom>
            <a:avLst/>
            <a:gdLst>
              <a:gd name="connsiteX0" fmla="*/ 1692095 w 1786271"/>
              <a:gd name="connsiteY0" fmla="*/ 347221 h 835379"/>
              <a:gd name="connsiteX1" fmla="*/ 1322641 w 1786271"/>
              <a:gd name="connsiteY1" fmla="*/ 23949 h 835379"/>
              <a:gd name="connsiteX2" fmla="*/ 472895 w 1786271"/>
              <a:gd name="connsiteY2" fmla="*/ 33185 h 835379"/>
              <a:gd name="connsiteX3" fmla="*/ 75732 w 1786271"/>
              <a:gd name="connsiteY3" fmla="*/ 107076 h 835379"/>
              <a:gd name="connsiteX4" fmla="*/ 11077 w 1786271"/>
              <a:gd name="connsiteY4" fmla="*/ 485767 h 835379"/>
              <a:gd name="connsiteX5" fmla="*/ 66495 w 1786271"/>
              <a:gd name="connsiteY5" fmla="*/ 753621 h 835379"/>
              <a:gd name="connsiteX6" fmla="*/ 620677 w 1786271"/>
              <a:gd name="connsiteY6" fmla="*/ 818276 h 835379"/>
              <a:gd name="connsiteX7" fmla="*/ 1313404 w 1786271"/>
              <a:gd name="connsiteY7" fmla="*/ 827512 h 835379"/>
              <a:gd name="connsiteX8" fmla="*/ 1729041 w 1786271"/>
              <a:gd name="connsiteY8" fmla="*/ 716676 h 835379"/>
              <a:gd name="connsiteX9" fmla="*/ 1784459 w 1786271"/>
              <a:gd name="connsiteY9" fmla="*/ 458058 h 835379"/>
              <a:gd name="connsiteX10" fmla="*/ 1747514 w 1786271"/>
              <a:gd name="connsiteY10" fmla="*/ 402640 h 835379"/>
              <a:gd name="connsiteX11" fmla="*/ 1747514 w 1786271"/>
              <a:gd name="connsiteY11" fmla="*/ 402640 h 835379"/>
              <a:gd name="connsiteX12" fmla="*/ 1692095 w 1786271"/>
              <a:gd name="connsiteY12" fmla="*/ 347221 h 8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6271" h="835379">
                <a:moveTo>
                  <a:pt x="1692095" y="347221"/>
                </a:moveTo>
                <a:cubicBezTo>
                  <a:pt x="1608968" y="211754"/>
                  <a:pt x="1525841" y="76288"/>
                  <a:pt x="1322641" y="23949"/>
                </a:cubicBezTo>
                <a:cubicBezTo>
                  <a:pt x="1119441" y="-28390"/>
                  <a:pt x="680713" y="19331"/>
                  <a:pt x="472895" y="33185"/>
                </a:cubicBezTo>
                <a:cubicBezTo>
                  <a:pt x="265077" y="47039"/>
                  <a:pt x="152702" y="31646"/>
                  <a:pt x="75732" y="107076"/>
                </a:cubicBezTo>
                <a:cubicBezTo>
                  <a:pt x="-1238" y="182506"/>
                  <a:pt x="12616" y="378010"/>
                  <a:pt x="11077" y="485767"/>
                </a:cubicBezTo>
                <a:cubicBezTo>
                  <a:pt x="9538" y="593524"/>
                  <a:pt x="-35105" y="698203"/>
                  <a:pt x="66495" y="753621"/>
                </a:cubicBezTo>
                <a:cubicBezTo>
                  <a:pt x="168095" y="809039"/>
                  <a:pt x="412859" y="805961"/>
                  <a:pt x="620677" y="818276"/>
                </a:cubicBezTo>
                <a:cubicBezTo>
                  <a:pt x="828495" y="830591"/>
                  <a:pt x="1128677" y="844445"/>
                  <a:pt x="1313404" y="827512"/>
                </a:cubicBezTo>
                <a:cubicBezTo>
                  <a:pt x="1498131" y="810579"/>
                  <a:pt x="1650532" y="778252"/>
                  <a:pt x="1729041" y="716676"/>
                </a:cubicBezTo>
                <a:cubicBezTo>
                  <a:pt x="1807550" y="655100"/>
                  <a:pt x="1781380" y="510397"/>
                  <a:pt x="1784459" y="458058"/>
                </a:cubicBezTo>
                <a:cubicBezTo>
                  <a:pt x="1787538" y="405719"/>
                  <a:pt x="1747514" y="402640"/>
                  <a:pt x="1747514" y="402640"/>
                </a:cubicBezTo>
                <a:lnTo>
                  <a:pt x="1747514" y="402640"/>
                </a:lnTo>
                <a:lnTo>
                  <a:pt x="1692095" y="347221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sng" strike="noStrike" cap="none" normalizeH="0" baseline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Tartalom helye 4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E9F0B0EF-0046-F460-8885-A47BB0942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3" r="59750" b="68115"/>
          <a:stretch/>
        </p:blipFill>
        <p:spPr>
          <a:xfrm>
            <a:off x="611560" y="1844824"/>
            <a:ext cx="8229600" cy="3456384"/>
          </a:xfrm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31685AD3-A494-7C6D-24DA-4E688460BD18}"/>
              </a:ext>
            </a:extLst>
          </p:cNvPr>
          <p:cNvSpPr/>
          <p:nvPr/>
        </p:nvSpPr>
        <p:spPr bwMode="auto">
          <a:xfrm>
            <a:off x="6660232" y="3933056"/>
            <a:ext cx="1152128" cy="917630"/>
          </a:xfrm>
          <a:prstGeom prst="ellipse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45F4A6B-0646-E179-7FA5-F56A830C6A25}"/>
              </a:ext>
            </a:extLst>
          </p:cNvPr>
          <p:cNvSpPr txBox="1"/>
          <p:nvPr/>
        </p:nvSpPr>
        <p:spPr>
          <a:xfrm>
            <a:off x="611560" y="4149080"/>
            <a:ext cx="4752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u="none" dirty="0"/>
              <a:t>Legnagyobb vízhozam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40241686-7738-4033-6F40-025DD098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               </a:t>
            </a:r>
            <a:r>
              <a:rPr lang="hu-HU" dirty="0">
                <a:solidFill>
                  <a:srgbClr val="467A4C"/>
                </a:solidFill>
              </a:rPr>
              <a:t>Ördög-árok</a:t>
            </a:r>
          </a:p>
        </p:txBody>
      </p:sp>
    </p:spTree>
    <p:extLst>
      <p:ext uri="{BB962C8B-B14F-4D97-AF65-F5344CB8AC3E}">
        <p14:creationId xmlns:p14="http://schemas.microsoft.com/office/powerpoint/2010/main" val="8463950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ásodik oldal">
  <a:themeElements>
    <a:clrScheme name="második old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ásodik old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ásodik old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ásodik old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ásodik old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ásodik old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ásodik old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ásodik old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ásodik old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21684</TotalTime>
  <Words>244</Words>
  <Application>Microsoft Office PowerPoint</Application>
  <PresentationFormat>Diavetítés a képernyőre (4:3 oldalarány)</PresentationFormat>
  <Paragraphs>86</Paragraphs>
  <Slides>43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5" baseType="lpstr">
      <vt:lpstr>Arial</vt:lpstr>
      <vt:lpstr>második oldal</vt:lpstr>
      <vt:lpstr>PowerPoint-bemutató</vt:lpstr>
      <vt:lpstr>        </vt:lpstr>
      <vt:lpstr>PowerPoint-bemutató</vt:lpstr>
      <vt:lpstr>PowerPoint-bemutató</vt:lpstr>
      <vt:lpstr>        </vt:lpstr>
      <vt:lpstr>        </vt:lpstr>
      <vt:lpstr>PowerPoint-bemutató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          Ördög-árok</vt:lpstr>
      <vt:lpstr>        </vt:lpstr>
      <vt:lpstr>        </vt:lpstr>
      <vt:lpstr>        </vt:lpstr>
      <vt:lpstr>        </vt:lpstr>
      <vt:lpstr>        </vt:lpstr>
      <vt:lpstr>        </vt:lpstr>
      <vt:lpstr>                  Fővám tér</vt:lpstr>
      <vt:lpstr>        </vt:lpstr>
      <vt:lpstr>        </vt:lpstr>
      <vt:lpstr>        </vt:lpstr>
      <vt:lpstr>        </vt:lpstr>
      <vt:lpstr>           Fővámtér-helyreállítás</vt:lpstr>
      <vt:lpstr>        </vt:lpstr>
      <vt:lpstr>PowerPoint-bemutató</vt:lpstr>
      <vt:lpstr>PowerPoint-bemutató</vt:lpstr>
    </vt:vector>
  </TitlesOfParts>
  <Company>Multi M Stúdió Kft.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zoli</dc:creator>
  <cp:lastModifiedBy>Mórocz Gábor</cp:lastModifiedBy>
  <cp:revision>445</cp:revision>
  <dcterms:created xsi:type="dcterms:W3CDTF">2005-07-25T10:50:28Z</dcterms:created>
  <dcterms:modified xsi:type="dcterms:W3CDTF">2025-01-27T05:57:03Z</dcterms:modified>
</cp:coreProperties>
</file>