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616" r:id="rId3"/>
    <p:sldId id="604" r:id="rId4"/>
    <p:sldId id="609" r:id="rId5"/>
    <p:sldId id="603" r:id="rId6"/>
    <p:sldId id="612" r:id="rId7"/>
    <p:sldId id="613" r:id="rId8"/>
    <p:sldId id="263" r:id="rId9"/>
    <p:sldId id="324" r:id="rId10"/>
    <p:sldId id="392" r:id="rId11"/>
    <p:sldId id="606" r:id="rId12"/>
    <p:sldId id="600" r:id="rId13"/>
    <p:sldId id="257" r:id="rId14"/>
    <p:sldId id="602" r:id="rId15"/>
    <p:sldId id="614" r:id="rId16"/>
    <p:sldId id="288" r:id="rId17"/>
    <p:sldId id="615" r:id="rId18"/>
    <p:sldId id="262" r:id="rId19"/>
    <p:sldId id="265" r:id="rId20"/>
    <p:sldId id="461" r:id="rId21"/>
    <p:sldId id="608" r:id="rId22"/>
    <p:sldId id="610" r:id="rId23"/>
    <p:sldId id="611" r:id="rId24"/>
    <p:sldId id="617" r:id="rId25"/>
    <p:sldId id="260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632" autoAdjust="0"/>
  </p:normalViewPr>
  <p:slideViewPr>
    <p:cSldViewPr snapToGrid="0">
      <p:cViewPr varScale="1">
        <p:scale>
          <a:sx n="82" d="100"/>
          <a:sy n="82" d="100"/>
        </p:scale>
        <p:origin x="773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435"/>
    </p:cViewPr>
  </p:sorter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tlantis\meh_munka\VK\kuncs\Documents\ADATK&#214;R&#214;K\Szennyv&#237;z-vezet&#233;khossz%20&#233;s%20&#246;sszet&#233;te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d0att\AppData\Local\Microsoft\Windows\INetCache\Content.Outlook\XNKFG52M\EM%20rendelet%20v&#225;ltoz&#225;sai%20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Munka1!$A$1:$A$10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45</c:v>
                </c:pt>
                <c:pt idx="7">
                  <c:v>50</c:v>
                </c:pt>
                <c:pt idx="8">
                  <c:v>55</c:v>
                </c:pt>
                <c:pt idx="9">
                  <c:v>60</c:v>
                </c:pt>
              </c:numCache>
            </c:numRef>
          </c:xVal>
          <c:yVal>
            <c:numRef>
              <c:f>Munka1!$B$1:$B$10</c:f>
              <c:numCache>
                <c:formatCode>General</c:formatCode>
                <c:ptCount val="10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  <c:pt idx="7">
                  <c:v>10</c:v>
                </c:pt>
                <c:pt idx="8">
                  <c:v>25</c:v>
                </c:pt>
                <c:pt idx="9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6D-4728-A4D1-D5E2BD565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848176"/>
        <c:axId val="371851312"/>
      </c:scatterChart>
      <c:valAx>
        <c:axId val="371848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1851312"/>
        <c:crosses val="autoZero"/>
        <c:crossBetween val="midCat"/>
      </c:valAx>
      <c:valAx>
        <c:axId val="37185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1848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10193193063983E-2"/>
          <c:y val="0.20948436494420472"/>
          <c:w val="0.96689436771223258"/>
          <c:h val="0.76938612163722486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25"/>
            <c:extLst>
              <c:ext xmlns:c16="http://schemas.microsoft.com/office/drawing/2014/chart" uri="{C3380CC4-5D6E-409C-BE32-E72D297353CC}">
                <c16:uniqueId val="{00000000-E448-43EF-938F-08171DF53D0A}"/>
              </c:ext>
            </c:extLst>
          </c:dPt>
          <c:dPt>
            <c:idx val="2"/>
            <c:bubble3D val="0"/>
            <c:explosion val="39"/>
            <c:extLst>
              <c:ext xmlns:c16="http://schemas.microsoft.com/office/drawing/2014/chart" uri="{C3380CC4-5D6E-409C-BE32-E72D297353CC}">
                <c16:uniqueId val="{00000001-E448-43EF-938F-08171DF53D0A}"/>
              </c:ext>
            </c:extLst>
          </c:dPt>
          <c:dPt>
            <c:idx val="3"/>
            <c:bubble3D val="0"/>
            <c:explosion val="40"/>
            <c:extLst>
              <c:ext xmlns:c16="http://schemas.microsoft.com/office/drawing/2014/chart" uri="{C3380CC4-5D6E-409C-BE32-E72D297353CC}">
                <c16:uniqueId val="{00000002-E448-43EF-938F-08171DF53D0A}"/>
              </c:ext>
            </c:extLst>
          </c:dPt>
          <c:dPt>
            <c:idx val="4"/>
            <c:bubble3D val="0"/>
            <c:explosion val="34"/>
            <c:extLst>
              <c:ext xmlns:c16="http://schemas.microsoft.com/office/drawing/2014/chart" uri="{C3380CC4-5D6E-409C-BE32-E72D297353CC}">
                <c16:uniqueId val="{00000003-E448-43EF-938F-08171DF53D0A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4A19277A-A0A2-4DAC-B1AA-F9DEC17C17A3}" type="CATEGORYNAME">
                      <a:rPr lang="en-US" smtClean="0"/>
                      <a:pPr/>
                      <a:t>[KATEGÓRIA NEVE]</a:t>
                    </a:fld>
                    <a:r>
                      <a:rPr lang="en-US"/>
                      <a:t> és ac.</a:t>
                    </a:r>
                    <a:r>
                      <a:rPr lang="en-US" baseline="0"/>
                      <a:t>
</a:t>
                    </a:r>
                    <a:fld id="{447A8C8D-7FD9-4903-96C9-3FE630853D85}" type="PERCENTAGE">
                      <a:rPr lang="en-US" baseline="0"/>
                      <a:pPr/>
                      <a:t>[SZÁZALÉK]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C23-4BCD-95E2-42432CF8B4A2}"/>
                </c:ext>
              </c:extLst>
            </c:dLbl>
            <c:dLbl>
              <c:idx val="2"/>
              <c:layout>
                <c:manualLayout>
                  <c:x val="-0.14958715454685836"/>
                  <c:y val="0.131952656879122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48-43EF-938F-08171DF53D0A}"/>
                </c:ext>
              </c:extLst>
            </c:dLbl>
            <c:dLbl>
              <c:idx val="3"/>
              <c:layout>
                <c:manualLayout>
                  <c:x val="-9.053033811950012E-2"/>
                  <c:y val="2.09549709463745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48-43EF-938F-08171DF53D0A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'DM05_2 összesen'!$B$1:$F$1</c:f>
              <c:strCache>
                <c:ptCount val="5"/>
                <c:pt idx="0">
                  <c:v>Műanyag</c:v>
                </c:pt>
                <c:pt idx="1">
                  <c:v>Beton</c:v>
                </c:pt>
                <c:pt idx="2">
                  <c:v>Kőagyag</c:v>
                </c:pt>
                <c:pt idx="3">
                  <c:v>Acél</c:v>
                </c:pt>
                <c:pt idx="4">
                  <c:v>Egyéb</c:v>
                </c:pt>
              </c:strCache>
            </c:strRef>
          </c:cat>
          <c:val>
            <c:numRef>
              <c:f>'DM05_2 összesen'!$B$2:$F$2</c:f>
              <c:numCache>
                <c:formatCode>#,##0</c:formatCode>
                <c:ptCount val="5"/>
                <c:pt idx="0">
                  <c:v>56481806.852099985</c:v>
                </c:pt>
                <c:pt idx="1">
                  <c:v>10366639.859880015</c:v>
                </c:pt>
                <c:pt idx="2">
                  <c:v>813551.89476999897</c:v>
                </c:pt>
                <c:pt idx="3">
                  <c:v>116967.19185</c:v>
                </c:pt>
                <c:pt idx="4">
                  <c:v>1653095.8472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48-43EF-938F-08171DF53D0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800" dirty="0"/>
              <a:t>Ellentételezési Alap teljes összege (millió</a:t>
            </a:r>
            <a:r>
              <a:rPr lang="hu-HU" sz="1800" baseline="0" dirty="0"/>
              <a:t> Ft)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Állami támogatás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2"/>
              <c:pt idx="0">
                <c:v>2024</c:v>
              </c:pt>
              <c:pt idx="1">
                <c:v>2025</c:v>
              </c:pt>
            </c:numLit>
          </c:cat>
          <c:val>
            <c:numRef>
              <c:f>ellentételezés!$B$35:$C$35</c:f>
              <c:numCache>
                <c:formatCode>_-* #\ ##0_-;\-* #\ ##0_-;_-* "-"??_-;_-@_-</c:formatCode>
                <c:ptCount val="2"/>
                <c:pt idx="0">
                  <c:v>77099954</c:v>
                </c:pt>
                <c:pt idx="1">
                  <c:v>114007396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E-4A3C-899F-445A84901642}"/>
            </c:ext>
          </c:extLst>
        </c:ser>
        <c:ser>
          <c:idx val="1"/>
          <c:order val="1"/>
          <c:tx>
            <c:v>Szolgáltatói befizetés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2"/>
              <c:pt idx="0">
                <c:v>2024</c:v>
              </c:pt>
              <c:pt idx="1">
                <c:v>2025</c:v>
              </c:pt>
            </c:numLit>
          </c:cat>
          <c:val>
            <c:numRef>
              <c:f>ellentételezés!$B$36:$C$36</c:f>
              <c:numCache>
                <c:formatCode>_-* #\ ##0_-;\-* #\ ##0_-;_-* "-"??_-;_-@_-</c:formatCode>
                <c:ptCount val="2"/>
                <c:pt idx="0">
                  <c:v>21967082</c:v>
                </c:pt>
                <c:pt idx="1">
                  <c:v>18410136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CE-4A3C-899F-445A84901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6421535"/>
        <c:axId val="1246413855"/>
      </c:barChart>
      <c:catAx>
        <c:axId val="124642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6413855"/>
        <c:crosses val="autoZero"/>
        <c:auto val="1"/>
        <c:lblAlgn val="ctr"/>
        <c:lblOffset val="100"/>
        <c:noMultiLvlLbl val="0"/>
      </c:catAx>
      <c:valAx>
        <c:axId val="1246413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642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7178C-0D00-4ECD-B0E2-1D966463E8F6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45CED-435D-4F95-ABC3-8104B1FDA3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84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9894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2189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95448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4816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48217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Szakmai napok kellenek!!</a:t>
            </a:r>
          </a:p>
          <a:p>
            <a:r>
              <a:rPr lang="hu-HU" dirty="0"/>
              <a:t>Ötletek??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4848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1649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2150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65820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16637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3634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EB614-8406-8AC1-0E22-CC1523B06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01048E25-3FDD-39DF-874A-037D0CDB4D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CFB3D91D-B2D8-4EB6-9CB0-54092A02E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87DC178-5936-A177-81AC-24C39226B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5836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54E73-DF43-7675-4415-853C186A1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9CAC261D-D80E-58E8-DA51-D4256F385E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337D868F-C6AA-4F59-C2CE-2639A42A7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1EED513-E250-7B7D-7B6D-503E7F6C3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1754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780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28642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19223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95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701969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5CED-435D-4F95-ABC3-8104B1FDA3F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9256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4379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B64CCC-FFF2-49BD-8381-DCC7FBAB9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4F84759-464C-4F59-9582-4791308BF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63247F2-FFAD-4686-AA96-F88102C6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0976CF-C3A4-47B8-9CE4-05EDA196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D59493F-43A9-4BED-946F-0E327021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32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5E83EB-C586-4F66-BA31-E81BDCA8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88A1136-F517-4354-B094-0606A3E3F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AC54D4F-40D6-496A-8DF2-DAA27443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4A24C0-CBAD-4A8B-8D40-80871D01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2F4800-8CFB-42D8-81C0-0A33613C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961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943FA47-B2D3-4937-A454-FC94B25CA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DDED652-4470-4215-A5B4-CC0E0235E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336BA70-71A6-4977-8C7E-1217B13A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732711-752F-49A7-9933-16F6BF454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4A8AD0-37A6-4FB7-AD4F-DDBE27F5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75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597FBE-DBA6-478D-A880-C133BA181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79A922-38DC-4DC4-98FD-FD9E2A41D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301DC33-16F7-4833-A98E-1ACDD821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A0F9265-7D1F-4AEA-AAD7-14A597E9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0D9F50-5487-4F74-B797-E7FE8299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645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747E5F-BB66-4B2A-82C3-956882D9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8D61624-321E-4DC2-AE02-D3B1BF84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729774C-00E3-40D4-8682-68E4870B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AE5BFD0-41F3-4675-A4CB-3FFD4B01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F13F715-1A90-4B29-AE76-9D95C10CC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633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5228D2-4244-49A6-A4EA-92D3511A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A4A949-80B0-4BD6-8451-2CF1FD6CA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EF584B9-0ECE-4F16-BF90-1212E3F08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756553C-435A-48D9-834E-8FA7D24C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98D7CF2-972A-479C-B59F-AF24AF4E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C501F13-8950-400E-A57D-F04DE472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493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61104F-BBFC-4F48-8D62-26C31487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FC5267D-570B-490A-84ED-EC3EAD7A1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6DBC15D-02FB-4898-92A0-4A0EA3467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6CA173F-C36B-4449-8F5E-D568500FD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EC875AA-A470-4C00-93CC-30580388A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09FF72F-A691-49DD-8973-5174DB504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16C766D-A2E2-4FD7-9532-4AA51DD3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E86976A-4CA1-4701-9A5F-305CCD60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905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C3CBFA-99CD-43CA-9E5D-BFE9481F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DBB77C1-56A1-4BB7-822A-9C2942BEA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DD14439-2B20-40FC-B4D6-0387ED82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07C0DA1-7B5A-47AC-B07B-422F2C3B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185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C2F7A8F-62F1-4D87-B7D9-3DE8D278B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628CE70-B5C7-4BEE-98EC-F8E65188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3508169-351A-4083-BD6F-05305113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80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D20A54-A006-4AC7-8B65-A69B0FA6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4B6A68-7259-4C3A-904E-C440ED6B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AD4BF8A-E434-49C6-8175-52D99C92C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E49BFAB-1B10-4448-B53E-FBEEB23F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F63BD07-43F9-4855-8BA1-C3A9CFED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ADDD6AB-9EC9-4AA9-826D-ED22BA7A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293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29BED2-7B93-48B3-81C8-A8C4D30C0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E975FEE-831C-42CA-BA88-CE557D806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86DFAC1-29DB-4653-8866-E55E0A1CE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680F43A-A162-4158-AAC8-76F779FE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8F68-CCEB-4A8B-8D47-94A9B3813E01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FEFC532-2DC7-4D7C-8FDD-3BE8E2CE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2F58E5B-21BD-490D-B953-44DCCB31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4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9E070F7-33A1-4536-82F1-DF1AD855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E71C755-CA14-4338-B292-36B37D8BC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41D889A-661F-4629-9113-CED7E5E0A2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D8F68-CCEB-4A8B-8D47-94A9B3813E01}" type="datetimeFigureOut">
              <a:rPr lang="hu-HU" smtClean="0"/>
              <a:t>2025. 01. 27.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5AEE987-F829-4450-860B-BD04AACDF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56B6713-0F04-474D-8D12-F2C866B86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0EE5A-B196-4903-B886-451ABDB1DA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041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chart" Target="../charts/chart3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05BD8A-F9E7-420B-B9BB-193C17448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9450"/>
            <a:ext cx="9144000" cy="3393350"/>
          </a:xfrm>
        </p:spPr>
        <p:txBody>
          <a:bodyPr>
            <a:normAutofit fontScale="90000"/>
          </a:bodyPr>
          <a:lstStyle/>
          <a:p>
            <a:r>
              <a:rPr lang="hu-HU" sz="6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víziközmű hálózatok állapota és a rekonstrukció lehetőségei az Ellentételezési Alap tükrében</a:t>
            </a:r>
            <a:br>
              <a:rPr lang="hu-HU" dirty="0">
                <a:solidFill>
                  <a:schemeClr val="accent5">
                    <a:lumMod val="50000"/>
                  </a:schemeClr>
                </a:solidFill>
              </a:rPr>
            </a:b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1B69A59-F34F-4318-AB09-0C98F9EFE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7675"/>
            <a:ext cx="9144000" cy="820875"/>
          </a:xfrm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Radács Attila </a:t>
            </a:r>
          </a:p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MaVíz Műszaki Bizottság elnöke</a:t>
            </a:r>
          </a:p>
        </p:txBody>
      </p:sp>
    </p:spTree>
    <p:extLst>
      <p:ext uri="{BB962C8B-B14F-4D97-AF65-F5344CB8AC3E}">
        <p14:creationId xmlns:p14="http://schemas.microsoft.com/office/powerpoint/2010/main" val="92551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FAC769-AC46-40C1-9EC3-D3389ECA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6F51"/>
                </a:solidFill>
              </a:rPr>
              <a:t>Csőhálózat életkora és a hibaszám alakulása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D778084-4CA6-48BB-A291-0FAEF6D2F1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210867"/>
              </p:ext>
            </p:extLst>
          </p:nvPr>
        </p:nvGraphicFramePr>
        <p:xfrm>
          <a:off x="755779" y="1412776"/>
          <a:ext cx="10263673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35D0A31C-A06D-45DB-AA4C-8E492F8F0AEF}"/>
              </a:ext>
            </a:extLst>
          </p:cNvPr>
          <p:cNvSpPr txBox="1"/>
          <p:nvPr/>
        </p:nvSpPr>
        <p:spPr>
          <a:xfrm>
            <a:off x="7781731" y="5989652"/>
            <a:ext cx="2058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Évek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5C684B3-CBFE-4E7C-B4AA-61A18B6B3B87}"/>
              </a:ext>
            </a:extLst>
          </p:cNvPr>
          <p:cNvSpPr txBox="1"/>
          <p:nvPr/>
        </p:nvSpPr>
        <p:spPr>
          <a:xfrm rot="16200000">
            <a:off x="-682690" y="3227525"/>
            <a:ext cx="2451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Hibaszám (db/év)</a:t>
            </a:r>
          </a:p>
        </p:txBody>
      </p:sp>
      <p:grpSp>
        <p:nvGrpSpPr>
          <p:cNvPr id="46" name="Csoportba foglalás 45">
            <a:extLst>
              <a:ext uri="{FF2B5EF4-FFF2-40B4-BE49-F238E27FC236}">
                <a16:creationId xmlns:a16="http://schemas.microsoft.com/office/drawing/2014/main" id="{EC74FF67-310E-42F4-8D23-216117D2B56D}"/>
              </a:ext>
            </a:extLst>
          </p:cNvPr>
          <p:cNvGrpSpPr/>
          <p:nvPr/>
        </p:nvGrpSpPr>
        <p:grpSpPr>
          <a:xfrm>
            <a:off x="2423592" y="1700808"/>
            <a:ext cx="3456384" cy="3672408"/>
            <a:chOff x="899592" y="1700808"/>
            <a:chExt cx="3456384" cy="3672408"/>
          </a:xfrm>
        </p:grpSpPr>
        <p:grpSp>
          <p:nvGrpSpPr>
            <p:cNvPr id="16" name="Csoportba foglalás 15">
              <a:extLst>
                <a:ext uri="{FF2B5EF4-FFF2-40B4-BE49-F238E27FC236}">
                  <a16:creationId xmlns:a16="http://schemas.microsoft.com/office/drawing/2014/main" id="{AFB5119F-455A-4A4D-8171-ED6C966EE97D}"/>
                </a:ext>
              </a:extLst>
            </p:cNvPr>
            <p:cNvGrpSpPr/>
            <p:nvPr/>
          </p:nvGrpSpPr>
          <p:grpSpPr>
            <a:xfrm>
              <a:off x="899592" y="4653136"/>
              <a:ext cx="432048" cy="720080"/>
              <a:chOff x="899592" y="4653136"/>
              <a:chExt cx="432048" cy="720080"/>
            </a:xfrm>
          </p:grpSpPr>
          <p:sp>
            <p:nvSpPr>
              <p:cNvPr id="8" name="Ellipszis 7">
                <a:extLst>
                  <a:ext uri="{FF2B5EF4-FFF2-40B4-BE49-F238E27FC236}">
                    <a16:creationId xmlns:a16="http://schemas.microsoft.com/office/drawing/2014/main" id="{5D10E664-029D-4634-8388-FDE052D5E465}"/>
                  </a:ext>
                </a:extLst>
              </p:cNvPr>
              <p:cNvSpPr/>
              <p:nvPr/>
            </p:nvSpPr>
            <p:spPr>
              <a:xfrm>
                <a:off x="899592" y="4653136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200" b="1" dirty="0"/>
                  <a:t>1.</a:t>
                </a:r>
              </a:p>
            </p:txBody>
          </p:sp>
          <p:cxnSp>
            <p:nvCxnSpPr>
              <p:cNvPr id="10" name="Egyenes összekötő nyíllal 9">
                <a:extLst>
                  <a:ext uri="{FF2B5EF4-FFF2-40B4-BE49-F238E27FC236}">
                    <a16:creationId xmlns:a16="http://schemas.microsoft.com/office/drawing/2014/main" id="{99D00F8A-3E88-45ED-8121-8AC6BAA791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616" y="5085184"/>
                <a:ext cx="0" cy="2880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Ellipszis 29">
              <a:extLst>
                <a:ext uri="{FF2B5EF4-FFF2-40B4-BE49-F238E27FC236}">
                  <a16:creationId xmlns:a16="http://schemas.microsoft.com/office/drawing/2014/main" id="{9ADEC189-8594-4FE6-9AF9-B4F5250AAF29}"/>
                </a:ext>
              </a:extLst>
            </p:cNvPr>
            <p:cNvSpPr/>
            <p:nvPr/>
          </p:nvSpPr>
          <p:spPr>
            <a:xfrm>
              <a:off x="1051992" y="1700808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/>
                <a:t>1.</a:t>
              </a:r>
            </a:p>
          </p:txBody>
        </p:sp>
        <p:sp>
          <p:nvSpPr>
            <p:cNvPr id="42" name="Szövegdoboz 41">
              <a:extLst>
                <a:ext uri="{FF2B5EF4-FFF2-40B4-BE49-F238E27FC236}">
                  <a16:creationId xmlns:a16="http://schemas.microsoft.com/office/drawing/2014/main" id="{0B645258-5AB9-4A78-B7AA-F6E470C238A1}"/>
                </a:ext>
              </a:extLst>
            </p:cNvPr>
            <p:cNvSpPr txBox="1"/>
            <p:nvPr/>
          </p:nvSpPr>
          <p:spPr>
            <a:xfrm>
              <a:off x="1475656" y="1700808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/>
                <a:t>Gyerekkor</a:t>
              </a:r>
              <a:r>
                <a:rPr lang="hu-HU" dirty="0"/>
                <a:t> - Beágyazódás</a:t>
              </a:r>
            </a:p>
          </p:txBody>
        </p:sp>
      </p:grpSp>
      <p:grpSp>
        <p:nvGrpSpPr>
          <p:cNvPr id="47" name="Csoportba foglalás 46">
            <a:extLst>
              <a:ext uri="{FF2B5EF4-FFF2-40B4-BE49-F238E27FC236}">
                <a16:creationId xmlns:a16="http://schemas.microsoft.com/office/drawing/2014/main" id="{56B1A310-308B-4688-BC21-41C1A774FF0B}"/>
              </a:ext>
            </a:extLst>
          </p:cNvPr>
          <p:cNvGrpSpPr/>
          <p:nvPr/>
        </p:nvGrpSpPr>
        <p:grpSpPr>
          <a:xfrm>
            <a:off x="2567608" y="2348880"/>
            <a:ext cx="4896544" cy="3176736"/>
            <a:chOff x="1043608" y="2348880"/>
            <a:chExt cx="4896544" cy="3176736"/>
          </a:xfrm>
        </p:grpSpPr>
        <p:grpSp>
          <p:nvGrpSpPr>
            <p:cNvPr id="17" name="Csoportba foglalás 16">
              <a:extLst>
                <a:ext uri="{FF2B5EF4-FFF2-40B4-BE49-F238E27FC236}">
                  <a16:creationId xmlns:a16="http://schemas.microsoft.com/office/drawing/2014/main" id="{5971D3AE-95E9-47DE-B0BC-BCD807E5A0EF}"/>
                </a:ext>
              </a:extLst>
            </p:cNvPr>
            <p:cNvGrpSpPr/>
            <p:nvPr/>
          </p:nvGrpSpPr>
          <p:grpSpPr>
            <a:xfrm>
              <a:off x="2987824" y="4805536"/>
              <a:ext cx="432048" cy="720080"/>
              <a:chOff x="899592" y="4653136"/>
              <a:chExt cx="432048" cy="720080"/>
            </a:xfrm>
          </p:grpSpPr>
          <p:sp>
            <p:nvSpPr>
              <p:cNvPr id="18" name="Ellipszis 17">
                <a:extLst>
                  <a:ext uri="{FF2B5EF4-FFF2-40B4-BE49-F238E27FC236}">
                    <a16:creationId xmlns:a16="http://schemas.microsoft.com/office/drawing/2014/main" id="{BB42DE63-D8B3-4210-A69C-4B6DA79F6009}"/>
                  </a:ext>
                </a:extLst>
              </p:cNvPr>
              <p:cNvSpPr/>
              <p:nvPr/>
            </p:nvSpPr>
            <p:spPr>
              <a:xfrm>
                <a:off x="899592" y="4653136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200" b="1" dirty="0"/>
                  <a:t>2.</a:t>
                </a:r>
              </a:p>
            </p:txBody>
          </p:sp>
          <p:cxnSp>
            <p:nvCxnSpPr>
              <p:cNvPr id="19" name="Egyenes összekötő nyíllal 18">
                <a:extLst>
                  <a:ext uri="{FF2B5EF4-FFF2-40B4-BE49-F238E27FC236}">
                    <a16:creationId xmlns:a16="http://schemas.microsoft.com/office/drawing/2014/main" id="{F3B93A77-08E4-470C-A9DB-4B0AB3697E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616" y="5085184"/>
                <a:ext cx="0" cy="2880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Ellipszis 32">
              <a:extLst>
                <a:ext uri="{FF2B5EF4-FFF2-40B4-BE49-F238E27FC236}">
                  <a16:creationId xmlns:a16="http://schemas.microsoft.com/office/drawing/2014/main" id="{53A7C79A-A0FB-4E7D-B0E0-B8E23BD70ED1}"/>
                </a:ext>
              </a:extLst>
            </p:cNvPr>
            <p:cNvSpPr/>
            <p:nvPr/>
          </p:nvSpPr>
          <p:spPr>
            <a:xfrm>
              <a:off x="1043608" y="2348880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/>
                <a:t>2.</a:t>
              </a:r>
            </a:p>
          </p:txBody>
        </p:sp>
        <p:sp>
          <p:nvSpPr>
            <p:cNvPr id="43" name="Szövegdoboz 42">
              <a:extLst>
                <a:ext uri="{FF2B5EF4-FFF2-40B4-BE49-F238E27FC236}">
                  <a16:creationId xmlns:a16="http://schemas.microsoft.com/office/drawing/2014/main" id="{AFDCCF84-0779-4D8F-B893-482DDB594166}"/>
                </a:ext>
              </a:extLst>
            </p:cNvPr>
            <p:cNvSpPr txBox="1"/>
            <p:nvPr/>
          </p:nvSpPr>
          <p:spPr>
            <a:xfrm>
              <a:off x="1475656" y="2348880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/>
                <a:t>Fiatalkor</a:t>
              </a:r>
              <a:r>
                <a:rPr lang="hu-HU" dirty="0"/>
                <a:t> – Hibamentes időszak</a:t>
              </a:r>
            </a:p>
          </p:txBody>
        </p:sp>
      </p:grpSp>
      <p:grpSp>
        <p:nvGrpSpPr>
          <p:cNvPr id="48" name="Csoportba foglalás 47">
            <a:extLst>
              <a:ext uri="{FF2B5EF4-FFF2-40B4-BE49-F238E27FC236}">
                <a16:creationId xmlns:a16="http://schemas.microsoft.com/office/drawing/2014/main" id="{730B8C06-F9F4-4733-A4EC-5560537F4704}"/>
              </a:ext>
            </a:extLst>
          </p:cNvPr>
          <p:cNvGrpSpPr/>
          <p:nvPr/>
        </p:nvGrpSpPr>
        <p:grpSpPr>
          <a:xfrm>
            <a:off x="2567608" y="3068960"/>
            <a:ext cx="4896544" cy="2232248"/>
            <a:chOff x="1043608" y="3068960"/>
            <a:chExt cx="4896544" cy="2232248"/>
          </a:xfrm>
        </p:grpSpPr>
        <p:grpSp>
          <p:nvGrpSpPr>
            <p:cNvPr id="20" name="Csoportba foglalás 19">
              <a:extLst>
                <a:ext uri="{FF2B5EF4-FFF2-40B4-BE49-F238E27FC236}">
                  <a16:creationId xmlns:a16="http://schemas.microsoft.com/office/drawing/2014/main" id="{EC4CCBCC-3220-451C-B7CC-DE2864C26B75}"/>
                </a:ext>
              </a:extLst>
            </p:cNvPr>
            <p:cNvGrpSpPr/>
            <p:nvPr/>
          </p:nvGrpSpPr>
          <p:grpSpPr>
            <a:xfrm>
              <a:off x="5364088" y="4509120"/>
              <a:ext cx="432048" cy="792088"/>
              <a:chOff x="899592" y="4581128"/>
              <a:chExt cx="432048" cy="792088"/>
            </a:xfrm>
          </p:grpSpPr>
          <p:sp>
            <p:nvSpPr>
              <p:cNvPr id="21" name="Ellipszis 20">
                <a:extLst>
                  <a:ext uri="{FF2B5EF4-FFF2-40B4-BE49-F238E27FC236}">
                    <a16:creationId xmlns:a16="http://schemas.microsoft.com/office/drawing/2014/main" id="{CD315261-769D-42FF-B4FA-7B7DC880F030}"/>
                  </a:ext>
                </a:extLst>
              </p:cNvPr>
              <p:cNvSpPr/>
              <p:nvPr/>
            </p:nvSpPr>
            <p:spPr>
              <a:xfrm>
                <a:off x="899592" y="4581128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200" b="1" dirty="0"/>
                  <a:t>3.</a:t>
                </a:r>
              </a:p>
            </p:txBody>
          </p:sp>
          <p:cxnSp>
            <p:nvCxnSpPr>
              <p:cNvPr id="22" name="Egyenes összekötő nyíllal 21">
                <a:extLst>
                  <a:ext uri="{FF2B5EF4-FFF2-40B4-BE49-F238E27FC236}">
                    <a16:creationId xmlns:a16="http://schemas.microsoft.com/office/drawing/2014/main" id="{4BD8E410-A87C-4F28-B7E6-527F096A83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616" y="5013176"/>
                <a:ext cx="0" cy="36004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Ellipszis 35">
              <a:extLst>
                <a:ext uri="{FF2B5EF4-FFF2-40B4-BE49-F238E27FC236}">
                  <a16:creationId xmlns:a16="http://schemas.microsoft.com/office/drawing/2014/main" id="{C4C69668-F3F1-445F-8449-A5D118AF2D19}"/>
                </a:ext>
              </a:extLst>
            </p:cNvPr>
            <p:cNvSpPr/>
            <p:nvPr/>
          </p:nvSpPr>
          <p:spPr>
            <a:xfrm>
              <a:off x="1043608" y="3068960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/>
                <a:t>3.</a:t>
              </a:r>
            </a:p>
          </p:txBody>
        </p:sp>
        <p:sp>
          <p:nvSpPr>
            <p:cNvPr id="44" name="Szövegdoboz 43">
              <a:extLst>
                <a:ext uri="{FF2B5EF4-FFF2-40B4-BE49-F238E27FC236}">
                  <a16:creationId xmlns:a16="http://schemas.microsoft.com/office/drawing/2014/main" id="{AD417DBC-7B95-440F-96B5-D10D3344A2DC}"/>
                </a:ext>
              </a:extLst>
            </p:cNvPr>
            <p:cNvSpPr txBox="1"/>
            <p:nvPr/>
          </p:nvSpPr>
          <p:spPr>
            <a:xfrm>
              <a:off x="1475656" y="3068960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/>
                <a:t>Felnőttkor</a:t>
              </a:r>
              <a:r>
                <a:rPr lang="hu-HU" dirty="0"/>
                <a:t> – Szaporodó hibaszám- felújítás</a:t>
              </a:r>
            </a:p>
          </p:txBody>
        </p:sp>
      </p:grpSp>
      <p:grpSp>
        <p:nvGrpSpPr>
          <p:cNvPr id="49" name="Csoportba foglalás 48">
            <a:extLst>
              <a:ext uri="{FF2B5EF4-FFF2-40B4-BE49-F238E27FC236}">
                <a16:creationId xmlns:a16="http://schemas.microsoft.com/office/drawing/2014/main" id="{EF0668A1-A1DA-47B4-A2D7-535C931F022D}"/>
              </a:ext>
            </a:extLst>
          </p:cNvPr>
          <p:cNvGrpSpPr/>
          <p:nvPr/>
        </p:nvGrpSpPr>
        <p:grpSpPr>
          <a:xfrm>
            <a:off x="2567608" y="3140968"/>
            <a:ext cx="5741805" cy="1294403"/>
            <a:chOff x="1043608" y="3140968"/>
            <a:chExt cx="5741805" cy="1294403"/>
          </a:xfrm>
        </p:grpSpPr>
        <p:grpSp>
          <p:nvGrpSpPr>
            <p:cNvPr id="23" name="Csoportba foglalás 22">
              <a:extLst>
                <a:ext uri="{FF2B5EF4-FFF2-40B4-BE49-F238E27FC236}">
                  <a16:creationId xmlns:a16="http://schemas.microsoft.com/office/drawing/2014/main" id="{A8F68F9A-0AFF-4292-A089-F9B230B9AAC7}"/>
                </a:ext>
              </a:extLst>
            </p:cNvPr>
            <p:cNvGrpSpPr/>
            <p:nvPr/>
          </p:nvGrpSpPr>
          <p:grpSpPr>
            <a:xfrm>
              <a:off x="6353365" y="3140968"/>
              <a:ext cx="432048" cy="904468"/>
              <a:chOff x="1096781" y="4221088"/>
              <a:chExt cx="432048" cy="904468"/>
            </a:xfrm>
          </p:grpSpPr>
          <p:sp>
            <p:nvSpPr>
              <p:cNvPr id="24" name="Ellipszis 23">
                <a:extLst>
                  <a:ext uri="{FF2B5EF4-FFF2-40B4-BE49-F238E27FC236}">
                    <a16:creationId xmlns:a16="http://schemas.microsoft.com/office/drawing/2014/main" id="{E4F61BBE-9F94-4C0B-94C6-6BE89A3A9E8E}"/>
                  </a:ext>
                </a:extLst>
              </p:cNvPr>
              <p:cNvSpPr/>
              <p:nvPr/>
            </p:nvSpPr>
            <p:spPr>
              <a:xfrm>
                <a:off x="1096781" y="4221088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200" b="1" dirty="0"/>
                  <a:t>4.</a:t>
                </a:r>
              </a:p>
            </p:txBody>
          </p:sp>
          <p:cxnSp>
            <p:nvCxnSpPr>
              <p:cNvPr id="25" name="Egyenes összekötő nyíllal 24">
                <a:extLst>
                  <a:ext uri="{FF2B5EF4-FFF2-40B4-BE49-F238E27FC236}">
                    <a16:creationId xmlns:a16="http://schemas.microsoft.com/office/drawing/2014/main" id="{842A2477-4C5B-4B8E-8F6A-3BCE14431D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1640" y="4653136"/>
                <a:ext cx="144016" cy="4724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Ellipszis 38">
              <a:extLst>
                <a:ext uri="{FF2B5EF4-FFF2-40B4-BE49-F238E27FC236}">
                  <a16:creationId xmlns:a16="http://schemas.microsoft.com/office/drawing/2014/main" id="{E013DF52-ABD3-4EDC-9741-8E8F24D5D1D1}"/>
                </a:ext>
              </a:extLst>
            </p:cNvPr>
            <p:cNvSpPr/>
            <p:nvPr/>
          </p:nvSpPr>
          <p:spPr>
            <a:xfrm>
              <a:off x="1043608" y="3748668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/>
                <a:t>4.</a:t>
              </a:r>
            </a:p>
          </p:txBody>
        </p:sp>
        <p:sp>
          <p:nvSpPr>
            <p:cNvPr id="45" name="Szövegdoboz 44">
              <a:extLst>
                <a:ext uri="{FF2B5EF4-FFF2-40B4-BE49-F238E27FC236}">
                  <a16:creationId xmlns:a16="http://schemas.microsoft.com/office/drawing/2014/main" id="{94F038D7-D483-484B-8A8C-2E7DEE8D7F55}"/>
                </a:ext>
              </a:extLst>
            </p:cNvPr>
            <p:cNvSpPr txBox="1"/>
            <p:nvPr/>
          </p:nvSpPr>
          <p:spPr>
            <a:xfrm>
              <a:off x="1475656" y="3789040"/>
              <a:ext cx="4896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/>
                <a:t>Öregkor</a:t>
              </a:r>
              <a:r>
                <a:rPr lang="hu-HU" dirty="0"/>
                <a:t> – Tönkremeneteli időszak – rekonstrukció</a:t>
              </a:r>
            </a:p>
            <a:p>
              <a:r>
                <a:rPr lang="hu-HU" dirty="0"/>
                <a:t>                                                                     csőcsere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987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2106"/>
            <a:ext cx="12192000" cy="4180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354564" y="261257"/>
            <a:ext cx="10562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dirty="0">
                <a:latin typeface="Calibri" panose="020F0502020204030204" pitchFamily="34" charset="0"/>
                <a:ea typeface="Calibri" panose="020F0502020204030204" pitchFamily="34" charset="0"/>
              </a:rPr>
              <a:t>Az elosztóhálózat anyag és kor szerinti összetétele 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(forrás: </a:t>
            </a:r>
            <a:r>
              <a:rPr lang="hu-H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MaVíz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15935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1A543AA3-E5F5-1356-ADAC-AD34BB60D09D}"/>
              </a:ext>
            </a:extLst>
          </p:cNvPr>
          <p:cNvSpPr/>
          <p:nvPr/>
        </p:nvSpPr>
        <p:spPr>
          <a:xfrm>
            <a:off x="8397899" y="3212976"/>
            <a:ext cx="550712" cy="2160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1814857-0371-4167-837B-837DB366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99992"/>
            <a:ext cx="10952114" cy="849842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006F51"/>
                </a:solidFill>
              </a:rPr>
              <a:t>Csőanyag élettartamok – rekonstrukciós igény</a:t>
            </a:r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D910D9B8-A8C5-4F3E-9403-BB78E41BC054}"/>
              </a:ext>
            </a:extLst>
          </p:cNvPr>
          <p:cNvGraphicFramePr>
            <a:graphicFrameLocks noGrp="1"/>
          </p:cNvGraphicFramePr>
          <p:nvPr/>
        </p:nvGraphicFramePr>
        <p:xfrm>
          <a:off x="1262065" y="1657193"/>
          <a:ext cx="9931397" cy="4284345"/>
        </p:xfrm>
        <a:graphic>
          <a:graphicData uri="http://schemas.openxmlformats.org/drawingml/2006/table">
            <a:tbl>
              <a:tblPr/>
              <a:tblGrid>
                <a:gridCol w="1302060">
                  <a:extLst>
                    <a:ext uri="{9D8B030D-6E8A-4147-A177-3AD203B41FA5}">
                      <a16:colId xmlns:a16="http://schemas.microsoft.com/office/drawing/2014/main" val="120075384"/>
                    </a:ext>
                  </a:extLst>
                </a:gridCol>
                <a:gridCol w="804214">
                  <a:extLst>
                    <a:ext uri="{9D8B030D-6E8A-4147-A177-3AD203B41FA5}">
                      <a16:colId xmlns:a16="http://schemas.microsoft.com/office/drawing/2014/main" val="1652266485"/>
                    </a:ext>
                  </a:extLst>
                </a:gridCol>
                <a:gridCol w="242541">
                  <a:extLst>
                    <a:ext uri="{9D8B030D-6E8A-4147-A177-3AD203B41FA5}">
                      <a16:colId xmlns:a16="http://schemas.microsoft.com/office/drawing/2014/main" val="1508263558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122500388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3296494039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2157938815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4054983547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1882022205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1892678817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3288741068"/>
                    </a:ext>
                  </a:extLst>
                </a:gridCol>
                <a:gridCol w="319132">
                  <a:extLst>
                    <a:ext uri="{9D8B030D-6E8A-4147-A177-3AD203B41FA5}">
                      <a16:colId xmlns:a16="http://schemas.microsoft.com/office/drawing/2014/main" val="2563864041"/>
                    </a:ext>
                  </a:extLst>
                </a:gridCol>
                <a:gridCol w="319132">
                  <a:extLst>
                    <a:ext uri="{9D8B030D-6E8A-4147-A177-3AD203B41FA5}">
                      <a16:colId xmlns:a16="http://schemas.microsoft.com/office/drawing/2014/main" val="2360791616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3337739325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126499736"/>
                    </a:ext>
                  </a:extLst>
                </a:gridCol>
                <a:gridCol w="319132">
                  <a:extLst>
                    <a:ext uri="{9D8B030D-6E8A-4147-A177-3AD203B41FA5}">
                      <a16:colId xmlns:a16="http://schemas.microsoft.com/office/drawing/2014/main" val="4088472288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690579611"/>
                    </a:ext>
                  </a:extLst>
                </a:gridCol>
                <a:gridCol w="319132">
                  <a:extLst>
                    <a:ext uri="{9D8B030D-6E8A-4147-A177-3AD203B41FA5}">
                      <a16:colId xmlns:a16="http://schemas.microsoft.com/office/drawing/2014/main" val="1271753956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1958599709"/>
                    </a:ext>
                  </a:extLst>
                </a:gridCol>
                <a:gridCol w="319132">
                  <a:extLst>
                    <a:ext uri="{9D8B030D-6E8A-4147-A177-3AD203B41FA5}">
                      <a16:colId xmlns:a16="http://schemas.microsoft.com/office/drawing/2014/main" val="4092397298"/>
                    </a:ext>
                  </a:extLst>
                </a:gridCol>
                <a:gridCol w="319132">
                  <a:extLst>
                    <a:ext uri="{9D8B030D-6E8A-4147-A177-3AD203B41FA5}">
                      <a16:colId xmlns:a16="http://schemas.microsoft.com/office/drawing/2014/main" val="2244210331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4039509963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4200154777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1369025588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984854882"/>
                    </a:ext>
                  </a:extLst>
                </a:gridCol>
                <a:gridCol w="315941">
                  <a:extLst>
                    <a:ext uri="{9D8B030D-6E8A-4147-A177-3AD203B41FA5}">
                      <a16:colId xmlns:a16="http://schemas.microsoft.com/office/drawing/2014/main" val="220081343"/>
                    </a:ext>
                  </a:extLst>
                </a:gridCol>
                <a:gridCol w="612734">
                  <a:extLst>
                    <a:ext uri="{9D8B030D-6E8A-4147-A177-3AD203B41FA5}">
                      <a16:colId xmlns:a16="http://schemas.microsoft.com/office/drawing/2014/main" val="428240620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6911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088477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Duktil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(GGG)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Építés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46088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Élettartam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hu-HU" sz="1100" b="1" i="1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90 év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318447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902210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 (KPE)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Építés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06496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Élettartam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hu-HU" sz="1100" b="1" i="1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60 év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100" b="1" i="1" u="none" strike="noStrike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1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69409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615842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PVC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Építés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6175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Élettartam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hu-HU" sz="1100" b="1" i="1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40 év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166846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88692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Acél (védelem     nélkül)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Építés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25021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Élettartam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hu-HU" sz="1100" b="1" i="1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30 év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320719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502926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Azbesztcement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Építés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73768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Élettartam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hu-HU" sz="1100" b="1" i="1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50 - 70 év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542272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b"/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848357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Öntöttvas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Építés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997029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Élettartam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1">
                  <a:txBody>
                    <a:bodyPr/>
                    <a:lstStyle/>
                    <a:p>
                      <a:pPr algn="ctr" fontAlgn="b"/>
                      <a:r>
                        <a:rPr lang="hu-HU" sz="1100" b="1" i="1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100 év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4266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839817"/>
                  </a:ext>
                </a:extLst>
              </a:tr>
            </a:tbl>
          </a:graphicData>
        </a:graphic>
      </p:graphicFrame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E91C91AF-0D8F-4190-92BA-F2A0D212FAFC}"/>
              </a:ext>
            </a:extLst>
          </p:cNvPr>
          <p:cNvSpPr/>
          <p:nvPr/>
        </p:nvSpPr>
        <p:spPr>
          <a:xfrm>
            <a:off x="10333037" y="2279600"/>
            <a:ext cx="371475" cy="1412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1" name="Nyíl: jobbra mutató 10">
            <a:extLst>
              <a:ext uri="{FF2B5EF4-FFF2-40B4-BE49-F238E27FC236}">
                <a16:creationId xmlns:a16="http://schemas.microsoft.com/office/drawing/2014/main" id="{8D9EBD52-6543-4139-B4CE-AD2700EF50B0}"/>
              </a:ext>
            </a:extLst>
          </p:cNvPr>
          <p:cNvSpPr/>
          <p:nvPr/>
        </p:nvSpPr>
        <p:spPr>
          <a:xfrm>
            <a:off x="9048328" y="2812926"/>
            <a:ext cx="1600198" cy="4000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900" b="1"/>
              <a:t>Rekonstrukció</a:t>
            </a:r>
          </a:p>
        </p:txBody>
      </p:sp>
      <p:sp>
        <p:nvSpPr>
          <p:cNvPr id="12" name="Nyíl: jobbra mutató 11">
            <a:extLst>
              <a:ext uri="{FF2B5EF4-FFF2-40B4-BE49-F238E27FC236}">
                <a16:creationId xmlns:a16="http://schemas.microsoft.com/office/drawing/2014/main" id="{B74D5CD6-EF9C-49B8-B0AA-5A7D8305211D}"/>
              </a:ext>
            </a:extLst>
          </p:cNvPr>
          <p:cNvSpPr/>
          <p:nvPr/>
        </p:nvSpPr>
        <p:spPr>
          <a:xfrm>
            <a:off x="5879976" y="4109070"/>
            <a:ext cx="3096344" cy="4000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900" b="1" dirty="0"/>
              <a:t>Rekonstrukció</a:t>
            </a:r>
          </a:p>
        </p:txBody>
      </p:sp>
      <p:sp>
        <p:nvSpPr>
          <p:cNvPr id="14" name="Nyíl: jobbra mutató 13">
            <a:extLst>
              <a:ext uri="{FF2B5EF4-FFF2-40B4-BE49-F238E27FC236}">
                <a16:creationId xmlns:a16="http://schemas.microsoft.com/office/drawing/2014/main" id="{26FD40AF-0680-4CE8-8852-828591BF7D94}"/>
              </a:ext>
            </a:extLst>
          </p:cNvPr>
          <p:cNvSpPr/>
          <p:nvPr/>
        </p:nvSpPr>
        <p:spPr>
          <a:xfrm>
            <a:off x="7752184" y="3460998"/>
            <a:ext cx="1224136" cy="4000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900" b="1" dirty="0"/>
              <a:t>Rekonstrukció</a:t>
            </a:r>
          </a:p>
        </p:txBody>
      </p:sp>
      <p:sp>
        <p:nvSpPr>
          <p:cNvPr id="15" name="Nyíl: jobbra mutató 14">
            <a:extLst>
              <a:ext uri="{FF2B5EF4-FFF2-40B4-BE49-F238E27FC236}">
                <a16:creationId xmlns:a16="http://schemas.microsoft.com/office/drawing/2014/main" id="{F55878E1-5E46-4420-987F-EC81A697F195}"/>
              </a:ext>
            </a:extLst>
          </p:cNvPr>
          <p:cNvSpPr/>
          <p:nvPr/>
        </p:nvSpPr>
        <p:spPr>
          <a:xfrm>
            <a:off x="8397899" y="4797152"/>
            <a:ext cx="1874566" cy="4000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900" b="1"/>
              <a:t>Rekonstrukció</a:t>
            </a:r>
          </a:p>
        </p:txBody>
      </p:sp>
      <p:sp>
        <p:nvSpPr>
          <p:cNvPr id="16" name="Nyíl: jobbra mutató 15">
            <a:extLst>
              <a:ext uri="{FF2B5EF4-FFF2-40B4-BE49-F238E27FC236}">
                <a16:creationId xmlns:a16="http://schemas.microsoft.com/office/drawing/2014/main" id="{07596679-8A36-4A07-A831-79A79660E293}"/>
              </a:ext>
            </a:extLst>
          </p:cNvPr>
          <p:cNvSpPr/>
          <p:nvPr/>
        </p:nvSpPr>
        <p:spPr>
          <a:xfrm>
            <a:off x="6239668" y="5137751"/>
            <a:ext cx="1114425" cy="466725"/>
          </a:xfrm>
          <a:prstGeom prst="rightArrow">
            <a:avLst/>
          </a:prstGeom>
          <a:solidFill>
            <a:srgbClr val="F385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900" b="1" dirty="0"/>
              <a:t>Rekonstrukció</a:t>
            </a:r>
          </a:p>
        </p:txBody>
      </p: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74158565-98EC-4962-8591-1E2A546DAC7B}"/>
              </a:ext>
            </a:extLst>
          </p:cNvPr>
          <p:cNvCxnSpPr/>
          <p:nvPr/>
        </p:nvCxnSpPr>
        <p:spPr>
          <a:xfrm>
            <a:off x="7366795" y="5197202"/>
            <a:ext cx="0" cy="4286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DA66BC9F-8C59-48B2-BA24-B9EE46494F3C}"/>
              </a:ext>
            </a:extLst>
          </p:cNvPr>
          <p:cNvSpPr txBox="1"/>
          <p:nvPr/>
        </p:nvSpPr>
        <p:spPr>
          <a:xfrm>
            <a:off x="8866610" y="3310575"/>
            <a:ext cx="351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A10F1D6C-B5CB-488A-BB7F-8F8BC79BB7B7}"/>
              </a:ext>
            </a:extLst>
          </p:cNvPr>
          <p:cNvSpPr txBox="1"/>
          <p:nvPr/>
        </p:nvSpPr>
        <p:spPr>
          <a:xfrm>
            <a:off x="8872639" y="4294191"/>
            <a:ext cx="351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210F0BDA-E22C-482B-8948-F2D99021E165}"/>
              </a:ext>
            </a:extLst>
          </p:cNvPr>
          <p:cNvSpPr/>
          <p:nvPr/>
        </p:nvSpPr>
        <p:spPr>
          <a:xfrm>
            <a:off x="1199456" y="2636912"/>
            <a:ext cx="2220839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5C0679F6-7DF0-47AE-B18C-E41C2913EAC3}"/>
              </a:ext>
            </a:extLst>
          </p:cNvPr>
          <p:cNvSpPr/>
          <p:nvPr/>
        </p:nvSpPr>
        <p:spPr>
          <a:xfrm>
            <a:off x="1199456" y="3284984"/>
            <a:ext cx="2220839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AB742FB7-467F-4745-B71E-D62FD172D10D}"/>
              </a:ext>
            </a:extLst>
          </p:cNvPr>
          <p:cNvSpPr/>
          <p:nvPr/>
        </p:nvSpPr>
        <p:spPr>
          <a:xfrm>
            <a:off x="1199456" y="4581128"/>
            <a:ext cx="2220839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Nyíl: jobbra mutató 12">
            <a:extLst>
              <a:ext uri="{FF2B5EF4-FFF2-40B4-BE49-F238E27FC236}">
                <a16:creationId xmlns:a16="http://schemas.microsoft.com/office/drawing/2014/main" id="{6CAE49F9-6CD5-4E3E-BC6C-8750E5736C98}"/>
              </a:ext>
            </a:extLst>
          </p:cNvPr>
          <p:cNvSpPr/>
          <p:nvPr/>
        </p:nvSpPr>
        <p:spPr>
          <a:xfrm>
            <a:off x="6816083" y="4613126"/>
            <a:ext cx="2160235" cy="4000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900" b="1"/>
              <a:t>Rekonstrukció</a:t>
            </a:r>
          </a:p>
        </p:txBody>
      </p:sp>
      <p:sp>
        <p:nvSpPr>
          <p:cNvPr id="24" name="Téglalap: lekerekített 23">
            <a:extLst>
              <a:ext uri="{FF2B5EF4-FFF2-40B4-BE49-F238E27FC236}">
                <a16:creationId xmlns:a16="http://schemas.microsoft.com/office/drawing/2014/main" id="{34468BE9-C382-4A71-8D96-C360816AC695}"/>
              </a:ext>
            </a:extLst>
          </p:cNvPr>
          <p:cNvSpPr/>
          <p:nvPr/>
        </p:nvSpPr>
        <p:spPr>
          <a:xfrm>
            <a:off x="1127448" y="5950904"/>
            <a:ext cx="9253028" cy="554925"/>
          </a:xfrm>
          <a:prstGeom prst="roundRect">
            <a:avLst/>
          </a:prstGeom>
          <a:solidFill>
            <a:srgbClr val="006F5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Értékesítési különbözet 23%!      100 m</a:t>
            </a:r>
            <a:r>
              <a:rPr lang="hu-HU" sz="2000" b="1" baseline="30000" dirty="0"/>
              <a:t>3</a:t>
            </a:r>
            <a:r>
              <a:rPr lang="hu-HU" sz="2000" b="1" dirty="0"/>
              <a:t> kitermelt vízből, 23 m</a:t>
            </a:r>
            <a:r>
              <a:rPr lang="hu-HU" sz="2000" b="1" baseline="30000" dirty="0"/>
              <a:t>3</a:t>
            </a:r>
            <a:r>
              <a:rPr lang="hu-HU" sz="2000" b="1" dirty="0"/>
              <a:t> után nincs árbevétel! </a:t>
            </a:r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BB8D193B-5654-4417-B58F-11020221CA45}"/>
              </a:ext>
            </a:extLst>
          </p:cNvPr>
          <p:cNvSpPr/>
          <p:nvPr/>
        </p:nvSpPr>
        <p:spPr>
          <a:xfrm>
            <a:off x="8732839" y="2078196"/>
            <a:ext cx="371475" cy="141288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id="{A383AC7B-6BD4-4466-BF90-BA86723C3ED9}"/>
              </a:ext>
            </a:extLst>
          </p:cNvPr>
          <p:cNvSpPr/>
          <p:nvPr/>
        </p:nvSpPr>
        <p:spPr>
          <a:xfrm>
            <a:off x="8771706" y="2736726"/>
            <a:ext cx="371475" cy="141288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</p:spTree>
    <p:extLst>
      <p:ext uri="{BB962C8B-B14F-4D97-AF65-F5344CB8AC3E}">
        <p14:creationId xmlns:p14="http://schemas.microsoft.com/office/powerpoint/2010/main" val="17743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9" grpId="0"/>
      <p:bldP spid="20" grpId="0"/>
      <p:bldP spid="21" grpId="0" animBg="1"/>
      <p:bldP spid="22" grpId="0" animBg="1"/>
      <p:bldP spid="23" grpId="0" animBg="1"/>
      <p:bldP spid="13" grpId="0" animBg="1"/>
      <p:bldP spid="24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09EB41-1519-4F20-A680-674DF7BF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6" y="365125"/>
            <a:ext cx="10757636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solidFill>
                  <a:schemeClr val="accent5">
                    <a:lumMod val="50000"/>
                  </a:schemeClr>
                </a:solidFill>
              </a:rPr>
              <a:t>A meghibásodások és az ivóvíz hálózat állapota 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(forrás: MaVíz)</a:t>
            </a:r>
            <a:endParaRPr lang="hu-H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37ECB9-A77A-42E6-A8C5-B35581915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18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28600" lvl="1">
              <a:spcBef>
                <a:spcPts val="1000"/>
              </a:spcBef>
            </a:pPr>
            <a:endParaRPr lang="hu-H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D62BA9A-EFFC-B18C-BCA3-389693EB2058}"/>
              </a:ext>
            </a:extLst>
          </p:cNvPr>
          <p:cNvSpPr txBox="1"/>
          <p:nvPr/>
        </p:nvSpPr>
        <p:spPr>
          <a:xfrm>
            <a:off x="502298" y="5661878"/>
            <a:ext cx="11187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A hálózat hossza évről évre minimálisan, de növekszik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1750"/>
            <a:r>
              <a:rPr lang="hu-HU" sz="1600" dirty="0">
                <a:latin typeface="Calibri" panose="020F0502020204030204" pitchFamily="34" charset="0"/>
              </a:rPr>
              <a:t>- Az utóbbi 10 év alatt jelentősen megnőtt a hibaszám. </a:t>
            </a:r>
          </a:p>
          <a:p>
            <a:pPr marL="31750"/>
            <a:r>
              <a:rPr lang="hu-HU" sz="1600" dirty="0">
                <a:latin typeface="Calibri" panose="020F0502020204030204" pitchFamily="34" charset="0"/>
              </a:rPr>
              <a:t>- </a:t>
            </a:r>
            <a:r>
              <a:rPr lang="hu-HU" sz="1600" b="1" dirty="0">
                <a:latin typeface="Calibri" panose="020F0502020204030204" pitchFamily="34" charset="0"/>
              </a:rPr>
              <a:t>A hálózatra vetített megújulási arány 2023-ban 0,23%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68FE987-FDE8-5AC3-1E4F-A34A27915A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90688"/>
            <a:ext cx="10009632" cy="3836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1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81186551"/>
              </p:ext>
            </p:extLst>
          </p:nvPr>
        </p:nvGraphicFramePr>
        <p:xfrm>
          <a:off x="1881158" y="1643051"/>
          <a:ext cx="8627038" cy="521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158620" y="158620"/>
            <a:ext cx="10655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accent5">
                    <a:lumMod val="50000"/>
                  </a:schemeClr>
                </a:solidFill>
              </a:rPr>
              <a:t>Szennyvíz csatornák összetétele anyag szerint Magyarországon</a:t>
            </a:r>
            <a:r>
              <a:rPr lang="hu-HU" sz="4400" i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hu-HU" sz="2400" i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(forrás: MaVíz)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4" y="1651519"/>
            <a:ext cx="11949032" cy="42081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261256" y="0"/>
            <a:ext cx="10888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40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A csatornahálózat anyag és kor szerinti összetétele a MaVíz tagszervezetek esetében </a:t>
            </a:r>
            <a:r>
              <a:rPr lang="hu-HU" sz="2400" i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(forrás: MaVíz)</a:t>
            </a:r>
          </a:p>
        </p:txBody>
      </p:sp>
    </p:spTree>
    <p:extLst>
      <p:ext uri="{BB962C8B-B14F-4D97-AF65-F5344CB8AC3E}">
        <p14:creationId xmlns:p14="http://schemas.microsoft.com/office/powerpoint/2010/main" val="2557612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1538" y="1196975"/>
            <a:ext cx="43942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9289" y="549275"/>
            <a:ext cx="378618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3" y="167952"/>
            <a:ext cx="9899779" cy="25006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335901" y="2920482"/>
            <a:ext cx="113926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i="1" dirty="0">
                <a:latin typeface="Calibri" panose="020F0502020204030204" pitchFamily="34" charset="0"/>
                <a:ea typeface="Calibri" panose="020F0502020204030204" pitchFamily="34" charset="0"/>
              </a:rPr>
              <a:t>1 km csatornavezetékre jutó meghibásodások számának alakulása 2014-2023. év között 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(forrás: </a:t>
            </a:r>
            <a:r>
              <a:rPr lang="hu-H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MaVíz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hu-HU" sz="1400" dirty="0"/>
          </a:p>
        </p:txBody>
      </p:sp>
      <p:pic>
        <p:nvPicPr>
          <p:cNvPr id="4" name="Kép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3" y="3597590"/>
            <a:ext cx="10086393" cy="24113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églalap 4"/>
          <p:cNvSpPr/>
          <p:nvPr/>
        </p:nvSpPr>
        <p:spPr>
          <a:xfrm>
            <a:off x="335901" y="6008914"/>
            <a:ext cx="114766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i="1" dirty="0">
                <a:latin typeface="Calibri" panose="020F0502020204030204" pitchFamily="34" charset="0"/>
              </a:rPr>
              <a:t>Egy szennyvízátemelőre jutó meghibásodások számának alakulása 2014-2023. év között 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(forrás: MaVíz)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0571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D9A069-6279-40AA-9360-A559BE42B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5" y="365125"/>
            <a:ext cx="11262048" cy="1325563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Egyéb hatások, változások – amik nem segítenek…. – ivóvíz és szennyvíz csatorna hálózaton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BEC87B-FE66-4189-AE12-2831EB5B9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Változó igénybevétel</a:t>
            </a:r>
            <a:endParaRPr lang="hu-HU" sz="16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Országon belüli vándorlás,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Éghajlati változások,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Nincs ára a víznek,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Kapacitás hányok kialakulása</a:t>
            </a:r>
          </a:p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Korábbi nagyobb „ipari” igénybevétel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Hosszabb tartózkodási idők,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Vízminőségi problémák</a:t>
            </a:r>
          </a:p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Kivitelezési hiányosságok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Anyag hibák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Kivitelezési hibák (infiltráció a csatorna hálózaton)</a:t>
            </a: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19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D9A069-6279-40AA-9360-A559BE42B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7" y="365125"/>
            <a:ext cx="11101873" cy="1325563"/>
          </a:xfrm>
        </p:spPr>
        <p:txBody>
          <a:bodyPr/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Vízió és műszaki szükségesség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BEC87B-FE66-4189-AE12-2831EB5B9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Alapvető érdek a szolgáltatás biztonságának és az üzemeltetés hatékonyságának növelése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Új hibafeltárási és hibaelhárítási megoldások, módszerek,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Korszerű rekonstrukciós megoldások, anyagok, technológiák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A kapacitás növelés lehetőségei a problémás rendszereken,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Nyomásmenedzsment,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A digitalizáció lehetőségeinek kihasználása</a:t>
            </a:r>
          </a:p>
          <a:p>
            <a:pPr lvl="2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Korszerű folyamatirányítás</a:t>
            </a:r>
          </a:p>
          <a:p>
            <a:pPr lvl="2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Gyors beavatkozások</a:t>
            </a:r>
          </a:p>
          <a:p>
            <a:pPr lvl="2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Hatékony munkaerő gazdálkodás</a:t>
            </a:r>
          </a:p>
          <a:p>
            <a:pPr lvl="2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Naprakész műszaki alapadat szolgáltatás</a:t>
            </a:r>
          </a:p>
          <a:p>
            <a:pPr marL="0" indent="0">
              <a:buNone/>
            </a:pPr>
            <a:endParaRPr lang="hu-HU" sz="2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0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619967-9B23-7C1D-67A0-CCD72F764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4F3183-C636-AEC1-B67B-0E414695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Általános adatok, információk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918C8B-5446-33DC-C6F2-A098FC5A7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24" y="2039814"/>
            <a:ext cx="10987976" cy="4250453"/>
          </a:xfrm>
        </p:spPr>
        <p:txBody>
          <a:bodyPr>
            <a:normAutofit/>
          </a:bodyPr>
          <a:lstStyle/>
          <a:p>
            <a:r>
              <a:rPr lang="hu-HU" sz="2600" dirty="0">
                <a:solidFill>
                  <a:schemeClr val="accent5">
                    <a:lumMod val="50000"/>
                  </a:schemeClr>
                </a:solidFill>
              </a:rPr>
              <a:t>2024-ben 36 engedélyes víziközmű szolgáltató Magyarországon</a:t>
            </a:r>
          </a:p>
          <a:p>
            <a:pPr lvl="1"/>
            <a:r>
              <a:rPr lang="hu-HU" sz="2200" i="1" dirty="0">
                <a:solidFill>
                  <a:schemeClr val="accent5">
                    <a:lumMod val="50000"/>
                  </a:schemeClr>
                </a:solidFill>
              </a:rPr>
              <a:t>18 vállalat többségi állami tulajdonban</a:t>
            </a:r>
          </a:p>
          <a:p>
            <a:pPr lvl="1"/>
            <a:r>
              <a:rPr lang="hu-HU" sz="2200" i="1" dirty="0">
                <a:solidFill>
                  <a:schemeClr val="accent5">
                    <a:lumMod val="50000"/>
                  </a:schemeClr>
                </a:solidFill>
              </a:rPr>
              <a:t>18 vállalat többségi önkormányzati tulajdonban</a:t>
            </a:r>
          </a:p>
          <a:p>
            <a:r>
              <a:rPr lang="hu-HU" sz="2600" i="1" dirty="0">
                <a:solidFill>
                  <a:schemeClr val="accent5">
                    <a:lumMod val="50000"/>
                  </a:schemeClr>
                </a:solidFill>
              </a:rPr>
              <a:t>Mind a 3 155 településen működik közüzemi ivóvíz hálózat</a:t>
            </a:r>
          </a:p>
          <a:p>
            <a:r>
              <a:rPr lang="hu-HU" sz="2600" i="1" dirty="0">
                <a:solidFill>
                  <a:schemeClr val="accent5">
                    <a:lumMod val="50000"/>
                  </a:schemeClr>
                </a:solidFill>
              </a:rPr>
              <a:t>2024. év végén még volt/van 948 db olyan település ahol nincs közműves szennyvízelvezetés és –tisztítás</a:t>
            </a:r>
            <a:endParaRPr lang="hu-HU" sz="1800" i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hu-HU" sz="2000" i="1" dirty="0">
                <a:solidFill>
                  <a:schemeClr val="accent5">
                    <a:lumMod val="50000"/>
                  </a:schemeClr>
                </a:solidFill>
              </a:rPr>
              <a:t>1 km ivóvízvezetékre jutó szennyvízcsatorna hossza: 791 m,</a:t>
            </a:r>
          </a:p>
          <a:p>
            <a:pPr lvl="1"/>
            <a:r>
              <a:rPr lang="hu-HU" sz="2000" i="1" dirty="0">
                <a:solidFill>
                  <a:schemeClr val="accent5">
                    <a:lumMod val="50000"/>
                  </a:schemeClr>
                </a:solidFill>
              </a:rPr>
              <a:t>bekapcsolt lakások arányának különbsége: 12,2 %.</a:t>
            </a:r>
          </a:p>
          <a:p>
            <a:r>
              <a:rPr lang="hu-HU" sz="2600" i="1" dirty="0">
                <a:solidFill>
                  <a:schemeClr val="accent5">
                    <a:lumMod val="50000"/>
                  </a:schemeClr>
                </a:solidFill>
              </a:rPr>
              <a:t>Egy főre jutó vízfelhasználás: 101,8 l/fő/év</a:t>
            </a: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None/>
            </a:pPr>
            <a:endParaRPr lang="hu-HU" sz="22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28600" lvl="1">
              <a:spcBef>
                <a:spcPts val="1000"/>
              </a:spcBef>
            </a:pPr>
            <a:endParaRPr lang="hu-H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66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D9A069-6279-40AA-9360-A559BE42B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16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Rekonstrukció finanszírozási lehetőségei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BEC87B-FE66-4189-AE12-2831EB5B9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237"/>
            <a:ext cx="10515600" cy="470272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Rekonstrukciós források a szolgáltatási díjakból és az állami támogatásból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díjban megképződő ÉCS-re, a 2024. január 1.-től érvénybe lépett 25/2023. EM rendelet miatt (nem lakossági alapdíj + fogyasztás arányos díj emelés, ivóvíz- + csatorna szolgáltatási díj) számítani lehet,</a:t>
            </a:r>
          </a:p>
          <a:p>
            <a:pPr lvl="1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a 43/2024. (XII. 30.) EM rendelet szabályozza a Társaságoknál 2025. évben a Víziközmű-fejlesztési és Ellentételezési Alap működését a fejlesztési források felhasználási szabályait, a 2024.-es évhez hasonlóan.</a:t>
            </a:r>
          </a:p>
          <a:p>
            <a:pPr lvl="2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1. sz. melléklet: </a:t>
            </a:r>
            <a:r>
              <a:rPr lang="hu-HU" i="1" dirty="0">
                <a:solidFill>
                  <a:schemeClr val="accent5">
                    <a:lumMod val="50000"/>
                  </a:schemeClr>
                </a:solidFill>
              </a:rPr>
              <a:t>Az Alapba történő befizetési kötelezettség és az Alapból járó ellentételezés mértéke</a:t>
            </a:r>
          </a:p>
          <a:p>
            <a:pPr lvl="2"/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2. sz. melléklet: </a:t>
            </a:r>
            <a:r>
              <a:rPr lang="hu-HU" i="1" dirty="0">
                <a:solidFill>
                  <a:schemeClr val="accent5">
                    <a:lumMod val="50000"/>
                  </a:schemeClr>
                </a:solidFill>
              </a:rPr>
              <a:t>A víziközmű szolgáltató által elkülönítetten kezelt és kizárólag víziközművek fenntartására fordítható összeg</a:t>
            </a:r>
          </a:p>
          <a:p>
            <a:r>
              <a:rPr lang="hu-HU" dirty="0">
                <a:solidFill>
                  <a:schemeClr val="accent5">
                    <a:lumMod val="50000"/>
                  </a:schemeClr>
                </a:solidFill>
              </a:rPr>
              <a:t>EU-s források ???</a:t>
            </a:r>
          </a:p>
          <a:p>
            <a:pPr marL="0" indent="0">
              <a:buNone/>
            </a:pPr>
            <a:endParaRPr lang="hu-HU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88" y="111968"/>
            <a:ext cx="9319943" cy="25946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905069" y="2804159"/>
            <a:ext cx="98800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i="1" dirty="0">
                <a:latin typeface="Calibri" panose="020F0502020204030204" pitchFamily="34" charset="0"/>
                <a:ea typeface="Calibri" panose="020F0502020204030204" pitchFamily="34" charset="0"/>
              </a:rPr>
              <a:t>A szolgáltatott ivóvíz mennyisége 2014-2023. év között 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(forrás: KSH)</a:t>
            </a:r>
            <a:endParaRPr lang="hu-HU" sz="2400" dirty="0"/>
          </a:p>
        </p:txBody>
      </p:sp>
      <p:pic>
        <p:nvPicPr>
          <p:cNvPr id="6" name="Kép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47" y="3653732"/>
            <a:ext cx="8837085" cy="22991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églalap 6"/>
          <p:cNvSpPr/>
          <p:nvPr/>
        </p:nvSpPr>
        <p:spPr>
          <a:xfrm>
            <a:off x="839755" y="6094617"/>
            <a:ext cx="10478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i="1" dirty="0">
                <a:latin typeface="Calibri" panose="020F0502020204030204" pitchFamily="34" charset="0"/>
                <a:ea typeface="Calibri" panose="020F0502020204030204" pitchFamily="34" charset="0"/>
              </a:rPr>
              <a:t>Értékesített ivóvíz (m</a:t>
            </a:r>
            <a:r>
              <a:rPr lang="hu-HU" sz="2000" i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hu-HU" sz="2000" i="1" dirty="0">
                <a:latin typeface="Calibri" panose="020F0502020204030204" pitchFamily="34" charset="0"/>
                <a:ea typeface="Calibri" panose="020F0502020204030204" pitchFamily="34" charset="0"/>
              </a:rPr>
              <a:t>/év) mennyiségének megoszlása lakossági és nem lakossági fogyasztók között 2023. évben 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(forrás: MaVíz)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539642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59" y="2006082"/>
            <a:ext cx="9942824" cy="33583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77CA42A-16D1-579E-6514-4C40AC4F7C4C}"/>
              </a:ext>
            </a:extLst>
          </p:cNvPr>
          <p:cNvSpPr txBox="1"/>
          <p:nvPr/>
        </p:nvSpPr>
        <p:spPr>
          <a:xfrm>
            <a:off x="139960" y="307910"/>
            <a:ext cx="111314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i="1" dirty="0">
                <a:latin typeface="Calibri" panose="020F0502020204030204" pitchFamily="34" charset="0"/>
                <a:ea typeface="Calibri" panose="020F0502020204030204" pitchFamily="34" charset="0"/>
              </a:rPr>
              <a:t>Az egy közületi felhasználási helyre jutó átlagos havi ivóvíz-felhasználás alakulása 2014-2023 között </a:t>
            </a:r>
            <a:r>
              <a:rPr lang="hu-HU" sz="1800" i="1" dirty="0">
                <a:latin typeface="Calibri" panose="020F0502020204030204" pitchFamily="34" charset="0"/>
                <a:ea typeface="Calibri" panose="020F0502020204030204" pitchFamily="34" charset="0"/>
              </a:rPr>
              <a:t>(forrás: MaVíz)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516617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2" y="2528596"/>
            <a:ext cx="11389816" cy="31070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C6C1821-6E6F-EEA8-A979-EAE80D54E2E6}"/>
              </a:ext>
            </a:extLst>
          </p:cNvPr>
          <p:cNvSpPr txBox="1"/>
          <p:nvPr/>
        </p:nvSpPr>
        <p:spPr>
          <a:xfrm>
            <a:off x="251927" y="145092"/>
            <a:ext cx="109448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i="1" dirty="0">
                <a:latin typeface="Calibri" panose="020F0502020204030204" pitchFamily="34" charset="0"/>
                <a:ea typeface="Calibri" panose="020F0502020204030204" pitchFamily="34" charset="0"/>
              </a:rPr>
              <a:t>A számlázott szennyvíz (m</a:t>
            </a:r>
            <a:r>
              <a:rPr lang="hu-HU" sz="3200" i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hu-HU" sz="3200" i="1" dirty="0">
                <a:latin typeface="Calibri" panose="020F0502020204030204" pitchFamily="34" charset="0"/>
                <a:ea typeface="Calibri" panose="020F0502020204030204" pitchFamily="34" charset="0"/>
              </a:rPr>
              <a:t>/év) mennyiségének megoszlása lakossági és közületi fogyasztók esetében 2023. évben </a:t>
            </a:r>
            <a:r>
              <a:rPr lang="hu-HU" sz="1600" i="1" dirty="0">
                <a:latin typeface="Calibri" panose="020F0502020204030204" pitchFamily="34" charset="0"/>
                <a:ea typeface="Calibri" panose="020F0502020204030204" pitchFamily="34" charset="0"/>
              </a:rPr>
              <a:t>(forrás MaVíz)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019234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CFDD2D-2490-72E9-A24B-895B447F8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EA1EDA-FFF4-1FC0-B557-6A71C8FD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16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Ellentételezési Alap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78D910C-4ABB-6FA2-6BD7-153ABB6CD0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183521"/>
              </p:ext>
            </p:extLst>
          </p:nvPr>
        </p:nvGraphicFramePr>
        <p:xfrm>
          <a:off x="242596" y="1431137"/>
          <a:ext cx="6578082" cy="427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27EA1E26-EA8E-2DC8-C527-87066F30A797}"/>
              </a:ext>
            </a:extLst>
          </p:cNvPr>
          <p:cNvSpPr txBox="1"/>
          <p:nvPr/>
        </p:nvSpPr>
        <p:spPr>
          <a:xfrm>
            <a:off x="6727371" y="1431137"/>
            <a:ext cx="54646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2024. 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é</a:t>
            </a:r>
            <a:r>
              <a:rPr lang="hu-H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vben az </a:t>
            </a:r>
            <a:r>
              <a:rPr lang="hu-H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elkülönítetten ke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zelendő összeg mértéke: 109 322 891 .- Ft</a:t>
            </a:r>
          </a:p>
          <a:p>
            <a:r>
              <a:rPr lang="hu-H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EM rendelet 2. sz. melléklet</a:t>
            </a:r>
          </a:p>
          <a:p>
            <a:r>
              <a:rPr lang="hu-H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(Állami támogatás 80 Mrd Ft)</a:t>
            </a:r>
          </a:p>
          <a:p>
            <a:endParaRPr lang="hu-H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2025. 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é</a:t>
            </a:r>
            <a:r>
              <a:rPr lang="hu-H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vben az </a:t>
            </a:r>
            <a:r>
              <a:rPr lang="hu-H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elkülönítetten ke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zelendő összeg mértéke: 98 483 153 .- Ft</a:t>
            </a:r>
          </a:p>
          <a:p>
            <a:r>
              <a:rPr lang="hu-H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EM rendelet 2. sz. melléklet</a:t>
            </a:r>
          </a:p>
          <a:p>
            <a:r>
              <a:rPr lang="hu-H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(Állami támogatás 130 Mrd Ft)</a:t>
            </a:r>
          </a:p>
          <a:p>
            <a:endParaRPr lang="hu-H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51F513B-E6F8-450C-429D-6F56D7850C07}"/>
              </a:ext>
            </a:extLst>
          </p:cNvPr>
          <p:cNvSpPr txBox="1"/>
          <p:nvPr/>
        </p:nvSpPr>
        <p:spPr>
          <a:xfrm>
            <a:off x="681135" y="5955452"/>
            <a:ext cx="1115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hu-H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2023.-ban közmű-rekonstrukcióra 31 válaszadó, összesen 24,2 Mrd Ft összegben költött</a:t>
            </a:r>
            <a:r>
              <a:rPr lang="hu-H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Ennek 63,0 %-át az ivóvíz-rendszerekre fordították.” (MaVíz Évkönyv)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511095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BA9BEC-EA79-42A0-989D-556696D8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90F2A7-822B-47F9-8910-871309532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7200" dirty="0">
                <a:solidFill>
                  <a:schemeClr val="accent5">
                    <a:lumMod val="50000"/>
                  </a:schemeClr>
                </a:solidFill>
              </a:rPr>
              <a:t>Köszönöm a megtisztelő figyelmet!</a:t>
            </a:r>
          </a:p>
        </p:txBody>
      </p:sp>
    </p:spTree>
    <p:extLst>
      <p:ext uri="{BB962C8B-B14F-4D97-AF65-F5344CB8AC3E}">
        <p14:creationId xmlns:p14="http://schemas.microsoft.com/office/powerpoint/2010/main" val="2537572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68" y="1810139"/>
            <a:ext cx="9717024" cy="38535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419878" y="373224"/>
            <a:ext cx="10487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i="1" dirty="0">
                <a:latin typeface="Calibri" panose="020F0502020204030204" pitchFamily="34" charset="0"/>
                <a:ea typeface="Calibri" panose="020F0502020204030204" pitchFamily="34" charset="0"/>
              </a:rPr>
              <a:t>Közüzemi víztermelés alakulása Magyarországon</a:t>
            </a:r>
          </a:p>
          <a:p>
            <a:r>
              <a:rPr lang="hu-HU" sz="3600" i="1" dirty="0">
                <a:latin typeface="Calibri" panose="020F0502020204030204" pitchFamily="34" charset="0"/>
                <a:ea typeface="Calibri" panose="020F0502020204030204" pitchFamily="34" charset="0"/>
              </a:rPr>
              <a:t> 2014-2023. év között 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(Forrás: KSH)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65377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5" y="39947"/>
            <a:ext cx="10366310" cy="32686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671805" y="3462528"/>
            <a:ext cx="86794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i="1" dirty="0">
                <a:latin typeface="Calibri" panose="020F0502020204030204" pitchFamily="34" charset="0"/>
                <a:ea typeface="Calibri" panose="020F0502020204030204" pitchFamily="34" charset="0"/>
              </a:rPr>
              <a:t>Egy lakosra jutó havi vízfogyasztás alakulása 2014-2023 között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 (forrás: </a:t>
            </a:r>
            <a:r>
              <a:rPr lang="hu-H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MaVíz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hu-HU" sz="1400" dirty="0"/>
          </a:p>
        </p:txBody>
      </p:sp>
      <p:pic>
        <p:nvPicPr>
          <p:cNvPr id="4" name="Kép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63" y="3862638"/>
            <a:ext cx="10086393" cy="24014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églalap 4"/>
          <p:cNvSpPr/>
          <p:nvPr/>
        </p:nvSpPr>
        <p:spPr>
          <a:xfrm>
            <a:off x="811763" y="6417944"/>
            <a:ext cx="10982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i="1" dirty="0">
                <a:latin typeface="Calibri" panose="020F0502020204030204" pitchFamily="34" charset="0"/>
              </a:rPr>
              <a:t>Egy lakossági felhasználási helyre jutó havi vízfogyasztás megoszlása a tagvállalatok között 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(forrás: </a:t>
            </a:r>
            <a:r>
              <a:rPr lang="hu-H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MaVíz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513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03" y="102637"/>
            <a:ext cx="9358604" cy="258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églalap 1"/>
          <p:cNvSpPr/>
          <p:nvPr/>
        </p:nvSpPr>
        <p:spPr>
          <a:xfrm>
            <a:off x="167951" y="2814795"/>
            <a:ext cx="12024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i="1" dirty="0">
                <a:latin typeface="Calibri" panose="020F0502020204030204" pitchFamily="34" charset="0"/>
                <a:ea typeface="Calibri" panose="020F0502020204030204" pitchFamily="34" charset="0"/>
              </a:rPr>
              <a:t>Közüzemi szennyvízgyűjtő-hálózattal rendelkező lakások aránya az összes lakás %-ában 2014-2023 között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 (forrás: KSH)</a:t>
            </a:r>
            <a:endParaRPr lang="hu-HU" sz="2400" dirty="0"/>
          </a:p>
        </p:txBody>
      </p:sp>
      <p:pic>
        <p:nvPicPr>
          <p:cNvPr id="6" name="Kép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21" y="3281709"/>
            <a:ext cx="9433249" cy="30164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625151" y="6372808"/>
            <a:ext cx="97598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i="1" dirty="0">
                <a:latin typeface="Calibri" panose="020F0502020204030204" pitchFamily="34" charset="0"/>
              </a:rPr>
              <a:t>Elsődleges és a másodlagos víziközmű-olló alakulása 2014-2023 között </a:t>
            </a:r>
            <a:r>
              <a:rPr lang="hu-HU" sz="1400" i="1" dirty="0">
                <a:latin typeface="Calibri" panose="020F0502020204030204" pitchFamily="34" charset="0"/>
                <a:ea typeface="Calibri" panose="020F0502020204030204" pitchFamily="34" charset="0"/>
              </a:rPr>
              <a:t>(forrás: KSH)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94668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" y="169481"/>
            <a:ext cx="9741159" cy="2563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457200" y="2947487"/>
            <a:ext cx="11122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i="1" dirty="0">
                <a:latin typeface="Calibri" panose="020F0502020204030204" pitchFamily="34" charset="0"/>
                <a:ea typeface="Calibri" panose="020F0502020204030204" pitchFamily="34" charset="0"/>
              </a:rPr>
              <a:t>Az egy lakossági felhasználási helyre jutó átlagos havi szennyvíz kibocsátás (2014-2023) (</a:t>
            </a:r>
            <a:r>
              <a:rPr lang="hu-HU" sz="1600" i="1" dirty="0">
                <a:latin typeface="Calibri" panose="020F0502020204030204" pitchFamily="34" charset="0"/>
                <a:ea typeface="Calibri" panose="020F0502020204030204" pitchFamily="34" charset="0"/>
              </a:rPr>
              <a:t>forrás: MaVíz)</a:t>
            </a:r>
            <a:endParaRPr lang="hu-HU" sz="1600" dirty="0"/>
          </a:p>
        </p:txBody>
      </p:sp>
      <p:pic>
        <p:nvPicPr>
          <p:cNvPr id="4" name="Kép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59" y="3470113"/>
            <a:ext cx="9302621" cy="27758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églalap 4"/>
          <p:cNvSpPr/>
          <p:nvPr/>
        </p:nvSpPr>
        <p:spPr>
          <a:xfrm>
            <a:off x="177282" y="6364152"/>
            <a:ext cx="12014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>
                <a:latin typeface="Calibri" panose="020F0502020204030204" pitchFamily="34" charset="0"/>
              </a:rPr>
              <a:t>Egy lakossági felhasználási helyre jutó átlagos havi szennyvíz kibocsátás megoszlása a tagvállalatok között 2023. évben </a:t>
            </a:r>
            <a:r>
              <a:rPr lang="hu-HU" sz="1400" i="1" dirty="0">
                <a:latin typeface="Calibri" panose="020F0502020204030204" pitchFamily="34" charset="0"/>
              </a:rPr>
              <a:t>(MaVíz)</a:t>
            </a:r>
          </a:p>
        </p:txBody>
      </p:sp>
    </p:spTree>
    <p:extLst>
      <p:ext uri="{BB962C8B-B14F-4D97-AF65-F5344CB8AC3E}">
        <p14:creationId xmlns:p14="http://schemas.microsoft.com/office/powerpoint/2010/main" val="418897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0" y="1922106"/>
            <a:ext cx="11402008" cy="45160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67C6DE42-E6E7-467A-89AE-1076A1909B65}"/>
              </a:ext>
            </a:extLst>
          </p:cNvPr>
          <p:cNvSpPr txBox="1"/>
          <p:nvPr/>
        </p:nvSpPr>
        <p:spPr>
          <a:xfrm>
            <a:off x="438539" y="65314"/>
            <a:ext cx="1062756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i="1" dirty="0">
                <a:latin typeface="Calibri" panose="020F0502020204030204" pitchFamily="34" charset="0"/>
                <a:ea typeface="Calibri" panose="020F0502020204030204" pitchFamily="34" charset="0"/>
              </a:rPr>
              <a:t>A hazai közüzemi szennyvízelvezető-hálózat hosszának és az elvezetett szennyvíz-mennyiség alakulása 2014-2023 között</a:t>
            </a:r>
            <a:r>
              <a:rPr lang="hu-HU" sz="1800" i="1" dirty="0">
                <a:latin typeface="Calibri" panose="020F0502020204030204" pitchFamily="34" charset="0"/>
                <a:ea typeface="Calibri" panose="020F0502020204030204" pitchFamily="34" charset="0"/>
              </a:rPr>
              <a:t> (forrás: KSH)</a:t>
            </a:r>
            <a:endParaRPr lang="hu-HU" sz="3200" i="1" dirty="0"/>
          </a:p>
        </p:txBody>
      </p:sp>
    </p:spTree>
    <p:extLst>
      <p:ext uri="{BB962C8B-B14F-4D97-AF65-F5344CB8AC3E}">
        <p14:creationId xmlns:p14="http://schemas.microsoft.com/office/powerpoint/2010/main" val="13003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09EB41-1519-4F20-A680-674DF7BF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24" y="1"/>
            <a:ext cx="10987976" cy="1690688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accent5">
                    <a:lumMod val="50000"/>
                  </a:schemeClr>
                </a:solidFill>
              </a:rPr>
              <a:t>Csőhálózataink állapota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37ECB9-A77A-42E6-A8C5-B35581915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24" y="1207086"/>
            <a:ext cx="10515600" cy="3107716"/>
          </a:xfrm>
        </p:spPr>
        <p:txBody>
          <a:bodyPr>
            <a:normAutofit/>
          </a:bodyPr>
          <a:lstStyle/>
          <a:p>
            <a:r>
              <a:rPr lang="hu-HU" sz="2600" dirty="0">
                <a:solidFill>
                  <a:schemeClr val="accent5">
                    <a:lumMod val="50000"/>
                  </a:schemeClr>
                </a:solidFill>
              </a:rPr>
              <a:t>Ivóvíz gerincvezetékek és bekötések Magyarországon</a:t>
            </a:r>
          </a:p>
          <a:p>
            <a:pPr lvl="1"/>
            <a:r>
              <a:rPr lang="hu-HU" sz="2200" i="1" dirty="0">
                <a:solidFill>
                  <a:schemeClr val="accent5">
                    <a:lumMod val="50000"/>
                  </a:schemeClr>
                </a:solidFill>
              </a:rPr>
              <a:t>Gerinc és távvezetékek 69 629 km  </a:t>
            </a:r>
          </a:p>
          <a:p>
            <a:pPr lvl="2"/>
            <a:r>
              <a:rPr lang="hu-HU" sz="1800" i="1" dirty="0">
                <a:solidFill>
                  <a:schemeClr val="accent5">
                    <a:lumMod val="50000"/>
                  </a:schemeClr>
                </a:solidFill>
              </a:rPr>
              <a:t>Anyaguk, koruk (az elosztó hálózat átlagos életkora:  38,7 év)</a:t>
            </a:r>
          </a:p>
          <a:p>
            <a:pPr lvl="2"/>
            <a:r>
              <a:rPr lang="hu-HU" sz="1800" i="1" dirty="0">
                <a:solidFill>
                  <a:schemeClr val="accent5">
                    <a:lumMod val="50000"/>
                  </a:schemeClr>
                </a:solidFill>
              </a:rPr>
              <a:t>Nyomásviszonyok, kapacitásuk, kivitelezés minősége, talajviszonyok</a:t>
            </a:r>
          </a:p>
          <a:p>
            <a:pPr lvl="2"/>
            <a:r>
              <a:rPr lang="hu-HU" sz="1800" i="1" dirty="0">
                <a:solidFill>
                  <a:schemeClr val="accent5">
                    <a:lumMod val="50000"/>
                  </a:schemeClr>
                </a:solidFill>
              </a:rPr>
              <a:t>Csőszálak kötései és a vezeték korrózió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hu-HU" sz="2200" i="1" dirty="0">
                <a:solidFill>
                  <a:schemeClr val="accent5">
                    <a:lumMod val="50000"/>
                  </a:schemeClr>
                </a:solidFill>
              </a:rPr>
              <a:t>Bekötések 24 660 km (3 734 443 db)</a:t>
            </a:r>
          </a:p>
          <a:p>
            <a:pPr lvl="2">
              <a:lnSpc>
                <a:spcPct val="100000"/>
              </a:lnSpc>
            </a:pPr>
            <a:r>
              <a:rPr lang="hu-HU" sz="1800" i="1" dirty="0">
                <a:solidFill>
                  <a:schemeClr val="accent5">
                    <a:lumMod val="50000"/>
                  </a:schemeClr>
                </a:solidFill>
              </a:rPr>
              <a:t>Vízminőségi problémák (Ólom)</a:t>
            </a:r>
          </a:p>
          <a:p>
            <a:pPr lvl="2">
              <a:lnSpc>
                <a:spcPct val="100000"/>
              </a:lnSpc>
            </a:pPr>
            <a:r>
              <a:rPr lang="hu-HU" sz="1800" i="1" dirty="0">
                <a:solidFill>
                  <a:schemeClr val="accent5">
                    <a:lumMod val="50000"/>
                  </a:schemeClr>
                </a:solidFill>
              </a:rPr>
              <a:t>Horganyzott acél problémái, talajtípusok-korróziós hatások</a:t>
            </a:r>
            <a:endParaRPr lang="hu-HU" sz="1800" i="1" dirty="0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None/>
            </a:pPr>
            <a:endParaRPr lang="hu-HU" sz="22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28600" lvl="1">
              <a:spcBef>
                <a:spcPts val="1000"/>
              </a:spcBef>
            </a:pPr>
            <a:endParaRPr lang="hu-H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9237ECB9-A77A-42E6-A8C5-B3558191555E}"/>
              </a:ext>
            </a:extLst>
          </p:cNvPr>
          <p:cNvSpPr txBox="1">
            <a:spLocks/>
          </p:cNvSpPr>
          <p:nvPr/>
        </p:nvSpPr>
        <p:spPr>
          <a:xfrm>
            <a:off x="365824" y="4163942"/>
            <a:ext cx="10515600" cy="2694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hu-HU" sz="2600" dirty="0">
                <a:solidFill>
                  <a:schemeClr val="accent5">
                    <a:lumMod val="50000"/>
                  </a:schemeClr>
                </a:solidFill>
              </a:rPr>
              <a:t>Szennyvízcsatorna hálózatok </a:t>
            </a:r>
            <a:r>
              <a:rPr lang="hu-HU" sz="2200" i="1" dirty="0">
                <a:solidFill>
                  <a:schemeClr val="accent5">
                    <a:lumMod val="50000"/>
                  </a:schemeClr>
                </a:solidFill>
              </a:rPr>
              <a:t>77 323 km (gerinc 71,3% + bekötés 28,7%), ebből 73 882 km elválasztott (93,8 %)</a:t>
            </a:r>
            <a:endParaRPr lang="hu-HU" sz="2600" dirty="0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685800" lvl="2">
              <a:lnSpc>
                <a:spcPct val="110000"/>
              </a:lnSpc>
              <a:spcBef>
                <a:spcPts val="1000"/>
              </a:spcBef>
            </a:pPr>
            <a:r>
              <a:rPr lang="hu-HU" sz="2200" i="1" dirty="0">
                <a:solidFill>
                  <a:schemeClr val="accent5">
                    <a:lumMod val="50000"/>
                  </a:schemeClr>
                </a:solidFill>
              </a:rPr>
              <a:t>Jóval fiatalabb mint az ivóvíz hálózat</a:t>
            </a:r>
          </a:p>
          <a:p>
            <a:pPr marL="685800" lvl="2">
              <a:lnSpc>
                <a:spcPct val="110000"/>
              </a:lnSpc>
              <a:spcBef>
                <a:spcPts val="1000"/>
              </a:spcBef>
            </a:pPr>
            <a:r>
              <a:rPr lang="hu-HU" sz="2200" i="1" dirty="0">
                <a:solidFill>
                  <a:schemeClr val="accent5">
                    <a:lumMod val="50000"/>
                  </a:schemeClr>
                </a:solidFill>
              </a:rPr>
              <a:t>Anyaga jórészt műanyag</a:t>
            </a:r>
          </a:p>
          <a:p>
            <a:pPr marL="685800" lvl="2">
              <a:lnSpc>
                <a:spcPct val="110000"/>
              </a:lnSpc>
              <a:spcBef>
                <a:spcPts val="1000"/>
              </a:spcBef>
            </a:pPr>
            <a:r>
              <a:rPr lang="hu-HU" sz="2200" i="1" dirty="0">
                <a:solidFill>
                  <a:schemeClr val="accent5">
                    <a:lumMod val="50000"/>
                  </a:schemeClr>
                </a:solidFill>
              </a:rPr>
              <a:t>Meghibásodások: akna és csőkapcsolat, korrozív közeg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endParaRPr lang="hu-HU" sz="22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28600" lvl="1">
              <a:spcBef>
                <a:spcPts val="1000"/>
              </a:spcBef>
            </a:pPr>
            <a:endParaRPr lang="hu-H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85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2A448E34-9636-32F5-30DC-F0E85CC0B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904" y="4023358"/>
            <a:ext cx="3084911" cy="23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artalom helye 5">
            <a:extLst>
              <a:ext uri="{FF2B5EF4-FFF2-40B4-BE49-F238E27FC236}">
                <a16:creationId xmlns:a16="http://schemas.microsoft.com/office/drawing/2014/main" id="{CD516287-A42A-FCEC-0B4F-F100CDA9D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6" y="4023358"/>
            <a:ext cx="2889710" cy="2314303"/>
          </a:xfrm>
          <a:prstGeom prst="rect">
            <a:avLst/>
          </a:prstGeom>
        </p:spPr>
      </p:pic>
      <p:pic>
        <p:nvPicPr>
          <p:cNvPr id="5" name="Tartalom helye 13">
            <a:extLst>
              <a:ext uri="{FF2B5EF4-FFF2-40B4-BE49-F238E27FC236}">
                <a16:creationId xmlns:a16="http://schemas.microsoft.com/office/drawing/2014/main" id="{711339C0-A16C-50E7-2676-37983959F3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86" y="4023848"/>
            <a:ext cx="2786745" cy="231381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96CA80B-A183-57FC-FB71-36F02C9259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76" y="4023358"/>
            <a:ext cx="2907782" cy="232301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2CBF945-D19F-FF1D-220C-654662F98E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1" y="168415"/>
            <a:ext cx="4819650" cy="361473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40" y="133264"/>
            <a:ext cx="5162579" cy="36850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2681</TotalTime>
  <Words>1161</Words>
  <Application>Microsoft Office PowerPoint</Application>
  <PresentationFormat>Szélesvásznú</PresentationFormat>
  <Paragraphs>319</Paragraphs>
  <Slides>25</Slides>
  <Notes>20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Office-téma</vt:lpstr>
      <vt:lpstr>A víziközmű hálózatok állapota és a rekonstrukció lehetőségei az Ellentételezési Alap tükrében </vt:lpstr>
      <vt:lpstr>Általános adatok, információk</vt:lpstr>
      <vt:lpstr>PowerPoint-bemutató</vt:lpstr>
      <vt:lpstr>PowerPoint-bemutató</vt:lpstr>
      <vt:lpstr>PowerPoint-bemutató</vt:lpstr>
      <vt:lpstr>PowerPoint-bemutató</vt:lpstr>
      <vt:lpstr>PowerPoint-bemutató</vt:lpstr>
      <vt:lpstr>Csőhálózataink állapota</vt:lpstr>
      <vt:lpstr>PowerPoint-bemutató</vt:lpstr>
      <vt:lpstr>Csőhálózat életkora és a hibaszám alakulása</vt:lpstr>
      <vt:lpstr>PowerPoint-bemutató</vt:lpstr>
      <vt:lpstr>Csőanyag élettartamok – rekonstrukciós igény</vt:lpstr>
      <vt:lpstr>A meghibásodások és az ivóvíz hálózat állapota (forrás: MaVíz)</vt:lpstr>
      <vt:lpstr>PowerPoint-bemutató</vt:lpstr>
      <vt:lpstr>PowerPoint-bemutató</vt:lpstr>
      <vt:lpstr>PowerPoint-bemutató</vt:lpstr>
      <vt:lpstr>PowerPoint-bemutató</vt:lpstr>
      <vt:lpstr>Egyéb hatások, változások – amik nem segítenek…. – ivóvíz és szennyvíz csatorna hálózaton</vt:lpstr>
      <vt:lpstr>Vízió és műszaki szükségesség</vt:lpstr>
      <vt:lpstr>Rekonstrukció finanszírozási lehetőségei</vt:lpstr>
      <vt:lpstr>PowerPoint-bemutató</vt:lpstr>
      <vt:lpstr>PowerPoint-bemutató</vt:lpstr>
      <vt:lpstr>PowerPoint-bemutató</vt:lpstr>
      <vt:lpstr>Ellentételezési Alap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Tary Dávid</dc:creator>
  <cp:lastModifiedBy>Radács Attila</cp:lastModifiedBy>
  <cp:revision>54</cp:revision>
  <dcterms:created xsi:type="dcterms:W3CDTF">2020-11-23T09:22:34Z</dcterms:created>
  <dcterms:modified xsi:type="dcterms:W3CDTF">2025-01-27T11:41:27Z</dcterms:modified>
</cp:coreProperties>
</file>