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5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8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9.xml" ContentType="application/vnd.openxmlformats-officedocument.them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0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1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12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ppt/tags/tag46.xml" ContentType="application/vnd.openxmlformats-officedocument.presentationml.tags+xml"/>
  <Override PartName="/ppt/notesSlides/notesSlide3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22" r:id="rId5"/>
    <p:sldMasterId id="2147483740" r:id="rId6"/>
    <p:sldMasterId id="2147483767" r:id="rId7"/>
    <p:sldMasterId id="2147483814" r:id="rId8"/>
    <p:sldMasterId id="2147483841" r:id="rId9"/>
    <p:sldMasterId id="2147483858" r:id="rId10"/>
    <p:sldMasterId id="2147483891" r:id="rId11"/>
    <p:sldMasterId id="2147483914" r:id="rId12"/>
    <p:sldMasterId id="2147483937" r:id="rId13"/>
    <p:sldMasterId id="2147483952" r:id="rId14"/>
  </p:sldMasterIdLst>
  <p:notesMasterIdLst>
    <p:notesMasterId r:id="rId50"/>
  </p:notesMasterIdLst>
  <p:sldIdLst>
    <p:sldId id="2147377244" r:id="rId15"/>
    <p:sldId id="2147376768" r:id="rId16"/>
    <p:sldId id="2147377241" r:id="rId17"/>
    <p:sldId id="2147377242" r:id="rId18"/>
    <p:sldId id="2147376781" r:id="rId19"/>
    <p:sldId id="2147377245" r:id="rId20"/>
    <p:sldId id="2147376806" r:id="rId21"/>
    <p:sldId id="2147376804" r:id="rId22"/>
    <p:sldId id="2147376814" r:id="rId23"/>
    <p:sldId id="312" r:id="rId24"/>
    <p:sldId id="262" r:id="rId25"/>
    <p:sldId id="3158" r:id="rId26"/>
    <p:sldId id="2147377243" r:id="rId27"/>
    <p:sldId id="340" r:id="rId28"/>
    <p:sldId id="341" r:id="rId29"/>
    <p:sldId id="346" r:id="rId30"/>
    <p:sldId id="345" r:id="rId31"/>
    <p:sldId id="3027" r:id="rId32"/>
    <p:sldId id="2147377166" r:id="rId33"/>
    <p:sldId id="383" r:id="rId34"/>
    <p:sldId id="1926" r:id="rId35"/>
    <p:sldId id="3029" r:id="rId36"/>
    <p:sldId id="3031" r:id="rId37"/>
    <p:sldId id="2147483574" r:id="rId38"/>
    <p:sldId id="2147483576" r:id="rId39"/>
    <p:sldId id="2147482333" r:id="rId40"/>
    <p:sldId id="2147483567" r:id="rId41"/>
    <p:sldId id="9468" r:id="rId42"/>
    <p:sldId id="9541" r:id="rId43"/>
    <p:sldId id="9457" r:id="rId44"/>
    <p:sldId id="351" r:id="rId45"/>
    <p:sldId id="352" r:id="rId46"/>
    <p:sldId id="2147482282" r:id="rId47"/>
    <p:sldId id="353" r:id="rId48"/>
    <p:sldId id="307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43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AFF"/>
    <a:srgbClr val="7E7E7E"/>
    <a:srgbClr val="1D1D1B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DF05C-61FA-42FF-88A2-5A51AAD24765}" v="122" dt="2025-01-13T09:46:02.572"/>
    <p1510:client id="{FEC2D166-F5F6-4C61-BAC1-14C2DB2E50B2}" v="350" dt="2025-01-13T07:50:56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49" autoAdjust="0"/>
    <p:restoredTop sz="88805" autoAdjust="0"/>
  </p:normalViewPr>
  <p:slideViewPr>
    <p:cSldViewPr snapToGrid="0" showGuides="1">
      <p:cViewPr>
        <p:scale>
          <a:sx n="75" d="100"/>
          <a:sy n="75" d="100"/>
        </p:scale>
        <p:origin x="678" y="972"/>
      </p:cViewPr>
      <p:guideLst>
        <p:guide orient="horz" pos="2137"/>
        <p:guide pos="4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5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78</c:v>
                </c:pt>
                <c:pt idx="1">
                  <c:v>56</c:v>
                </c:pt>
                <c:pt idx="2">
                  <c:v>38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A-41D3-A637-0349ACAD43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41</c:v>
                </c:pt>
                <c:pt idx="1">
                  <c:v>18</c:v>
                </c:pt>
                <c:pt idx="2">
                  <c:v>63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AA-41D3-A637-0349ACAD43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83</c:v>
                </c:pt>
                <c:pt idx="1">
                  <c:v>61</c:v>
                </c:pt>
                <c:pt idx="2">
                  <c:v>57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3AA-41D3-A637-0349ACAD4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0"/>
        <c:overlap val="-40"/>
        <c:axId val="326450320"/>
        <c:axId val="326450712"/>
      </c:barChart>
      <c:catAx>
        <c:axId val="32645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712"/>
        <c:crosses val="autoZero"/>
        <c:auto val="1"/>
        <c:lblAlgn val="ctr"/>
        <c:lblOffset val="100"/>
        <c:noMultiLvlLbl val="0"/>
      </c:catAx>
      <c:valAx>
        <c:axId val="32645071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2645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716D2-8938-40FE-9F79-246194272B29}" type="datetimeFigureOut">
              <a:rPr lang="en-GB" smtClean="0"/>
              <a:t>23/01/2025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C8111-692A-4A04-B828-C5B40E27B9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85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C8111-692A-4A04-B828-C5B40E27B9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1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C8111-692A-4A04-B828-C5B40E27B93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76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AC8111-692A-4A04-B828-C5B40E27B9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mailto:max.mustermann@aliaxis.com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Relationship Id="rId4" Type="http://schemas.openxmlformats.org/officeDocument/2006/relationships/image" Target="../media/image19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4.xml"/><Relationship Id="rId4" Type="http://schemas.openxmlformats.org/officeDocument/2006/relationships/image" Target="../media/image19.emf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tif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3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29.xml"/><Relationship Id="rId4" Type="http://schemas.openxmlformats.org/officeDocument/2006/relationships/image" Target="../media/image19.emf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emf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8.xml"/><Relationship Id="rId4" Type="http://schemas.openxmlformats.org/officeDocument/2006/relationships/image" Target="../media/image19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emf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1.emf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9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19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469196-C49B-4FCE-8E83-8F932A787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93" y="4779034"/>
            <a:ext cx="2290303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23975196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98F60-94DF-48B0-A05D-CEF06D97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27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378051-26A5-403A-8682-CA6DC79F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0820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93974547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/>
              <a:t>Mastertextformat bearbeiten</a:t>
            </a:r>
          </a:p>
          <a:p>
            <a:pPr marL="0" lvl="1" indent="0">
              <a:buNone/>
            </a:pPr>
            <a:r>
              <a:rPr lang="de-DE" b="1"/>
              <a:t>Zweite Ebene</a:t>
            </a:r>
          </a:p>
          <a:p>
            <a:pPr marL="0" lvl="2" indent="0">
              <a:buNone/>
            </a:pPr>
            <a:r>
              <a:rPr lang="de-DE" b="1"/>
              <a:t>Dritte Ebene</a:t>
            </a:r>
          </a:p>
          <a:p>
            <a:pPr marL="0" lvl="3" indent="0">
              <a:buNone/>
            </a:pPr>
            <a:r>
              <a:rPr lang="de-DE" b="1"/>
              <a:t>Vierte Ebene</a:t>
            </a:r>
          </a:p>
          <a:p>
            <a:pPr marL="0" lvl="4" indent="0">
              <a:buNone/>
            </a:pPr>
            <a:r>
              <a:rPr lang="de-DE" b="1"/>
              <a:t>Fünfte Ebene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B47CCE-C6DC-45C8-A6C5-8002B757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3170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0" lvl="1" indent="0">
              <a:buNone/>
            </a:pPr>
            <a:r>
              <a:rPr lang="de-DE"/>
              <a:t>Zweite Ebene</a:t>
            </a:r>
          </a:p>
          <a:p>
            <a:pPr marL="0" lvl="2" indent="0">
              <a:buNone/>
            </a:pPr>
            <a:r>
              <a:rPr lang="de-DE"/>
              <a:t>Dritte Ebene</a:t>
            </a:r>
          </a:p>
          <a:p>
            <a:pPr marL="0" lvl="3" indent="0">
              <a:buNone/>
            </a:pPr>
            <a:r>
              <a:rPr lang="de-DE"/>
              <a:t>Vierte Ebene</a:t>
            </a:r>
          </a:p>
          <a:p>
            <a:pPr marL="0" lvl="4" indent="0">
              <a:buNone/>
            </a:pPr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>
                <a:solidFill>
                  <a:schemeClr val="accent1"/>
                </a:solidFill>
              </a:rPr>
              <a:t>Mastertextformat bearbeiten</a:t>
            </a:r>
          </a:p>
          <a:p>
            <a:pPr marL="0" lvl="1" indent="0">
              <a:buNone/>
            </a:pPr>
            <a:r>
              <a:rPr lang="de-DE" b="1">
                <a:solidFill>
                  <a:schemeClr val="accent1"/>
                </a:solidFill>
              </a:rPr>
              <a:t>Zweite Ebene</a:t>
            </a:r>
          </a:p>
          <a:p>
            <a:pPr marL="0" lvl="2" indent="0">
              <a:buNone/>
            </a:pPr>
            <a:r>
              <a:rPr lang="de-DE" b="1">
                <a:solidFill>
                  <a:schemeClr val="accent1"/>
                </a:solidFill>
              </a:rPr>
              <a:t>Dritte Ebene</a:t>
            </a:r>
          </a:p>
          <a:p>
            <a:pPr marL="0" lvl="3" indent="0">
              <a:buNone/>
            </a:pPr>
            <a:r>
              <a:rPr lang="de-DE" b="1">
                <a:solidFill>
                  <a:schemeClr val="accent1"/>
                </a:solidFill>
              </a:rPr>
              <a:t>Vierte Ebene</a:t>
            </a:r>
          </a:p>
          <a:p>
            <a:pPr marL="0" lvl="4" indent="0">
              <a:buNone/>
            </a:pPr>
            <a:r>
              <a:rPr lang="de-DE" b="1">
                <a:solidFill>
                  <a:schemeClr val="accent1"/>
                </a:solidFill>
              </a:rPr>
              <a:t>Fünfte Ebene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0F4152-1AF9-4A0C-9AB4-5CE352CF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2720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8B11A3-1332-46C3-A632-8C91BEEE9BBD}"/>
              </a:ext>
            </a:extLst>
          </p:cNvPr>
          <p:cNvGrpSpPr/>
          <p:nvPr userDrawn="1"/>
        </p:nvGrpSpPr>
        <p:grpSpPr>
          <a:xfrm>
            <a:off x="696452" y="4790119"/>
            <a:ext cx="10910870" cy="1470211"/>
            <a:chOff x="696452" y="4790119"/>
            <a:chExt cx="10910870" cy="14702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C06DFC-5FDD-41B9-8974-A962B6021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52" y="5411653"/>
              <a:ext cx="1505269" cy="71991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A371C7E-0FD7-4C84-9951-0AEA3A21A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11401" r="14795" b="14142"/>
            <a:stretch/>
          </p:blipFill>
          <p:spPr>
            <a:xfrm>
              <a:off x="10020569" y="4790119"/>
              <a:ext cx="1586753" cy="147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63163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2203FC-4028-458A-87C8-D89C9DD7E387}"/>
              </a:ext>
            </a:extLst>
          </p:cNvPr>
          <p:cNvGrpSpPr/>
          <p:nvPr userDrawn="1"/>
        </p:nvGrpSpPr>
        <p:grpSpPr>
          <a:xfrm>
            <a:off x="687826" y="4536952"/>
            <a:ext cx="11272399" cy="2009955"/>
            <a:chOff x="687826" y="4536952"/>
            <a:chExt cx="11272399" cy="200995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92CF82-DDA4-43F4-B41E-2179DC9FE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22" y="4536952"/>
              <a:ext cx="2290303" cy="20099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318D26-E017-4C6A-8583-E31BE5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6" y="5413775"/>
              <a:ext cx="1446441" cy="7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3730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727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Thank</a:t>
            </a:r>
            <a:r>
              <a:rPr lang="en-GB" sz="3400" b="1" baseline="0" dirty="0">
                <a:solidFill>
                  <a:schemeClr val="accent1"/>
                </a:solidFill>
              </a:rPr>
              <a:t> you.</a:t>
            </a:r>
            <a:endParaRPr lang="en-GB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937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19457494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aliaxis.de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A9D2B4-1CBE-4EF8-9CDC-9ADFAD5C5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0" y="1801935"/>
            <a:ext cx="3163060" cy="27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6082046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10800000" cy="4669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4657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D467E-1811-406A-AEE8-F962F31C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982516-A1B5-4D82-9022-A9EF2D32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864B546-C31C-426F-A27D-F6DB1F87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983D7F9-0B4C-47BD-894B-41EC2FBD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BC0103-073C-4A0D-B7BD-8F20078B117B}"/>
              </a:ext>
            </a:extLst>
          </p:cNvPr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93DC50F-DDE2-4A86-AF94-EC27077AC87E}"/>
              </a:ext>
            </a:extLst>
          </p:cNvPr>
          <p:cNvGrpSpPr/>
          <p:nvPr userDrawn="1"/>
        </p:nvGrpSpPr>
        <p:grpSpPr>
          <a:xfrm>
            <a:off x="10313988" y="5192713"/>
            <a:ext cx="1397000" cy="1189037"/>
            <a:chOff x="10313988" y="5192713"/>
            <a:chExt cx="1397000" cy="118903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C1CC2B1-A0DA-4875-BC9A-06C6CCDAE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1075" y="6124575"/>
              <a:ext cx="260350" cy="250825"/>
            </a:xfrm>
            <a:custGeom>
              <a:avLst/>
              <a:gdLst>
                <a:gd name="T0" fmla="*/ 516 w 728"/>
                <a:gd name="T1" fmla="*/ 0 h 706"/>
                <a:gd name="T2" fmla="*/ 375 w 728"/>
                <a:gd name="T3" fmla="*/ 208 h 706"/>
                <a:gd name="T4" fmla="*/ 227 w 728"/>
                <a:gd name="T5" fmla="*/ 0 h 706"/>
                <a:gd name="T6" fmla="*/ 13 w 728"/>
                <a:gd name="T7" fmla="*/ 0 h 706"/>
                <a:gd name="T8" fmla="*/ 252 w 728"/>
                <a:gd name="T9" fmla="*/ 338 h 706"/>
                <a:gd name="T10" fmla="*/ 0 w 728"/>
                <a:gd name="T11" fmla="*/ 706 h 706"/>
                <a:gd name="T12" fmla="*/ 200 w 728"/>
                <a:gd name="T13" fmla="*/ 706 h 706"/>
                <a:gd name="T14" fmla="*/ 354 w 728"/>
                <a:gd name="T15" fmla="*/ 480 h 706"/>
                <a:gd name="T16" fmla="*/ 514 w 728"/>
                <a:gd name="T17" fmla="*/ 706 h 706"/>
                <a:gd name="T18" fmla="*/ 728 w 728"/>
                <a:gd name="T19" fmla="*/ 706 h 706"/>
                <a:gd name="T20" fmla="*/ 475 w 728"/>
                <a:gd name="T21" fmla="*/ 349 h 706"/>
                <a:gd name="T22" fmla="*/ 715 w 728"/>
                <a:gd name="T23" fmla="*/ 0 h 706"/>
                <a:gd name="T24" fmla="*/ 516 w 728"/>
                <a:gd name="T25" fmla="*/ 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8" h="706">
                  <a:moveTo>
                    <a:pt x="516" y="0"/>
                  </a:moveTo>
                  <a:lnTo>
                    <a:pt x="375" y="208"/>
                  </a:lnTo>
                  <a:lnTo>
                    <a:pt x="227" y="0"/>
                  </a:lnTo>
                  <a:lnTo>
                    <a:pt x="13" y="0"/>
                  </a:lnTo>
                  <a:lnTo>
                    <a:pt x="252" y="338"/>
                  </a:lnTo>
                  <a:lnTo>
                    <a:pt x="0" y="706"/>
                  </a:lnTo>
                  <a:lnTo>
                    <a:pt x="200" y="706"/>
                  </a:lnTo>
                  <a:lnTo>
                    <a:pt x="354" y="480"/>
                  </a:lnTo>
                  <a:lnTo>
                    <a:pt x="514" y="706"/>
                  </a:lnTo>
                  <a:lnTo>
                    <a:pt x="728" y="706"/>
                  </a:lnTo>
                  <a:lnTo>
                    <a:pt x="475" y="349"/>
                  </a:lnTo>
                  <a:lnTo>
                    <a:pt x="715" y="0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B2EA5383-5B4E-46E0-AFCE-1F76624CCA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22075" y="6118225"/>
              <a:ext cx="188913" cy="263525"/>
            </a:xfrm>
            <a:custGeom>
              <a:avLst/>
              <a:gdLst>
                <a:gd name="T0" fmla="*/ 140 w 532"/>
                <a:gd name="T1" fmla="*/ 506 h 740"/>
                <a:gd name="T2" fmla="*/ 274 w 532"/>
                <a:gd name="T3" fmla="*/ 595 h 740"/>
                <a:gd name="T4" fmla="*/ 357 w 532"/>
                <a:gd name="T5" fmla="*/ 535 h 740"/>
                <a:gd name="T6" fmla="*/ 232 w 532"/>
                <a:gd name="T7" fmla="*/ 434 h 740"/>
                <a:gd name="T8" fmla="*/ 26 w 532"/>
                <a:gd name="T9" fmla="*/ 208 h 740"/>
                <a:gd name="T10" fmla="*/ 267 w 532"/>
                <a:gd name="T11" fmla="*/ 0 h 740"/>
                <a:gd name="T12" fmla="*/ 525 w 532"/>
                <a:gd name="T13" fmla="*/ 169 h 740"/>
                <a:gd name="T14" fmla="*/ 387 w 532"/>
                <a:gd name="T15" fmla="*/ 228 h 740"/>
                <a:gd name="T16" fmla="*/ 272 w 532"/>
                <a:gd name="T17" fmla="*/ 143 h 740"/>
                <a:gd name="T18" fmla="*/ 199 w 532"/>
                <a:gd name="T19" fmla="*/ 198 h 740"/>
                <a:gd name="T20" fmla="*/ 319 w 532"/>
                <a:gd name="T21" fmla="*/ 288 h 740"/>
                <a:gd name="T22" fmla="*/ 532 w 532"/>
                <a:gd name="T23" fmla="*/ 523 h 740"/>
                <a:gd name="T24" fmla="*/ 272 w 532"/>
                <a:gd name="T25" fmla="*/ 740 h 740"/>
                <a:gd name="T26" fmla="*/ 0 w 532"/>
                <a:gd name="T27" fmla="*/ 567 h 740"/>
                <a:gd name="T28" fmla="*/ 140 w 532"/>
                <a:gd name="T29" fmla="*/ 506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2" h="740">
                  <a:moveTo>
                    <a:pt x="140" y="506"/>
                  </a:moveTo>
                  <a:cubicBezTo>
                    <a:pt x="164" y="562"/>
                    <a:pt x="203" y="596"/>
                    <a:pt x="274" y="595"/>
                  </a:cubicBezTo>
                  <a:cubicBezTo>
                    <a:pt x="323" y="595"/>
                    <a:pt x="357" y="574"/>
                    <a:pt x="357" y="535"/>
                  </a:cubicBezTo>
                  <a:cubicBezTo>
                    <a:pt x="357" y="490"/>
                    <a:pt x="331" y="475"/>
                    <a:pt x="232" y="434"/>
                  </a:cubicBezTo>
                  <a:cubicBezTo>
                    <a:pt x="108" y="387"/>
                    <a:pt x="26" y="318"/>
                    <a:pt x="26" y="208"/>
                  </a:cubicBezTo>
                  <a:cubicBezTo>
                    <a:pt x="26" y="94"/>
                    <a:pt x="112" y="0"/>
                    <a:pt x="267" y="0"/>
                  </a:cubicBezTo>
                  <a:cubicBezTo>
                    <a:pt x="420" y="0"/>
                    <a:pt x="505" y="66"/>
                    <a:pt x="525" y="169"/>
                  </a:cubicBezTo>
                  <a:lnTo>
                    <a:pt x="387" y="228"/>
                  </a:lnTo>
                  <a:cubicBezTo>
                    <a:pt x="371" y="173"/>
                    <a:pt x="330" y="143"/>
                    <a:pt x="272" y="143"/>
                  </a:cubicBezTo>
                  <a:cubicBezTo>
                    <a:pt x="224" y="143"/>
                    <a:pt x="199" y="165"/>
                    <a:pt x="199" y="198"/>
                  </a:cubicBezTo>
                  <a:cubicBezTo>
                    <a:pt x="199" y="237"/>
                    <a:pt x="234" y="251"/>
                    <a:pt x="319" y="288"/>
                  </a:cubicBezTo>
                  <a:cubicBezTo>
                    <a:pt x="445" y="340"/>
                    <a:pt x="532" y="403"/>
                    <a:pt x="532" y="523"/>
                  </a:cubicBezTo>
                  <a:cubicBezTo>
                    <a:pt x="532" y="625"/>
                    <a:pt x="450" y="740"/>
                    <a:pt x="272" y="740"/>
                  </a:cubicBezTo>
                  <a:cubicBezTo>
                    <a:pt x="140" y="740"/>
                    <a:pt x="30" y="676"/>
                    <a:pt x="0" y="567"/>
                  </a:cubicBezTo>
                  <a:lnTo>
                    <a:pt x="140" y="5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439F5802-88DA-4ED4-96C1-73B6F957786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50550" y="6124575"/>
              <a:ext cx="66675" cy="250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B00478B-5DB6-48A6-9512-7A95A49A81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426825" y="6124575"/>
              <a:ext cx="65088" cy="250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DF1640-676D-44DF-81B5-19AED93BD9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37838" y="6026150"/>
              <a:ext cx="66675" cy="349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87D1F93-A017-43ED-BDD9-43B9DFCF6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21925" y="6118225"/>
              <a:ext cx="271463" cy="263525"/>
            </a:xfrm>
            <a:custGeom>
              <a:avLst/>
              <a:gdLst>
                <a:gd name="T0" fmla="*/ 375 w 763"/>
                <a:gd name="T1" fmla="*/ 577 h 740"/>
                <a:gd name="T2" fmla="*/ 173 w 763"/>
                <a:gd name="T3" fmla="*/ 370 h 740"/>
                <a:gd name="T4" fmla="*/ 375 w 763"/>
                <a:gd name="T5" fmla="*/ 163 h 740"/>
                <a:gd name="T6" fmla="*/ 577 w 763"/>
                <a:gd name="T7" fmla="*/ 370 h 740"/>
                <a:gd name="T8" fmla="*/ 375 w 763"/>
                <a:gd name="T9" fmla="*/ 577 h 740"/>
                <a:gd name="T10" fmla="*/ 577 w 763"/>
                <a:gd name="T11" fmla="*/ 17 h 740"/>
                <a:gd name="T12" fmla="*/ 577 w 763"/>
                <a:gd name="T13" fmla="*/ 17 h 740"/>
                <a:gd name="T14" fmla="*/ 577 w 763"/>
                <a:gd name="T15" fmla="*/ 90 h 740"/>
                <a:gd name="T16" fmla="*/ 357 w 763"/>
                <a:gd name="T17" fmla="*/ 0 h 740"/>
                <a:gd name="T18" fmla="*/ 1 w 763"/>
                <a:gd name="T19" fmla="*/ 351 h 740"/>
                <a:gd name="T20" fmla="*/ 0 w 763"/>
                <a:gd name="T21" fmla="*/ 370 h 740"/>
                <a:gd name="T22" fmla="*/ 1 w 763"/>
                <a:gd name="T23" fmla="*/ 389 h 740"/>
                <a:gd name="T24" fmla="*/ 357 w 763"/>
                <a:gd name="T25" fmla="*/ 740 h 740"/>
                <a:gd name="T26" fmla="*/ 577 w 763"/>
                <a:gd name="T27" fmla="*/ 649 h 740"/>
                <a:gd name="T28" fmla="*/ 577 w 763"/>
                <a:gd name="T29" fmla="*/ 723 h 740"/>
                <a:gd name="T30" fmla="*/ 763 w 763"/>
                <a:gd name="T31" fmla="*/ 723 h 740"/>
                <a:gd name="T32" fmla="*/ 763 w 763"/>
                <a:gd name="T33" fmla="*/ 17 h 740"/>
                <a:gd name="T34" fmla="*/ 577 w 763"/>
                <a:gd name="T35" fmla="*/ 1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3" h="740">
                  <a:moveTo>
                    <a:pt x="375" y="577"/>
                  </a:moveTo>
                  <a:cubicBezTo>
                    <a:pt x="264" y="577"/>
                    <a:pt x="173" y="484"/>
                    <a:pt x="173" y="370"/>
                  </a:cubicBezTo>
                  <a:cubicBezTo>
                    <a:pt x="173" y="255"/>
                    <a:pt x="264" y="163"/>
                    <a:pt x="375" y="163"/>
                  </a:cubicBezTo>
                  <a:cubicBezTo>
                    <a:pt x="486" y="163"/>
                    <a:pt x="577" y="255"/>
                    <a:pt x="577" y="370"/>
                  </a:cubicBezTo>
                  <a:cubicBezTo>
                    <a:pt x="577" y="484"/>
                    <a:pt x="486" y="577"/>
                    <a:pt x="375" y="577"/>
                  </a:cubicBezTo>
                  <a:close/>
                  <a:moveTo>
                    <a:pt x="577" y="17"/>
                  </a:moveTo>
                  <a:lnTo>
                    <a:pt x="577" y="17"/>
                  </a:lnTo>
                  <a:lnTo>
                    <a:pt x="577" y="90"/>
                  </a:lnTo>
                  <a:cubicBezTo>
                    <a:pt x="547" y="48"/>
                    <a:pt x="459" y="0"/>
                    <a:pt x="357" y="0"/>
                  </a:cubicBezTo>
                  <a:cubicBezTo>
                    <a:pt x="183" y="0"/>
                    <a:pt x="11" y="150"/>
                    <a:pt x="1" y="351"/>
                  </a:cubicBezTo>
                  <a:cubicBezTo>
                    <a:pt x="0" y="357"/>
                    <a:pt x="0" y="363"/>
                    <a:pt x="0" y="370"/>
                  </a:cubicBezTo>
                  <a:cubicBezTo>
                    <a:pt x="0" y="376"/>
                    <a:pt x="0" y="383"/>
                    <a:pt x="1" y="389"/>
                  </a:cubicBezTo>
                  <a:cubicBezTo>
                    <a:pt x="11" y="590"/>
                    <a:pt x="183" y="740"/>
                    <a:pt x="357" y="740"/>
                  </a:cubicBezTo>
                  <a:cubicBezTo>
                    <a:pt x="459" y="740"/>
                    <a:pt x="547" y="691"/>
                    <a:pt x="577" y="649"/>
                  </a:cubicBezTo>
                  <a:lnTo>
                    <a:pt x="577" y="723"/>
                  </a:lnTo>
                  <a:lnTo>
                    <a:pt x="763" y="723"/>
                  </a:lnTo>
                  <a:lnTo>
                    <a:pt x="763" y="17"/>
                  </a:lnTo>
                  <a:lnTo>
                    <a:pt x="577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52311D5-F191-4323-8A16-E208D9989FB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45800" y="6118225"/>
              <a:ext cx="271463" cy="263525"/>
            </a:xfrm>
            <a:custGeom>
              <a:avLst/>
              <a:gdLst>
                <a:gd name="T0" fmla="*/ 375 w 763"/>
                <a:gd name="T1" fmla="*/ 577 h 740"/>
                <a:gd name="T2" fmla="*/ 173 w 763"/>
                <a:gd name="T3" fmla="*/ 370 h 740"/>
                <a:gd name="T4" fmla="*/ 375 w 763"/>
                <a:gd name="T5" fmla="*/ 163 h 740"/>
                <a:gd name="T6" fmla="*/ 576 w 763"/>
                <a:gd name="T7" fmla="*/ 370 h 740"/>
                <a:gd name="T8" fmla="*/ 375 w 763"/>
                <a:gd name="T9" fmla="*/ 577 h 740"/>
                <a:gd name="T10" fmla="*/ 576 w 763"/>
                <a:gd name="T11" fmla="*/ 17 h 740"/>
                <a:gd name="T12" fmla="*/ 576 w 763"/>
                <a:gd name="T13" fmla="*/ 17 h 740"/>
                <a:gd name="T14" fmla="*/ 576 w 763"/>
                <a:gd name="T15" fmla="*/ 90 h 740"/>
                <a:gd name="T16" fmla="*/ 356 w 763"/>
                <a:gd name="T17" fmla="*/ 0 h 740"/>
                <a:gd name="T18" fmla="*/ 0 w 763"/>
                <a:gd name="T19" fmla="*/ 351 h 740"/>
                <a:gd name="T20" fmla="*/ 0 w 763"/>
                <a:gd name="T21" fmla="*/ 370 h 740"/>
                <a:gd name="T22" fmla="*/ 0 w 763"/>
                <a:gd name="T23" fmla="*/ 389 h 740"/>
                <a:gd name="T24" fmla="*/ 356 w 763"/>
                <a:gd name="T25" fmla="*/ 740 h 740"/>
                <a:gd name="T26" fmla="*/ 576 w 763"/>
                <a:gd name="T27" fmla="*/ 649 h 740"/>
                <a:gd name="T28" fmla="*/ 576 w 763"/>
                <a:gd name="T29" fmla="*/ 723 h 740"/>
                <a:gd name="T30" fmla="*/ 763 w 763"/>
                <a:gd name="T31" fmla="*/ 723 h 740"/>
                <a:gd name="T32" fmla="*/ 763 w 763"/>
                <a:gd name="T33" fmla="*/ 17 h 740"/>
                <a:gd name="T34" fmla="*/ 576 w 763"/>
                <a:gd name="T35" fmla="*/ 1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63" h="740">
                  <a:moveTo>
                    <a:pt x="375" y="577"/>
                  </a:moveTo>
                  <a:cubicBezTo>
                    <a:pt x="263" y="577"/>
                    <a:pt x="173" y="484"/>
                    <a:pt x="173" y="370"/>
                  </a:cubicBezTo>
                  <a:cubicBezTo>
                    <a:pt x="173" y="255"/>
                    <a:pt x="263" y="163"/>
                    <a:pt x="375" y="163"/>
                  </a:cubicBezTo>
                  <a:cubicBezTo>
                    <a:pt x="486" y="163"/>
                    <a:pt x="576" y="255"/>
                    <a:pt x="576" y="370"/>
                  </a:cubicBezTo>
                  <a:cubicBezTo>
                    <a:pt x="576" y="484"/>
                    <a:pt x="486" y="577"/>
                    <a:pt x="375" y="577"/>
                  </a:cubicBezTo>
                  <a:close/>
                  <a:moveTo>
                    <a:pt x="576" y="17"/>
                  </a:moveTo>
                  <a:lnTo>
                    <a:pt x="576" y="17"/>
                  </a:lnTo>
                  <a:lnTo>
                    <a:pt x="576" y="90"/>
                  </a:lnTo>
                  <a:cubicBezTo>
                    <a:pt x="547" y="48"/>
                    <a:pt x="459" y="0"/>
                    <a:pt x="356" y="0"/>
                  </a:cubicBezTo>
                  <a:cubicBezTo>
                    <a:pt x="183" y="0"/>
                    <a:pt x="10" y="150"/>
                    <a:pt x="0" y="351"/>
                  </a:cubicBezTo>
                  <a:cubicBezTo>
                    <a:pt x="0" y="357"/>
                    <a:pt x="0" y="363"/>
                    <a:pt x="0" y="370"/>
                  </a:cubicBezTo>
                  <a:cubicBezTo>
                    <a:pt x="0" y="376"/>
                    <a:pt x="0" y="383"/>
                    <a:pt x="0" y="389"/>
                  </a:cubicBezTo>
                  <a:cubicBezTo>
                    <a:pt x="10" y="590"/>
                    <a:pt x="183" y="740"/>
                    <a:pt x="356" y="740"/>
                  </a:cubicBezTo>
                  <a:cubicBezTo>
                    <a:pt x="459" y="740"/>
                    <a:pt x="547" y="691"/>
                    <a:pt x="576" y="649"/>
                  </a:cubicBezTo>
                  <a:lnTo>
                    <a:pt x="576" y="723"/>
                  </a:lnTo>
                  <a:lnTo>
                    <a:pt x="763" y="723"/>
                  </a:lnTo>
                  <a:lnTo>
                    <a:pt x="763" y="17"/>
                  </a:lnTo>
                  <a:lnTo>
                    <a:pt x="576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C46C175-6014-4230-B0A6-7CA3E3AEF1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666"/>
            <a:stretch/>
          </p:blipFill>
          <p:spPr>
            <a:xfrm>
              <a:off x="10313988" y="5192713"/>
              <a:ext cx="1397000" cy="815767"/>
            </a:xfrm>
            <a:prstGeom prst="rect">
              <a:avLst/>
            </a:prstGeom>
          </p:spPr>
        </p:pic>
      </p:grpSp>
      <p:sp>
        <p:nvSpPr>
          <p:cNvPr id="17" name="Rectangle 8">
            <a:extLst>
              <a:ext uri="{FF2B5EF4-FFF2-40B4-BE49-F238E27FC236}">
                <a16:creationId xmlns:a16="http://schemas.microsoft.com/office/drawing/2014/main" id="{85FDA02D-6C95-4FC0-B0B5-46B33773F9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71C8D71A-0A23-4CDE-A85A-349CE336CC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87CFFFDA-67BB-4F3C-BAB9-59A6E85C89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ltGray">
          <a:xfrm>
            <a:off x="5151437" y="1287175"/>
            <a:ext cx="1997689" cy="2583489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0" name="Textplatzhalter 17">
            <a:extLst>
              <a:ext uri="{FF2B5EF4-FFF2-40B4-BE49-F238E27FC236}">
                <a16:creationId xmlns:a16="http://schemas.microsoft.com/office/drawing/2014/main" id="{CE9779B8-FBB2-40E8-A32E-FA7C8AEE47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491" y="1287177"/>
            <a:ext cx="4223333" cy="967752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Ihr Kontakt:</a:t>
            </a:r>
          </a:p>
          <a:p>
            <a:pPr lvl="0"/>
            <a:r>
              <a:rPr lang="de-DE" dirty="0"/>
              <a:t>Max Mustermann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BD34A7-8D88-468B-B2D4-A3C701CB0870}"/>
              </a:ext>
            </a:extLst>
          </p:cNvPr>
          <p:cNvSpPr txBox="1"/>
          <p:nvPr userDrawn="1"/>
        </p:nvSpPr>
        <p:spPr>
          <a:xfrm>
            <a:off x="834501" y="2290438"/>
            <a:ext cx="4316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+49 xxx </a:t>
            </a:r>
            <a:r>
              <a:rPr lang="de-DE" sz="2000" dirty="0" err="1">
                <a:solidFill>
                  <a:schemeClr val="bg1"/>
                </a:solidFill>
              </a:rPr>
              <a:t>xxx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xxxx</a:t>
            </a:r>
            <a:endParaRPr lang="de-DE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+49 xxx </a:t>
            </a:r>
            <a:r>
              <a:rPr lang="de-DE" sz="2000" dirty="0" err="1">
                <a:solidFill>
                  <a:schemeClr val="bg1"/>
                </a:solidFill>
              </a:rPr>
              <a:t>xxx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xxxx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  <a:hlinkClick r:id="rId3"/>
              </a:rPr>
              <a:t>max.mustermann@aliaxis.com</a:t>
            </a:r>
            <a:endParaRPr lang="de-DE" sz="2000" dirty="0">
              <a:solidFill>
                <a:schemeClr val="bg1"/>
              </a:solidFill>
            </a:endParaRPr>
          </a:p>
          <a:p>
            <a:endParaRPr lang="de-DE" sz="20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schemeClr val="bg1"/>
                </a:solidFill>
              </a:rPr>
              <a:t>www.aliaxis.de</a:t>
            </a:r>
          </a:p>
          <a:p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515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/>
              <a:t>Headline</a:t>
            </a:r>
            <a:br>
              <a:rPr lang="en-US"/>
            </a:br>
            <a:r>
              <a:rPr lang="en-US" err="1"/>
              <a:t>Headline</a:t>
            </a:r>
            <a:endParaRPr lang="en-US"/>
          </a:p>
          <a:p>
            <a:r>
              <a:rPr lang="en-US"/>
              <a:t>Headline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  <a:endParaRPr lang="en-GB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4" y="5861476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Surname</a:t>
            </a:r>
          </a:p>
          <a:p>
            <a:r>
              <a:rPr lang="en-US"/>
              <a:t>00.00.00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775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114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pPr lvl="1"/>
            <a:r>
              <a:rPr lang="en-GB"/>
              <a:t>Supporting detail if required</a:t>
            </a:r>
          </a:p>
          <a:p>
            <a:pPr lvl="1"/>
            <a:r>
              <a:rPr lang="en-GB"/>
              <a:t>Supporting detail if required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Presented by: (Level 1)</a:t>
            </a:r>
          </a:p>
          <a:p>
            <a:pPr lvl="1"/>
            <a:r>
              <a:rPr lang="en-GB"/>
              <a:t>Name Surname (Level 2)</a:t>
            </a:r>
          </a:p>
          <a:p>
            <a:pPr lvl="1"/>
            <a:r>
              <a:rPr lang="en-GB"/>
              <a:t>Name Surname</a:t>
            </a:r>
          </a:p>
          <a:p>
            <a:pPr lvl="1"/>
            <a:endParaRPr lang="en-GB"/>
          </a:p>
          <a:p>
            <a:r>
              <a:rPr lang="en-GB"/>
              <a:t>Date: (Level 1)</a:t>
            </a:r>
          </a:p>
          <a:p>
            <a:pPr lvl="1"/>
            <a:r>
              <a:rPr lang="en-GB"/>
              <a:t>00.00.00 (Level 2)</a:t>
            </a:r>
          </a:p>
          <a:p>
            <a:endParaRPr lang="en-GB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472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23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37A4-29E9-4FA2-914B-07FC6ED84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286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8566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7ED9D2-4536-4E83-B485-E4F0D3390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05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1C55E-5897-4C0C-8797-55F8F95B9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48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0B9999-360C-425C-9148-74005C7418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17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0B9999-360C-425C-9148-74005C741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F499D9E-7B28-44C5-AF7B-543B80116B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pictures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</a:t>
            </a:r>
            <a:br>
              <a:rPr lang="en-GB"/>
            </a:br>
            <a:r>
              <a:rPr lang="en-GB"/>
              <a:t>in ‘Accent 1’ blue in the template colour theme:</a:t>
            </a:r>
          </a:p>
          <a:p>
            <a:r>
              <a:rPr lang="en-GB"/>
              <a:t>Placeholders are included to the right of this slide layout</a:t>
            </a:r>
          </a:p>
          <a:p>
            <a:r>
              <a:rPr lang="en-GB"/>
              <a:t>Thumbnail image areas are 4.8cm x 8.1cm</a:t>
            </a:r>
          </a:p>
          <a:p>
            <a:r>
              <a:rPr lang="en-GB"/>
              <a:t>Optional annotations can be added to the images</a:t>
            </a:r>
          </a:p>
          <a:p>
            <a:pPr lvl="1"/>
            <a:r>
              <a:rPr lang="en-GB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DFC06A-9477-4545-A1FA-B596728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454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6566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Large pull-out paragraph in Century Gothic (18pt)</a:t>
            </a:r>
          </a:p>
          <a:p>
            <a:r>
              <a:rPr lang="en-GB"/>
              <a:t>Image area to the right measures 12.8cm x 19.3cm</a:t>
            </a:r>
          </a:p>
          <a:p>
            <a:r>
              <a:rPr lang="en-GB"/>
              <a:t>Always place images in the correct proportion</a:t>
            </a:r>
          </a:p>
          <a:p>
            <a:r>
              <a:rPr lang="en-GB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89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98F60-94DF-48B0-A05D-CEF06D97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432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 userDrawn="1">
          <p15:clr>
            <a:srgbClr val="547EBF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Column chart with gradient fills</a:t>
            </a: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Small pull-out paragraph in Century Gothic (14pt)</a:t>
            </a:r>
          </a:p>
          <a:p>
            <a:r>
              <a:rPr lang="en-GB"/>
              <a:t>Gradient fill markers are always set at 0-50-100, as examples shown</a:t>
            </a:r>
          </a:p>
          <a:p>
            <a:r>
              <a:rPr lang="en-GB"/>
              <a:t>Gradients should never include more than two colours</a:t>
            </a:r>
          </a:p>
          <a:p>
            <a:r>
              <a:rPr lang="en-GB"/>
              <a:t>Chart style can be copied and pasted or saved as a chart template for future use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185F05-BF2C-482C-BB59-F95F044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9193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Two Content layout showing</a:t>
            </a:r>
            <a:br>
              <a:rPr lang="en-GB"/>
            </a:br>
            <a:r>
              <a:rPr lang="en-GB"/>
              <a:t>a bold subhead in blue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text and bullet point content brief and to the point:</a:t>
            </a:r>
          </a:p>
          <a:p>
            <a:r>
              <a:rPr lang="en-GB"/>
              <a:t>Where bullet points have levels</a:t>
            </a:r>
          </a:p>
          <a:p>
            <a:pPr lvl="1"/>
            <a:r>
              <a:rPr lang="en-GB"/>
              <a:t>Use the ‘Decrease/Increase Indent’ buttons in the ‘Paragraph’ tools</a:t>
            </a:r>
          </a:p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Populating all footers automatically</a:t>
            </a:r>
          </a:p>
          <a:p>
            <a:r>
              <a:rPr lang="en-GB"/>
              <a:t>Go to the ‘Insert’ tab</a:t>
            </a:r>
          </a:p>
          <a:p>
            <a:pPr lvl="1"/>
            <a:r>
              <a:rPr lang="en-GB"/>
              <a:t>Choose the ‘Header &amp; Footer’ button from the ‘Text’ tools</a:t>
            </a:r>
          </a:p>
          <a:p>
            <a:endParaRPr lang="en-GB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in ‘Accent 1’ blue in the template colour theme:</a:t>
            </a:r>
          </a:p>
          <a:p>
            <a:r>
              <a:rPr lang="en-GB"/>
              <a:t>Only this blue should be used for highlighting subheads</a:t>
            </a:r>
          </a:p>
          <a:p>
            <a:r>
              <a:rPr lang="en-GB"/>
              <a:t>Text, objects and lines are coloured cool grey, avoiding 100% black</a:t>
            </a:r>
          </a:p>
          <a:p>
            <a:r>
              <a:rPr lang="en-GB"/>
              <a:t>Use </a:t>
            </a:r>
            <a:r>
              <a:rPr lang="en-GB" b="1"/>
              <a:t>bold style</a:t>
            </a:r>
            <a:r>
              <a:rPr lang="en-GB"/>
              <a:t> where emphasis is required in the text content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6E3CB-11F7-4344-885B-BEB12FAC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23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>
                <a:solidFill>
                  <a:schemeClr val="bg1"/>
                </a:solidFill>
              </a:rPr>
              <a:t>Thank</a:t>
            </a:r>
            <a:r>
              <a:rPr lang="en-GB" sz="3400" b="1" baseline="0">
                <a:solidFill>
                  <a:schemeClr val="bg1"/>
                </a:solidFill>
              </a:rPr>
              <a:t> you.</a:t>
            </a:r>
            <a:endParaRPr lang="en-GB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550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1062810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Bullet Points /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0000" y="194400"/>
            <a:ext cx="11232000" cy="36004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 b="0" cap="all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INTRODUCTION ARIAL REGULAR IN 20PT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1112400"/>
            <a:ext cx="11232000" cy="4904757"/>
          </a:xfrm>
          <a:prstGeom prst="rect">
            <a:avLst/>
          </a:prstGeom>
        </p:spPr>
        <p:txBody>
          <a:bodyPr lIns="0"/>
          <a:lstStyle>
            <a:lvl1pPr marL="177800" indent="-177800">
              <a:buClr>
                <a:schemeClr val="accent5"/>
              </a:buClr>
              <a:buSzPct val="80000"/>
              <a:buFont typeface="Arial" pitchFamily="34" charset="0"/>
              <a:buChar char="■"/>
              <a:defRPr sz="1600" b="1">
                <a:latin typeface="Arial" pitchFamily="34" charset="0"/>
                <a:cs typeface="Arial" pitchFamily="34" charset="0"/>
              </a:defRPr>
            </a:lvl1pPr>
            <a:lvl2pPr marL="720725" indent="-263525">
              <a:spcBef>
                <a:spcPts val="500"/>
              </a:spcBef>
              <a:buClr>
                <a:schemeClr val="accent5"/>
              </a:buClr>
              <a:buSzPct val="80000"/>
              <a:buFont typeface="Arial" pitchFamily="34" charset="0"/>
              <a:buChar char="─"/>
              <a:defRPr sz="1400">
                <a:latin typeface="Arial" pitchFamily="34" charset="0"/>
                <a:cs typeface="Arial" pitchFamily="34" charset="0"/>
              </a:defRPr>
            </a:lvl2pPr>
            <a:lvl3pPr marL="1081088" indent="-166688">
              <a:spcBef>
                <a:spcPts val="500"/>
              </a:spcBef>
              <a:buClr>
                <a:schemeClr val="accent5"/>
              </a:buClr>
              <a:buSzPct val="80000"/>
              <a:buFont typeface="Arial" pitchFamily="34" charset="0"/>
              <a:buChar char="■"/>
              <a:defRPr sz="1200" i="0" baseline="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Arial 16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bold</a:t>
            </a:r>
            <a:endParaRPr lang="de-DE" dirty="0"/>
          </a:p>
          <a:p>
            <a:pPr lvl="1"/>
            <a:r>
              <a:rPr lang="de-DE" dirty="0"/>
              <a:t>The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Arial 14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The </a:t>
            </a:r>
            <a:r>
              <a:rPr lang="de-DE" dirty="0" err="1"/>
              <a:t>third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bullet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Arial 12 </a:t>
            </a:r>
            <a:r>
              <a:rPr lang="de-DE" dirty="0" err="1"/>
              <a:t>pt</a:t>
            </a:r>
            <a:r>
              <a:rPr lang="de-DE" dirty="0"/>
              <a:t> </a:t>
            </a:r>
            <a:r>
              <a:rPr lang="de-DE" dirty="0" err="1"/>
              <a:t>regular</a:t>
            </a:r>
            <a:r>
              <a:rPr lang="de-DE" dirty="0"/>
              <a:t>.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684001"/>
            <a:ext cx="11232000" cy="268287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FontTx/>
              <a:buNone/>
              <a:defRPr sz="1600" b="1" cap="all" baseline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HEADLINE ARIAL BOLD IN 16PT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87747D7-C7FF-4259-9A07-46F259070DFC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89960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80001" y="194400"/>
            <a:ext cx="11232000" cy="360000"/>
          </a:xfrm>
          <a:prstGeom prst="rect">
            <a:avLst/>
          </a:prstGeom>
        </p:spPr>
        <p:txBody>
          <a:bodyPr/>
          <a:lstStyle>
            <a:lvl1pPr algn="l">
              <a:defRPr sz="1542" cap="all" baseline="0">
                <a:solidFill>
                  <a:schemeClr val="accent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de-DE"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480001" y="684000"/>
            <a:ext cx="11232000" cy="27000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270" b="1" cap="all" baseline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4E5CC24-920C-4589-851F-C66CED48AE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7905" y="6521005"/>
            <a:ext cx="613674" cy="241945"/>
          </a:xfrm>
        </p:spPr>
        <p:txBody>
          <a:bodyPr lIns="104287" tIns="52144" rIns="104287" bIns="52144"/>
          <a:lstStyle>
            <a:lvl1pPr>
              <a:defRPr/>
            </a:lvl1pPr>
          </a:lstStyle>
          <a:p>
            <a:fld id="{4B8C28CC-4086-4F5F-AA8D-309AC54F6387}" type="slidenum">
              <a:rPr lang="de-DE" altLang="fr-FR"/>
              <a:pPr/>
              <a:t>‹#›</a:t>
            </a:fld>
            <a:endParaRPr lang="de-DE" altLang="fr-FR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01025-4D6A-4AE6-B7D4-B5B6A9A0FE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08308" y="6521005"/>
            <a:ext cx="7555962" cy="241945"/>
          </a:xfrm>
        </p:spPr>
        <p:txBody>
          <a:bodyPr lIns="104287" tIns="52144" rIns="104287" bIns="52144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Aliaxis Deutschland  |  FRIATEC  |  Infrastructur  I  Agriapipe Conference 01-25 Noszvaj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0407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C09FA-CACB-4001-9307-2C94EDD5B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2336" y="933584"/>
            <a:ext cx="4978138" cy="49908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8CB6C7-1564-4C9A-B97E-41FB7F333D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" y="5667555"/>
            <a:ext cx="1505269" cy="71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916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Agenda/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660001"/>
            <a:ext cx="11259537" cy="4496959"/>
          </a:xfrm>
        </p:spPr>
        <p:txBody>
          <a:bodyPr/>
          <a:lstStyle>
            <a:lvl1pPr marL="341313" indent="-341313">
              <a:spcBef>
                <a:spcPts val="900"/>
              </a:spcBef>
              <a:buFont typeface="+mj-lt"/>
              <a:buAutoNum type="arabicPeriod"/>
              <a:defRPr b="1"/>
            </a:lvl1pPr>
            <a:lvl2pPr marL="365125" indent="0">
              <a:spcBef>
                <a:spcPts val="700"/>
              </a:spcBef>
              <a:buNone/>
              <a:defRPr sz="1800"/>
            </a:lvl2pPr>
            <a:lvl3pPr marL="354013" indent="11113">
              <a:spcBef>
                <a:spcPts val="700"/>
              </a:spcBef>
              <a:buNone/>
              <a:defRPr sz="1800"/>
            </a:lvl3pPr>
            <a:lvl4pPr marL="354013" indent="11113">
              <a:spcBef>
                <a:spcPts val="700"/>
              </a:spcBef>
              <a:buNone/>
              <a:defRPr sz="1800"/>
            </a:lvl4pPr>
            <a:lvl5pPr marL="354013" indent="11113">
              <a:spcBef>
                <a:spcPts val="7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1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by Rainer Mueller</a:t>
            </a:r>
            <a:endParaRPr kumimoji="0" lang="en-GB" sz="900" b="0" i="1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4DF7A-BEA9-4831-B46F-2B4DABD39A7D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277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5914301"/>
            <a:ext cx="4115723" cy="525918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741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e make life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gradFill flip="none" rotWithShape="1">
            <a:gsLst>
              <a:gs pos="50000">
                <a:schemeClr val="accent4"/>
              </a:gs>
              <a:gs pos="0">
                <a:schemeClr val="accent6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463550" y="476250"/>
            <a:ext cx="4712162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9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378051-26A5-403A-8682-CA6DC79F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591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7999" y="5360670"/>
            <a:ext cx="4321171" cy="1110468"/>
          </a:xfrm>
        </p:spPr>
        <p:txBody>
          <a:bodyPr anchor="b" anchorCtr="0"/>
          <a:lstStyle>
            <a:lvl1pPr algn="l">
              <a:lnSpc>
                <a:spcPct val="95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divider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30860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7999" y="5360670"/>
            <a:ext cx="4321171" cy="1110468"/>
          </a:xfrm>
        </p:spPr>
        <p:txBody>
          <a:bodyPr anchor="b" anchorCtr="0"/>
          <a:lstStyle>
            <a:lvl1pPr algn="l">
              <a:lnSpc>
                <a:spcPct val="95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divider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0151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7999" y="5360670"/>
            <a:ext cx="4321171" cy="1110468"/>
          </a:xfrm>
        </p:spPr>
        <p:txBody>
          <a:bodyPr anchor="b" anchorCtr="0"/>
          <a:lstStyle>
            <a:lvl1pPr algn="l">
              <a:lnSpc>
                <a:spcPct val="95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divider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3325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5914301"/>
            <a:ext cx="4115723" cy="525918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2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8064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5914301"/>
            <a:ext cx="4115723" cy="525918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728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/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 marL="341313" indent="-341313">
              <a:spcBef>
                <a:spcPts val="900"/>
              </a:spcBef>
              <a:buFont typeface="+mj-lt"/>
              <a:buAutoNum type="arabicPeriod"/>
              <a:defRPr b="1"/>
            </a:lvl1pPr>
            <a:lvl2pPr marL="365125" indent="0">
              <a:spcBef>
                <a:spcPts val="700"/>
              </a:spcBef>
              <a:buNone/>
              <a:defRPr sz="1800"/>
            </a:lvl2pPr>
            <a:lvl3pPr marL="354013" indent="11113">
              <a:spcBef>
                <a:spcPts val="700"/>
              </a:spcBef>
              <a:buNone/>
              <a:defRPr sz="1800"/>
            </a:lvl3pPr>
            <a:lvl4pPr marL="354013" indent="11113">
              <a:spcBef>
                <a:spcPts val="700"/>
              </a:spcBef>
              <a:buNone/>
              <a:defRPr sz="1800"/>
            </a:lvl4pPr>
            <a:lvl5pPr marL="354013" indent="11113">
              <a:spcBef>
                <a:spcPts val="700"/>
              </a:spcBef>
              <a:buNone/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972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Agenda/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476000"/>
            <a:ext cx="11259537" cy="4669200"/>
          </a:xfrm>
        </p:spPr>
        <p:txBody>
          <a:bodyPr/>
          <a:lstStyle>
            <a:lvl1pPr marL="341313" indent="-341313">
              <a:spcBef>
                <a:spcPts val="900"/>
              </a:spcBef>
              <a:buFont typeface="+mj-lt"/>
              <a:buAutoNum type="arabicPeriod"/>
              <a:defRPr b="1"/>
            </a:lvl1pPr>
            <a:lvl2pPr marL="365125" indent="0">
              <a:spcBef>
                <a:spcPts val="700"/>
              </a:spcBef>
              <a:buNone/>
              <a:defRPr sz="1800"/>
            </a:lvl2pPr>
            <a:lvl3pPr marL="354013" indent="11113">
              <a:spcBef>
                <a:spcPts val="700"/>
              </a:spcBef>
              <a:buNone/>
              <a:defRPr sz="1800"/>
            </a:lvl3pPr>
            <a:lvl4pPr marL="354013" indent="11113">
              <a:spcBef>
                <a:spcPts val="700"/>
              </a:spcBef>
              <a:buNone/>
              <a:defRPr sz="1800"/>
            </a:lvl4pPr>
            <a:lvl5pPr marL="354013" indent="11113">
              <a:spcBef>
                <a:spcPts val="700"/>
              </a:spcBef>
              <a:buNone/>
              <a:defRPr sz="18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2371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10800000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22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10800000" cy="4669200"/>
          </a:xfrm>
        </p:spPr>
        <p:txBody>
          <a:bodyPr/>
          <a:lstStyle>
            <a:lvl1pPr marL="320675" indent="-320675">
              <a:spcBef>
                <a:spcPts val="1000"/>
              </a:spcBef>
              <a:defRPr sz="2400"/>
            </a:lvl1pPr>
            <a:lvl2pPr marL="560388" indent="-228600"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2pPr>
            <a:lvl3pPr marL="560388" indent="-228600"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3pPr>
            <a:lvl4pPr marL="560388" indent="-228600"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4pPr>
            <a:lvl5pPr marL="560388" indent="-228600">
              <a:spcBef>
                <a:spcPts val="8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5531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481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/>
              <a:t>Mastertextformat bearbeiten</a:t>
            </a:r>
          </a:p>
          <a:p>
            <a:pPr marL="0" lvl="1" indent="0">
              <a:buNone/>
            </a:pPr>
            <a:r>
              <a:rPr lang="de-DE" b="1"/>
              <a:t>Zweite Ebene</a:t>
            </a:r>
          </a:p>
          <a:p>
            <a:pPr marL="0" lvl="2" indent="0">
              <a:buNone/>
            </a:pPr>
            <a:r>
              <a:rPr lang="de-DE" b="1"/>
              <a:t>Dritte Ebene</a:t>
            </a:r>
          </a:p>
          <a:p>
            <a:pPr marL="0" lvl="3" indent="0">
              <a:buNone/>
            </a:pPr>
            <a:r>
              <a:rPr lang="de-DE" b="1"/>
              <a:t>Vierte Ebene</a:t>
            </a:r>
          </a:p>
          <a:p>
            <a:pPr marL="0" lvl="4" indent="0">
              <a:buNone/>
            </a:pPr>
            <a:r>
              <a:rPr lang="de-DE" b="1"/>
              <a:t>Fünfte Ebene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B47CCE-C6DC-45C8-A6C5-8002B757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7280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u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6" y="1476000"/>
            <a:ext cx="8100000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826500" y="1512000"/>
            <a:ext cx="2914650" cy="463321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1"/>
            </a:lvl1pPr>
            <a:lvl2pPr marL="146050" indent="-146050">
              <a:lnSpc>
                <a:spcPct val="110000"/>
              </a:lnSpc>
              <a:spcBef>
                <a:spcPts val="200"/>
              </a:spcBef>
              <a:buFont typeface="Century Gothic" panose="020B0502020202020204" pitchFamily="34" charset="0"/>
              <a:buChar char="–"/>
              <a:defRPr sz="1200" b="1"/>
            </a:lvl2pPr>
            <a:lvl3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3pPr>
            <a:lvl4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4pPr>
            <a:lvl5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350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umbn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6" y="1476000"/>
            <a:ext cx="8100000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23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ull-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4140577" cy="4669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564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ull-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400"/>
              </a:spcBef>
              <a:defRPr sz="1300"/>
            </a:lvl3pPr>
            <a:lvl4pPr>
              <a:spcBef>
                <a:spcPts val="400"/>
              </a:spcBef>
              <a:defRPr sz="13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3751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gradFill flip="none" rotWithShape="1">
            <a:gsLst>
              <a:gs pos="50000">
                <a:schemeClr val="accent2"/>
              </a:gs>
              <a:gs pos="0">
                <a:schemeClr val="accent4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 bwMode="black">
          <a:xfrm>
            <a:off x="854529" y="1918380"/>
            <a:ext cx="2998788" cy="2998787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1"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 bwMode="black">
          <a:xfrm>
            <a:off x="4610100" y="1918380"/>
            <a:ext cx="2998788" cy="2998787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1"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 bwMode="black">
          <a:xfrm>
            <a:off x="8365671" y="1918380"/>
            <a:ext cx="2998788" cy="2998787"/>
          </a:xfrm>
          <a:prstGeom prst="ellipse">
            <a:avLst/>
          </a:prstGeom>
          <a:solidFill>
            <a:schemeClr val="bg1">
              <a:alpha val="60000"/>
            </a:schemeClr>
          </a:solidFill>
        </p:spPr>
        <p:txBody>
          <a:bodyPr anchor="ctr" anchorCtr="1"/>
          <a:lstStyle>
            <a:lvl1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278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180000" y="180000"/>
            <a:ext cx="11833200" cy="6498000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519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400"/>
            </a:lvl2pPr>
            <a:lvl3pPr>
              <a:spcBef>
                <a:spcPts val="400"/>
              </a:spcBef>
              <a:defRPr sz="1300"/>
            </a:lvl3pPr>
            <a:lvl4pPr>
              <a:spcBef>
                <a:spcPts val="400"/>
              </a:spcBef>
              <a:defRPr sz="1300"/>
            </a:lvl4pPr>
            <a:lvl5pPr>
              <a:spcBef>
                <a:spcPts val="400"/>
              </a:spcBef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759200" y="1524000"/>
            <a:ext cx="6984000" cy="4632325"/>
          </a:xfrm>
        </p:spPr>
        <p:txBody>
          <a:bodyPr/>
          <a:lstStyle>
            <a:lvl1pPr marL="180000" indent="0">
              <a:lnSpc>
                <a:spcPct val="200000"/>
              </a:lnSpc>
              <a:buNone/>
              <a:defRPr sz="1000" b="1"/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263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with Char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>
            <a:lvl1pPr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buClr>
                <a:schemeClr val="bg1"/>
              </a:buClr>
              <a:defRPr sz="13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buClr>
                <a:schemeClr val="bg1"/>
              </a:buClr>
              <a:defRPr sz="13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759200" y="1524000"/>
            <a:ext cx="6984000" cy="4632325"/>
          </a:xfrm>
        </p:spPr>
        <p:txBody>
          <a:bodyPr/>
          <a:lstStyle>
            <a:lvl1pPr marL="180000" indent="0">
              <a:lnSpc>
                <a:spcPct val="200000"/>
              </a:lnSpc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053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-out with Chart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gradFill flip="none" rotWithShape="1">
            <a:gsLst>
              <a:gs pos="50000">
                <a:schemeClr val="accent2"/>
              </a:gs>
              <a:gs pos="0">
                <a:schemeClr val="accent4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>
            <a:lvl1pPr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spcBef>
                <a:spcPts val="400"/>
              </a:spcBef>
              <a:buClr>
                <a:schemeClr val="bg1"/>
              </a:buClr>
              <a:defRPr sz="1300">
                <a:solidFill>
                  <a:schemeClr val="bg1"/>
                </a:solidFill>
              </a:defRPr>
            </a:lvl3pPr>
            <a:lvl4pPr>
              <a:spcBef>
                <a:spcPts val="400"/>
              </a:spcBef>
              <a:buClr>
                <a:schemeClr val="bg1"/>
              </a:buClr>
              <a:defRPr sz="1300">
                <a:solidFill>
                  <a:schemeClr val="bg1"/>
                </a:solidFill>
              </a:defRPr>
            </a:lvl4pPr>
            <a:lvl5pPr>
              <a:spcBef>
                <a:spcPts val="40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3"/>
          </p:nvPr>
        </p:nvSpPr>
        <p:spPr>
          <a:xfrm>
            <a:off x="4759200" y="1524000"/>
            <a:ext cx="6984000" cy="4632325"/>
          </a:xfrm>
        </p:spPr>
        <p:txBody>
          <a:bodyPr/>
          <a:lstStyle>
            <a:lvl1pPr marL="180000" indent="0">
              <a:lnSpc>
                <a:spcPct val="200000"/>
              </a:lnSpc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1708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E7E7E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63549" y="1533600"/>
            <a:ext cx="11261649" cy="4633200"/>
          </a:xfrm>
        </p:spPr>
        <p:txBody>
          <a:bodyPr/>
          <a:lstStyle>
            <a:lvl1pPr marL="180000" indent="0">
              <a:lnSpc>
                <a:spcPct val="200000"/>
              </a:lnSpc>
              <a:spcBef>
                <a:spcPts val="0"/>
              </a:spcBef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2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0" lvl="1" indent="0">
              <a:buNone/>
            </a:pPr>
            <a:r>
              <a:rPr lang="de-DE"/>
              <a:t>Zweite Ebene</a:t>
            </a:r>
          </a:p>
          <a:p>
            <a:pPr marL="0" lvl="2" indent="0">
              <a:buNone/>
            </a:pPr>
            <a:r>
              <a:rPr lang="de-DE"/>
              <a:t>Dritte Ebene</a:t>
            </a:r>
          </a:p>
          <a:p>
            <a:pPr marL="0" lvl="3" indent="0">
              <a:buNone/>
            </a:pPr>
            <a:r>
              <a:rPr lang="de-DE"/>
              <a:t>Vierte Ebene</a:t>
            </a:r>
          </a:p>
          <a:p>
            <a:pPr marL="0" lvl="4" indent="0">
              <a:buNone/>
            </a:pPr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>
                <a:solidFill>
                  <a:schemeClr val="accent1"/>
                </a:solidFill>
              </a:rPr>
              <a:t>Mastertextformat bearbeiten</a:t>
            </a:r>
          </a:p>
          <a:p>
            <a:pPr marL="0" lvl="1" indent="0">
              <a:buNone/>
            </a:pPr>
            <a:r>
              <a:rPr lang="de-DE" b="1">
                <a:solidFill>
                  <a:schemeClr val="accent1"/>
                </a:solidFill>
              </a:rPr>
              <a:t>Zweite Ebene</a:t>
            </a:r>
          </a:p>
          <a:p>
            <a:pPr marL="0" lvl="2" indent="0">
              <a:buNone/>
            </a:pPr>
            <a:r>
              <a:rPr lang="de-DE" b="1">
                <a:solidFill>
                  <a:schemeClr val="accent1"/>
                </a:solidFill>
              </a:rPr>
              <a:t>Dritte Ebene</a:t>
            </a:r>
          </a:p>
          <a:p>
            <a:pPr marL="0" lvl="3" indent="0">
              <a:buNone/>
            </a:pPr>
            <a:r>
              <a:rPr lang="de-DE" b="1">
                <a:solidFill>
                  <a:schemeClr val="accent1"/>
                </a:solidFill>
              </a:rPr>
              <a:t>Vierte Ebene</a:t>
            </a:r>
          </a:p>
          <a:p>
            <a:pPr marL="0" lvl="4" indent="0">
              <a:buNone/>
            </a:pPr>
            <a:r>
              <a:rPr lang="de-DE" b="1">
                <a:solidFill>
                  <a:schemeClr val="accent1"/>
                </a:solidFill>
              </a:rPr>
              <a:t>Fünfte Ebene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0F4152-1AF9-4A0C-9AB4-5CE352CF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75558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able Placeholder 7"/>
          <p:cNvSpPr>
            <a:spLocks noGrp="1"/>
          </p:cNvSpPr>
          <p:nvPr>
            <p:ph type="tbl" sz="quarter" idx="13"/>
          </p:nvPr>
        </p:nvSpPr>
        <p:spPr>
          <a:xfrm>
            <a:off x="463549" y="1533600"/>
            <a:ext cx="11261649" cy="4633200"/>
          </a:xfrm>
        </p:spPr>
        <p:txBody>
          <a:bodyPr/>
          <a:lstStyle>
            <a:lvl1pPr marL="180000" indent="0">
              <a:lnSpc>
                <a:spcPct val="200000"/>
              </a:lnSpc>
              <a:spcBef>
                <a:spcPts val="0"/>
              </a:spcBef>
              <a:buNone/>
              <a:defRPr sz="1000" b="1">
                <a:solidFill>
                  <a:schemeClr val="bg1"/>
                </a:solidFill>
              </a:defRPr>
            </a:lvl1pPr>
          </a:lstStyle>
          <a:p>
            <a:r>
              <a:rPr lang="de-DE"/>
              <a:t>Tabelle durch Klicken auf Symbol hinzufügen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33635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925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602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gradFill flip="none" rotWithShape="1">
            <a:gsLst>
              <a:gs pos="50000">
                <a:schemeClr val="accent1"/>
              </a:gs>
              <a:gs pos="0">
                <a:schemeClr val="accent1"/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>
                <a:solidFill>
                  <a:schemeClr val="bg1"/>
                </a:solidFill>
              </a:rPr>
              <a:t>Thank</a:t>
            </a:r>
            <a:r>
              <a:rPr lang="en-GB" sz="3400" b="1" baseline="0">
                <a:solidFill>
                  <a:schemeClr val="bg1"/>
                </a:solidFill>
              </a:rPr>
              <a:t> you.</a:t>
            </a:r>
            <a:endParaRPr lang="en-GB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888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8362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3C037-71F7-4403-92F4-C497C46DC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80D1413-8D7B-4099-9D21-E1BAC781E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AC0D0-8E38-40E9-95F7-344C6B27B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E76707-7B3D-40D1-8FA3-148457374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1630B5-349C-471E-B8D6-39226681B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80AB6-5EB7-4683-863F-9180B53653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89141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71375573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561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1306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pPr lvl="1"/>
            <a:r>
              <a:rPr lang="en-GB"/>
              <a:t>Supporting detail if required</a:t>
            </a:r>
          </a:p>
          <a:p>
            <a:pPr lvl="1"/>
            <a:r>
              <a:rPr lang="en-GB"/>
              <a:t>Supporting detail if required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Presented by: (Level 1)</a:t>
            </a:r>
          </a:p>
          <a:p>
            <a:pPr lvl="1"/>
            <a:r>
              <a:rPr lang="en-GB"/>
              <a:t>Name Surname (Level 2)</a:t>
            </a:r>
          </a:p>
          <a:p>
            <a:pPr lvl="1"/>
            <a:r>
              <a:rPr lang="en-GB"/>
              <a:t>Name Surname</a:t>
            </a:r>
          </a:p>
          <a:p>
            <a:pPr lvl="1"/>
            <a:endParaRPr lang="en-GB"/>
          </a:p>
          <a:p>
            <a:r>
              <a:rPr lang="en-GB"/>
              <a:t>Date: (Level 1)</a:t>
            </a:r>
          </a:p>
          <a:p>
            <a:pPr lvl="1"/>
            <a:r>
              <a:rPr lang="en-GB"/>
              <a:t>00.00.00 (Level 2)</a:t>
            </a:r>
          </a:p>
          <a:p>
            <a:endParaRPr lang="en-GB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892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6566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Large pull-out paragraph in Century Gothic (18pt)</a:t>
            </a:r>
          </a:p>
          <a:p>
            <a:r>
              <a:rPr lang="en-GB"/>
              <a:t>Image area to the right measures 12.8cm x 19.3cm</a:t>
            </a:r>
          </a:p>
          <a:p>
            <a:r>
              <a:rPr lang="en-GB"/>
              <a:t>Always place images in the correct proportion</a:t>
            </a:r>
          </a:p>
          <a:p>
            <a:r>
              <a:rPr lang="en-GB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56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8B11A3-1332-46C3-A632-8C91BEEE9BBD}"/>
              </a:ext>
            </a:extLst>
          </p:cNvPr>
          <p:cNvGrpSpPr/>
          <p:nvPr userDrawn="1"/>
        </p:nvGrpSpPr>
        <p:grpSpPr>
          <a:xfrm>
            <a:off x="696452" y="4790119"/>
            <a:ext cx="10910870" cy="1470211"/>
            <a:chOff x="696452" y="4790119"/>
            <a:chExt cx="10910870" cy="14702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C06DFC-5FDD-41B9-8974-A962B6021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52" y="5411653"/>
              <a:ext cx="1505269" cy="71991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A371C7E-0FD7-4C84-9951-0AEA3A21A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11401" r="14795" b="14142"/>
            <a:stretch/>
          </p:blipFill>
          <p:spPr>
            <a:xfrm>
              <a:off x="10020569" y="4790119"/>
              <a:ext cx="1586753" cy="147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895767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4C8AE1-375D-44AB-9180-4D6C7A4ED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469196-C49B-4FCE-8E83-8F932A7877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93" y="4779034"/>
            <a:ext cx="2290303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1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E09527-A4A8-4B47-823D-9B893CC94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0315CD-62D3-41E9-8D7F-29AD3F32A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015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3CE9B-A555-490C-B9E5-AB4513083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403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mera enthält.&#10;&#10;Automatisch generierte Beschreibung">
            <a:extLst>
              <a:ext uri="{FF2B5EF4-FFF2-40B4-BE49-F238E27FC236}">
                <a16:creationId xmlns:a16="http://schemas.microsoft.com/office/drawing/2014/main" id="{B7391E20-E079-43D3-B730-5BF6C83BED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22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2291A-F9E4-4F96-9828-7485CA4C3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410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C09FD1-0731-4B6D-A29B-C30DF93EF6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291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553AA1-77BA-4B10-A0FB-679D275C4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933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4200FBA-4EE1-489C-9E9E-741644AE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8049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32433765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693472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2203FC-4028-458A-87C8-D89C9DD7E387}"/>
              </a:ext>
            </a:extLst>
          </p:cNvPr>
          <p:cNvGrpSpPr/>
          <p:nvPr userDrawn="1"/>
        </p:nvGrpSpPr>
        <p:grpSpPr>
          <a:xfrm>
            <a:off x="687826" y="4536952"/>
            <a:ext cx="11272399" cy="2009955"/>
            <a:chOff x="687826" y="4536952"/>
            <a:chExt cx="11272399" cy="200995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92CF82-DDA4-43F4-B41E-2179DC9FE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22" y="4536952"/>
              <a:ext cx="2290303" cy="20099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318D26-E017-4C6A-8583-E31BE5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6" y="5413775"/>
              <a:ext cx="1446441" cy="7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5469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42286669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29184175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98F60-94DF-48B0-A05D-CEF06D97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7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378051-26A5-403A-8682-CA6DC79F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2940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/>
              <a:t>Mastertextformat bearbeiten</a:t>
            </a:r>
          </a:p>
          <a:p>
            <a:pPr marL="0" lvl="1" indent="0">
              <a:buNone/>
            </a:pPr>
            <a:r>
              <a:rPr lang="de-DE" b="1"/>
              <a:t>Zweite Ebene</a:t>
            </a:r>
          </a:p>
          <a:p>
            <a:pPr marL="0" lvl="2" indent="0">
              <a:buNone/>
            </a:pPr>
            <a:r>
              <a:rPr lang="de-DE" b="1"/>
              <a:t>Dritte Ebene</a:t>
            </a:r>
          </a:p>
          <a:p>
            <a:pPr marL="0" lvl="3" indent="0">
              <a:buNone/>
            </a:pPr>
            <a:r>
              <a:rPr lang="de-DE" b="1"/>
              <a:t>Vierte Ebene</a:t>
            </a:r>
          </a:p>
          <a:p>
            <a:pPr marL="0" lvl="4" indent="0">
              <a:buNone/>
            </a:pPr>
            <a:r>
              <a:rPr lang="de-DE" b="1"/>
              <a:t>Fünfte Ebene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B47CCE-C6DC-45C8-A6C5-8002B757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782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0" lvl="1" indent="0">
              <a:buNone/>
            </a:pPr>
            <a:r>
              <a:rPr lang="de-DE"/>
              <a:t>Zweite Ebene</a:t>
            </a:r>
          </a:p>
          <a:p>
            <a:pPr marL="0" lvl="2" indent="0">
              <a:buNone/>
            </a:pPr>
            <a:r>
              <a:rPr lang="de-DE"/>
              <a:t>Dritte Ebene</a:t>
            </a:r>
          </a:p>
          <a:p>
            <a:pPr marL="0" lvl="3" indent="0">
              <a:buNone/>
            </a:pPr>
            <a:r>
              <a:rPr lang="de-DE"/>
              <a:t>Vierte Ebene</a:t>
            </a:r>
          </a:p>
          <a:p>
            <a:pPr marL="0" lvl="4" indent="0">
              <a:buNone/>
            </a:pPr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>
                <a:solidFill>
                  <a:schemeClr val="accent1"/>
                </a:solidFill>
              </a:rPr>
              <a:t>Mastertextformat bearbeiten</a:t>
            </a:r>
          </a:p>
          <a:p>
            <a:pPr marL="0" lvl="1" indent="0">
              <a:buNone/>
            </a:pPr>
            <a:r>
              <a:rPr lang="de-DE" b="1">
                <a:solidFill>
                  <a:schemeClr val="accent1"/>
                </a:solidFill>
              </a:rPr>
              <a:t>Zweite Ebene</a:t>
            </a:r>
          </a:p>
          <a:p>
            <a:pPr marL="0" lvl="2" indent="0">
              <a:buNone/>
            </a:pPr>
            <a:r>
              <a:rPr lang="de-DE" b="1">
                <a:solidFill>
                  <a:schemeClr val="accent1"/>
                </a:solidFill>
              </a:rPr>
              <a:t>Dritte Ebene</a:t>
            </a:r>
          </a:p>
          <a:p>
            <a:pPr marL="0" lvl="3" indent="0">
              <a:buNone/>
            </a:pPr>
            <a:r>
              <a:rPr lang="de-DE" b="1">
                <a:solidFill>
                  <a:schemeClr val="accent1"/>
                </a:solidFill>
              </a:rPr>
              <a:t>Vierte Ebene</a:t>
            </a:r>
          </a:p>
          <a:p>
            <a:pPr marL="0" lvl="4" indent="0">
              <a:buNone/>
            </a:pPr>
            <a:r>
              <a:rPr lang="de-DE" b="1">
                <a:solidFill>
                  <a:schemeClr val="accent1"/>
                </a:solidFill>
              </a:rPr>
              <a:t>Fünfte Ebene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0F4152-1AF9-4A0C-9AB4-5CE352CF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13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8B11A3-1332-46C3-A632-8C91BEEE9BBD}"/>
              </a:ext>
            </a:extLst>
          </p:cNvPr>
          <p:cNvGrpSpPr/>
          <p:nvPr userDrawn="1"/>
        </p:nvGrpSpPr>
        <p:grpSpPr>
          <a:xfrm>
            <a:off x="696452" y="4790119"/>
            <a:ext cx="10910870" cy="1470211"/>
            <a:chOff x="696452" y="4790119"/>
            <a:chExt cx="10910870" cy="14702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C06DFC-5FDD-41B9-8974-A962B6021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52" y="5411653"/>
              <a:ext cx="1505269" cy="71991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A371C7E-0FD7-4C84-9951-0AEA3A21A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11401" r="14795" b="14142"/>
            <a:stretch/>
          </p:blipFill>
          <p:spPr>
            <a:xfrm>
              <a:off x="10020569" y="4790119"/>
              <a:ext cx="1586753" cy="147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8966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2203FC-4028-458A-87C8-D89C9DD7E387}"/>
              </a:ext>
            </a:extLst>
          </p:cNvPr>
          <p:cNvGrpSpPr/>
          <p:nvPr userDrawn="1"/>
        </p:nvGrpSpPr>
        <p:grpSpPr>
          <a:xfrm>
            <a:off x="687826" y="4536952"/>
            <a:ext cx="11272399" cy="2009955"/>
            <a:chOff x="687826" y="4536952"/>
            <a:chExt cx="11272399" cy="200995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92CF82-DDA4-43F4-B41E-2179DC9FE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22" y="4536952"/>
              <a:ext cx="2290303" cy="20099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318D26-E017-4C6A-8583-E31BE5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6" y="5413775"/>
              <a:ext cx="1446441" cy="7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6544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400" b="1" noProof="0">
                <a:solidFill>
                  <a:schemeClr val="bg1"/>
                </a:solidFill>
              </a:rPr>
              <a:t>Vielen Dank</a:t>
            </a:r>
            <a:r>
              <a:rPr lang="de-DE" sz="3400" b="1" baseline="0" noProof="0">
                <a:solidFill>
                  <a:schemeClr val="bg1"/>
                </a:solidFill>
              </a:rPr>
              <a:t>.</a:t>
            </a:r>
            <a:endParaRPr lang="de-DE" sz="3400" b="1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3564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Thank</a:t>
            </a:r>
            <a:r>
              <a:rPr lang="en-GB" sz="3400" b="1" baseline="0" dirty="0">
                <a:solidFill>
                  <a:schemeClr val="accent1"/>
                </a:solidFill>
              </a:rPr>
              <a:t> you.</a:t>
            </a:r>
            <a:endParaRPr lang="en-GB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46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677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156744965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aliaxis.de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A9D2B4-1CBE-4EF8-9CDC-9ADFAD5C5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0" y="1801935"/>
            <a:ext cx="3163060" cy="27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0771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4C8AE1-375D-44AB-9180-4D6C7A4EDC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469196-C49B-4FCE-8E83-8F932A7877D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93" y="4779034"/>
            <a:ext cx="2290303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824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E09527-A4A8-4B47-823D-9B893CC946D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0315CD-62D3-41E9-8D7F-29AD3F32A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781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3CE9B-A555-490C-B9E5-AB4513083F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952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mera enthält.&#10;&#10;Automatisch generierte Beschreibung">
            <a:extLst>
              <a:ext uri="{FF2B5EF4-FFF2-40B4-BE49-F238E27FC236}">
                <a16:creationId xmlns:a16="http://schemas.microsoft.com/office/drawing/2014/main" id="{B7391E20-E079-43D3-B730-5BF6C83BED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84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2291A-F9E4-4F96-9828-7485CA4C32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190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C09FD1-0731-4B6D-A29B-C30DF93EF6E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999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553AA1-77BA-4B10-A0FB-679D275C458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758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4200FBA-4EE1-489C-9E9E-741644AE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7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Thank</a:t>
            </a:r>
            <a:r>
              <a:rPr lang="en-GB" sz="3400" b="1" baseline="0" dirty="0">
                <a:solidFill>
                  <a:schemeClr val="accent1"/>
                </a:solidFill>
              </a:rPr>
              <a:t> you.</a:t>
            </a:r>
            <a:endParaRPr lang="en-GB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311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339777192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409182159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52765744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7289090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98F60-94DF-48B0-A05D-CEF06D97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789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378051-26A5-403A-8682-CA6DC79F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50838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60964939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/>
              <a:t>Mastertextformat bearbeiten</a:t>
            </a:r>
          </a:p>
          <a:p>
            <a:pPr marL="0" lvl="1" indent="0">
              <a:buNone/>
            </a:pPr>
            <a:r>
              <a:rPr lang="de-DE" b="1"/>
              <a:t>Zweite Ebene</a:t>
            </a:r>
          </a:p>
          <a:p>
            <a:pPr marL="0" lvl="2" indent="0">
              <a:buNone/>
            </a:pPr>
            <a:r>
              <a:rPr lang="de-DE" b="1"/>
              <a:t>Dritte Ebene</a:t>
            </a:r>
          </a:p>
          <a:p>
            <a:pPr marL="0" lvl="3" indent="0">
              <a:buNone/>
            </a:pPr>
            <a:r>
              <a:rPr lang="de-DE" b="1"/>
              <a:t>Vierte Ebene</a:t>
            </a:r>
          </a:p>
          <a:p>
            <a:pPr marL="0" lvl="4" indent="0">
              <a:buNone/>
            </a:pPr>
            <a:r>
              <a:rPr lang="de-DE" b="1"/>
              <a:t>Fünfte Ebene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B47CCE-C6DC-45C8-A6C5-8002B757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3080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0" lvl="1" indent="0">
              <a:buNone/>
            </a:pPr>
            <a:r>
              <a:rPr lang="de-DE"/>
              <a:t>Zweite Ebene</a:t>
            </a:r>
          </a:p>
          <a:p>
            <a:pPr marL="0" lvl="2" indent="0">
              <a:buNone/>
            </a:pPr>
            <a:r>
              <a:rPr lang="de-DE"/>
              <a:t>Dritte Ebene</a:t>
            </a:r>
          </a:p>
          <a:p>
            <a:pPr marL="0" lvl="3" indent="0">
              <a:buNone/>
            </a:pPr>
            <a:r>
              <a:rPr lang="de-DE"/>
              <a:t>Vierte Ebene</a:t>
            </a:r>
          </a:p>
          <a:p>
            <a:pPr marL="0" lvl="4" indent="0">
              <a:buNone/>
            </a:pPr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>
                <a:solidFill>
                  <a:schemeClr val="accent1"/>
                </a:solidFill>
              </a:rPr>
              <a:t>Mastertextformat bearbeiten</a:t>
            </a:r>
          </a:p>
          <a:p>
            <a:pPr marL="0" lvl="1" indent="0">
              <a:buNone/>
            </a:pPr>
            <a:r>
              <a:rPr lang="de-DE" b="1">
                <a:solidFill>
                  <a:schemeClr val="accent1"/>
                </a:solidFill>
              </a:rPr>
              <a:t>Zweite Ebene</a:t>
            </a:r>
          </a:p>
          <a:p>
            <a:pPr marL="0" lvl="2" indent="0">
              <a:buNone/>
            </a:pPr>
            <a:r>
              <a:rPr lang="de-DE" b="1">
                <a:solidFill>
                  <a:schemeClr val="accent1"/>
                </a:solidFill>
              </a:rPr>
              <a:t>Dritte Ebene</a:t>
            </a:r>
          </a:p>
          <a:p>
            <a:pPr marL="0" lvl="3" indent="0">
              <a:buNone/>
            </a:pPr>
            <a:r>
              <a:rPr lang="de-DE" b="1">
                <a:solidFill>
                  <a:schemeClr val="accent1"/>
                </a:solidFill>
              </a:rPr>
              <a:t>Vierte Ebene</a:t>
            </a:r>
          </a:p>
          <a:p>
            <a:pPr marL="0" lvl="4" indent="0">
              <a:buNone/>
            </a:pPr>
            <a:r>
              <a:rPr lang="de-DE" b="1">
                <a:solidFill>
                  <a:schemeClr val="accent1"/>
                </a:solidFill>
              </a:rPr>
              <a:t>Fünfte Ebene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0F4152-1AF9-4A0C-9AB4-5CE352CF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7738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8B11A3-1332-46C3-A632-8C91BEEE9BBD}"/>
              </a:ext>
            </a:extLst>
          </p:cNvPr>
          <p:cNvGrpSpPr/>
          <p:nvPr userDrawn="1"/>
        </p:nvGrpSpPr>
        <p:grpSpPr>
          <a:xfrm>
            <a:off x="696452" y="4790119"/>
            <a:ext cx="10910870" cy="1470211"/>
            <a:chOff x="696452" y="4790119"/>
            <a:chExt cx="10910870" cy="14702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C06DFC-5FDD-41B9-8974-A962B6021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52" y="5411653"/>
              <a:ext cx="1505269" cy="71991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A371C7E-0FD7-4C84-9951-0AEA3A21A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11401" r="14795" b="14142"/>
            <a:stretch/>
          </p:blipFill>
          <p:spPr>
            <a:xfrm>
              <a:off x="10020569" y="4790119"/>
              <a:ext cx="1586753" cy="147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0325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2203FC-4028-458A-87C8-D89C9DD7E387}"/>
              </a:ext>
            </a:extLst>
          </p:cNvPr>
          <p:cNvGrpSpPr/>
          <p:nvPr userDrawn="1"/>
        </p:nvGrpSpPr>
        <p:grpSpPr>
          <a:xfrm>
            <a:off x="687826" y="4536952"/>
            <a:ext cx="11272399" cy="2009955"/>
            <a:chOff x="687826" y="4536952"/>
            <a:chExt cx="11272399" cy="200995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92CF82-DDA4-43F4-B41E-2179DC9FE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22" y="4536952"/>
              <a:ext cx="2290303" cy="20099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318D26-E017-4C6A-8583-E31BE5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6" y="5413775"/>
              <a:ext cx="1446441" cy="7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185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E09527-A4A8-4B47-823D-9B893CC94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0315CD-62D3-41E9-8D7F-29AD3F32A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11980352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140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Thank</a:t>
            </a:r>
            <a:r>
              <a:rPr lang="en-GB" sz="3400" b="1" baseline="0" dirty="0">
                <a:solidFill>
                  <a:schemeClr val="accent1"/>
                </a:solidFill>
              </a:rPr>
              <a:t> you.</a:t>
            </a:r>
            <a:endParaRPr lang="en-GB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744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6691161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aliaxis.de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A9D2B4-1CBE-4EF8-9CDC-9ADFAD5C548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0" y="1801935"/>
            <a:ext cx="3163060" cy="27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586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/>
              <a:t>Headline</a:t>
            </a:r>
            <a:br>
              <a:rPr lang="en-US"/>
            </a:br>
            <a:r>
              <a:rPr lang="en-US" err="1"/>
              <a:t>Headline</a:t>
            </a:r>
            <a:endParaRPr lang="en-US"/>
          </a:p>
          <a:p>
            <a:r>
              <a:rPr lang="en-US"/>
              <a:t>Headline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  <a:endParaRPr lang="en-GB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4" y="5861476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Surname</a:t>
            </a:r>
          </a:p>
          <a:p>
            <a:r>
              <a:rPr lang="en-US"/>
              <a:t>00.00.00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94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66549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pPr lvl="1"/>
            <a:r>
              <a:rPr lang="en-GB"/>
              <a:t>Supporting detail if required</a:t>
            </a:r>
          </a:p>
          <a:p>
            <a:pPr lvl="1"/>
            <a:r>
              <a:rPr lang="en-GB"/>
              <a:t>Supporting detail if required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Presented by: (Level 1)</a:t>
            </a:r>
          </a:p>
          <a:p>
            <a:pPr lvl="1"/>
            <a:r>
              <a:rPr lang="en-GB"/>
              <a:t>Name Surname (Level 2)</a:t>
            </a:r>
          </a:p>
          <a:p>
            <a:pPr lvl="1"/>
            <a:r>
              <a:rPr lang="en-GB"/>
              <a:t>Name Surname</a:t>
            </a:r>
          </a:p>
          <a:p>
            <a:pPr lvl="1"/>
            <a:endParaRPr lang="en-GB"/>
          </a:p>
          <a:p>
            <a:r>
              <a:rPr lang="en-GB"/>
              <a:t>Date: (Level 1)</a:t>
            </a:r>
          </a:p>
          <a:p>
            <a:pPr lvl="1"/>
            <a:r>
              <a:rPr lang="en-GB"/>
              <a:t>00.00.00 (Level 2)</a:t>
            </a:r>
          </a:p>
          <a:p>
            <a:endParaRPr lang="en-GB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855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026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37A4-29E9-4FA2-914B-07FC6ED84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231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8566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7ED9D2-4536-4E83-B485-E4F0D3390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47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1C55E-5897-4C0C-8797-55F8F95B9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9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aliaxis.de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A9D2B4-1CBE-4EF8-9CDC-9ADFAD5C5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0" y="1801935"/>
            <a:ext cx="3163060" cy="27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5227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0B9999-360C-425C-9148-74005C7418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74854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0B9999-360C-425C-9148-74005C741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F499D9E-7B28-44C5-AF7B-543B80116B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pictures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</a:t>
            </a:r>
            <a:br>
              <a:rPr lang="en-GB"/>
            </a:br>
            <a:r>
              <a:rPr lang="en-GB"/>
              <a:t>in ‘Accent 1’ blue in the template colour theme:</a:t>
            </a:r>
          </a:p>
          <a:p>
            <a:r>
              <a:rPr lang="en-GB"/>
              <a:t>Placeholders are included to the right of this slide layout</a:t>
            </a:r>
          </a:p>
          <a:p>
            <a:r>
              <a:rPr lang="en-GB"/>
              <a:t>Thumbnail image areas are 4.8cm x 8.1cm</a:t>
            </a:r>
          </a:p>
          <a:p>
            <a:r>
              <a:rPr lang="en-GB"/>
              <a:t>Optional annotations can be added to the images</a:t>
            </a:r>
          </a:p>
          <a:p>
            <a:pPr lvl="1"/>
            <a:r>
              <a:rPr lang="en-GB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DFC06A-9477-4545-A1FA-B596728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28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76017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Large pull-out paragraph in Century Gothic (18pt)</a:t>
            </a:r>
          </a:p>
          <a:p>
            <a:r>
              <a:rPr lang="en-GB"/>
              <a:t>Image area to the right measures 12.8cm x 19.3cm</a:t>
            </a:r>
          </a:p>
          <a:p>
            <a:r>
              <a:rPr lang="en-GB"/>
              <a:t>Always place images in the correct proportion</a:t>
            </a:r>
          </a:p>
          <a:p>
            <a:r>
              <a:rPr lang="en-GB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24141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Column chart with gradient fills</a:t>
            </a: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7105375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Small pull-out paragraph in Century Gothic (14pt)</a:t>
            </a:r>
          </a:p>
          <a:p>
            <a:r>
              <a:rPr lang="en-GB"/>
              <a:t>Gradient fill markers are always set at 0-50-100, as examples shown</a:t>
            </a:r>
          </a:p>
          <a:p>
            <a:r>
              <a:rPr lang="en-GB"/>
              <a:t>Gradients should never include more than two colours</a:t>
            </a:r>
          </a:p>
          <a:p>
            <a:r>
              <a:rPr lang="en-GB"/>
              <a:t>Chart style can be copied and pasted or saved as a chart template for future use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185F05-BF2C-482C-BB59-F95F044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6083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Two Content layout showing</a:t>
            </a:r>
            <a:br>
              <a:rPr lang="en-GB"/>
            </a:br>
            <a:r>
              <a:rPr lang="en-GB"/>
              <a:t>a bold subhead in blue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text and bullet point content brief and to the point:</a:t>
            </a:r>
          </a:p>
          <a:p>
            <a:r>
              <a:rPr lang="en-GB"/>
              <a:t>Where bullet points have levels</a:t>
            </a:r>
          </a:p>
          <a:p>
            <a:pPr lvl="1"/>
            <a:r>
              <a:rPr lang="en-GB"/>
              <a:t>Use the ‘Decrease/Increase Indent’ buttons in the ‘Paragraph’ tools</a:t>
            </a:r>
          </a:p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Populating all footers automatically</a:t>
            </a:r>
          </a:p>
          <a:p>
            <a:r>
              <a:rPr lang="en-GB"/>
              <a:t>Go to the ‘Insert’ tab</a:t>
            </a:r>
          </a:p>
          <a:p>
            <a:pPr lvl="1"/>
            <a:r>
              <a:rPr lang="en-GB"/>
              <a:t>Choose the ‘Header &amp; Footer’ button from the ‘Text’ tools</a:t>
            </a:r>
          </a:p>
          <a:p>
            <a:endParaRPr lang="en-GB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in ‘Accent 1’ blue in the template colour theme:</a:t>
            </a:r>
          </a:p>
          <a:p>
            <a:r>
              <a:rPr lang="en-GB"/>
              <a:t>Only this blue should be used for highlighting subheads</a:t>
            </a:r>
          </a:p>
          <a:p>
            <a:r>
              <a:rPr lang="en-GB"/>
              <a:t>Text, objects and lines are coloured cool grey, avoiding 100% black</a:t>
            </a:r>
          </a:p>
          <a:p>
            <a:r>
              <a:rPr lang="en-GB"/>
              <a:t>Use </a:t>
            </a:r>
            <a:r>
              <a:rPr lang="en-GB" b="1"/>
              <a:t>bold style</a:t>
            </a:r>
            <a:r>
              <a:rPr lang="en-GB"/>
              <a:t> where emphasis is required in the text content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6E3CB-11F7-4344-885B-BEB12FAC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4885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>
                <a:solidFill>
                  <a:schemeClr val="bg1"/>
                </a:solidFill>
              </a:rPr>
              <a:t>Thank</a:t>
            </a:r>
            <a:r>
              <a:rPr lang="en-GB" sz="3400" b="1" baseline="0">
                <a:solidFill>
                  <a:schemeClr val="bg1"/>
                </a:solidFill>
              </a:rPr>
              <a:t> you.</a:t>
            </a:r>
            <a:endParaRPr lang="en-GB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008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22952741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9A87515-782A-4E88-9800-EDCF4CD1F6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98" imgH="499" progId="TCLayout.ActiveDocument.1">
                  <p:embed/>
                </p:oleObj>
              </mc:Choice>
              <mc:Fallback>
                <p:oleObj name="think-cell Folie" r:id="rId4" imgW="498" imgH="49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9A87515-782A-4E88-9800-EDCF4CD1F6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59BFE25-6759-4885-9361-20D72524CC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00116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75765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4" y="5861476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7253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114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pPr lvl="1"/>
            <a:r>
              <a:rPr lang="en-GB" dirty="0"/>
              <a:t>Supporting detail if required</a:t>
            </a:r>
          </a:p>
          <a:p>
            <a:pPr lvl="1"/>
            <a:r>
              <a:rPr lang="en-GB" dirty="0"/>
              <a:t>Supporting detail if required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Presented by: (Level 1)</a:t>
            </a:r>
          </a:p>
          <a:p>
            <a:pPr lvl="1"/>
            <a:r>
              <a:rPr lang="en-GB" dirty="0"/>
              <a:t>Name Surname (Level 2)</a:t>
            </a:r>
          </a:p>
          <a:p>
            <a:pPr lvl="1"/>
            <a:r>
              <a:rPr lang="en-GB" dirty="0"/>
              <a:t>Name Surname</a:t>
            </a:r>
          </a:p>
          <a:p>
            <a:pPr lvl="1"/>
            <a:endParaRPr lang="en-GB" dirty="0"/>
          </a:p>
          <a:p>
            <a:r>
              <a:rPr lang="en-GB" dirty="0"/>
              <a:t>Date: (Level 1)</a:t>
            </a:r>
          </a:p>
          <a:p>
            <a:pPr lvl="1"/>
            <a:r>
              <a:rPr lang="en-GB" dirty="0"/>
              <a:t>00.00.00 (Level 2)</a:t>
            </a:r>
          </a:p>
          <a:p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503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/>
              <a:t>Headline</a:t>
            </a:r>
            <a:br>
              <a:rPr lang="en-US"/>
            </a:br>
            <a:r>
              <a:rPr lang="en-US" err="1"/>
              <a:t>Headline</a:t>
            </a:r>
            <a:endParaRPr lang="en-US"/>
          </a:p>
          <a:p>
            <a:r>
              <a:rPr lang="en-US"/>
              <a:t>Headline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</a:p>
          <a:p>
            <a:pPr lvl="1"/>
            <a:r>
              <a:rPr lang="en-US"/>
              <a:t>Subline</a:t>
            </a:r>
            <a:endParaRPr lang="en-GB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4" y="5861476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Name Surname</a:t>
            </a:r>
          </a:p>
          <a:p>
            <a:r>
              <a:rPr lang="en-US"/>
              <a:t>00.00.00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6005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471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37A4-29E9-4FA2-914B-07FC6ED84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4443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8566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7ED9D2-4536-4E83-B485-E4F0D3390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576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1C55E-5897-4C0C-8797-55F8F95B9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9482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0B9999-360C-425C-9148-74005C7418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17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0B9999-360C-425C-9148-74005C741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F499D9E-7B28-44C5-AF7B-543B80116B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Content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pictures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DFC06A-9477-4545-A1FA-B596728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481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6566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Content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643386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 dirty="0"/>
              <a:t>Column chart with gradient fills</a:t>
            </a: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Small pull-out paragraph in Century Gothic (14pt)</a:t>
            </a:r>
          </a:p>
          <a:p>
            <a:r>
              <a:rPr lang="en-GB" dirty="0"/>
              <a:t>Gradient fill markers are always set at 0-50-100, as examples shown</a:t>
            </a:r>
          </a:p>
          <a:p>
            <a:r>
              <a:rPr lang="en-GB" dirty="0"/>
              <a:t>Gradients should never include more than two colours</a:t>
            </a:r>
          </a:p>
          <a:p>
            <a:r>
              <a:rPr lang="en-GB" dirty="0"/>
              <a:t>Chart style can be copied and pasted or saved as a chart template for future use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185F05-BF2C-482C-BB59-F95F044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3569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 dirty="0"/>
              <a:t>Two Content layout showing</a:t>
            </a:r>
            <a:br>
              <a:rPr lang="en-GB" dirty="0"/>
            </a:br>
            <a:r>
              <a:rPr lang="en-GB" dirty="0"/>
              <a:t>a bold subhead in blue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Keep text and bullet point content brief and to the point:</a:t>
            </a:r>
          </a:p>
          <a:p>
            <a:r>
              <a:rPr lang="en-GB" dirty="0"/>
              <a:t>Where bullet points have levels</a:t>
            </a:r>
          </a:p>
          <a:p>
            <a:pPr lvl="1"/>
            <a:r>
              <a:rPr lang="en-GB" dirty="0"/>
              <a:t>Use the ‘Decrease/Increase Indent’ buttons in the ‘Paragraph’ tools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Populating all footers automatically</a:t>
            </a:r>
          </a:p>
          <a:p>
            <a:r>
              <a:rPr lang="en-GB" dirty="0"/>
              <a:t>Go to the ‘Insert’ tab</a:t>
            </a:r>
          </a:p>
          <a:p>
            <a:pPr lvl="1"/>
            <a:r>
              <a:rPr lang="en-GB" dirty="0"/>
              <a:t>Choose the ‘Header &amp; Footer’ button from the ‘Text’ tools</a:t>
            </a:r>
          </a:p>
          <a:p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in ‘Accent 1’ blue in the template colour theme:</a:t>
            </a:r>
          </a:p>
          <a:p>
            <a:r>
              <a:rPr lang="en-GB" dirty="0"/>
              <a:t>Only this blue should be used for highlighting subheads</a:t>
            </a:r>
          </a:p>
          <a:p>
            <a:r>
              <a:rPr lang="en-GB" dirty="0"/>
              <a:t>Text, objects and lines are coloured cool grey, avoiding 100% black</a:t>
            </a:r>
          </a:p>
          <a:p>
            <a:r>
              <a:rPr lang="en-GB" dirty="0"/>
              <a:t>Use </a:t>
            </a:r>
            <a:r>
              <a:rPr lang="en-GB" b="1" dirty="0"/>
              <a:t>bold style</a:t>
            </a:r>
            <a:r>
              <a:rPr lang="en-GB" dirty="0"/>
              <a:t> where emphasis is required in the text content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6E3CB-11F7-4344-885B-BEB12FAC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5540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2275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3054041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21144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pPr lvl="1"/>
            <a:r>
              <a:rPr lang="en-GB"/>
              <a:t>Supporting detail if required</a:t>
            </a:r>
          </a:p>
          <a:p>
            <a:pPr lvl="1"/>
            <a:r>
              <a:rPr lang="en-GB"/>
              <a:t>Supporting detail if required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  <a:p>
            <a:r>
              <a:rPr lang="en-GB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Presented by: (Level 1)</a:t>
            </a:r>
          </a:p>
          <a:p>
            <a:pPr lvl="1"/>
            <a:r>
              <a:rPr lang="en-GB"/>
              <a:t>Name Surname (Level 2)</a:t>
            </a:r>
          </a:p>
          <a:p>
            <a:pPr lvl="1"/>
            <a:r>
              <a:rPr lang="en-GB"/>
              <a:t>Name Surname</a:t>
            </a:r>
          </a:p>
          <a:p>
            <a:pPr lvl="1"/>
            <a:endParaRPr lang="en-GB"/>
          </a:p>
          <a:p>
            <a:r>
              <a:rPr lang="en-GB"/>
              <a:t>Date: (Level 1)</a:t>
            </a:r>
          </a:p>
          <a:p>
            <a:pPr lvl="1"/>
            <a:r>
              <a:rPr lang="en-GB"/>
              <a:t>00.00.00 (Level 2)</a:t>
            </a:r>
          </a:p>
          <a:p>
            <a:endParaRPr lang="en-GB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95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20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/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/>
              <a:t>®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37A4-29E9-4FA2-914B-07FC6ED84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8566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7ED9D2-4536-4E83-B485-E4F0D3390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48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Slide e.g.: </a:t>
            </a:r>
          </a:p>
          <a:p>
            <a:pPr lvl="0"/>
            <a:r>
              <a:rPr lang="de-DE"/>
              <a:t>FRIALOC</a:t>
            </a:r>
            <a:r>
              <a:rPr lang="de-DE" baseline="30000">
                <a:solidFill>
                  <a:schemeClr val="accent1"/>
                </a:solidFill>
              </a:rPr>
              <a:t>®</a:t>
            </a:r>
            <a:br>
              <a:rPr lang="de-DE"/>
            </a:br>
            <a:r>
              <a:rPr lang="de-DE"/>
              <a:t>mit FRIAGRIP</a:t>
            </a:r>
            <a:r>
              <a:rPr lang="de-DE" baseline="30000">
                <a:solidFill>
                  <a:schemeClr val="accent1"/>
                </a:solidFill>
              </a:rPr>
              <a:t>® </a:t>
            </a:r>
            <a:endParaRPr lang="de-DE"/>
          </a:p>
          <a:p>
            <a:pPr lvl="1"/>
            <a:r>
              <a:rPr lang="de-DE"/>
              <a:t>PE-Absperrarmatur </a:t>
            </a:r>
          </a:p>
          <a:p>
            <a:pPr lvl="1"/>
            <a:r>
              <a:rPr lang="de-DE"/>
              <a:t>für jede Rohrleitung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1C55E-5897-4C0C-8797-55F8F95B9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903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0B9999-360C-425C-9148-74005C7418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17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0B9999-360C-425C-9148-74005C741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F499D9E-7B28-44C5-AF7B-543B80116B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pictures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</a:t>
            </a:r>
            <a:br>
              <a:rPr lang="en-GB"/>
            </a:br>
            <a:r>
              <a:rPr lang="en-GB"/>
              <a:t>in ‘Accent 1’ blue in the template colour theme:</a:t>
            </a:r>
          </a:p>
          <a:p>
            <a:r>
              <a:rPr lang="en-GB"/>
              <a:t>Placeholders are included to the right of this slide layout</a:t>
            </a:r>
          </a:p>
          <a:p>
            <a:r>
              <a:rPr lang="en-GB"/>
              <a:t>Thumbnail image areas are 4.8cm x 8.1cm</a:t>
            </a:r>
          </a:p>
          <a:p>
            <a:r>
              <a:rPr lang="en-GB"/>
              <a:t>Optional annotations can be added to the images</a:t>
            </a:r>
          </a:p>
          <a:p>
            <a:pPr lvl="1"/>
            <a:r>
              <a:rPr lang="en-GB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Image annotation</a:t>
            </a:r>
            <a:endParaRPr lang="en-GB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DFC06A-9477-4545-A1FA-B596728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631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6566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Content </a:t>
            </a:r>
            <a:r>
              <a:rPr lang="de-DE" err="1"/>
              <a:t>left</a:t>
            </a:r>
            <a:r>
              <a:rPr lang="de-DE"/>
              <a:t> and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Large pull-out paragraph in Century Gothic (18pt)</a:t>
            </a:r>
          </a:p>
          <a:p>
            <a:r>
              <a:rPr lang="en-GB"/>
              <a:t>Image area to the right measures 12.8cm x 19.3cm</a:t>
            </a:r>
          </a:p>
          <a:p>
            <a:r>
              <a:rPr lang="en-GB"/>
              <a:t>Always place images in the correct proportion</a:t>
            </a:r>
          </a:p>
          <a:p>
            <a:r>
              <a:rPr lang="en-GB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11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3CE9B-A555-490C-B9E5-AB4513083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900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Column chart with gradient fills</a:t>
            </a: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/>
              <a:t>Pull-out subtitle in bold</a:t>
            </a:r>
          </a:p>
          <a:p>
            <a:pPr marL="0" indent="0">
              <a:buNone/>
            </a:pPr>
            <a:r>
              <a:rPr lang="en-GB"/>
              <a:t>Small pull-out paragraph in Century Gothic (14pt)</a:t>
            </a:r>
          </a:p>
          <a:p>
            <a:r>
              <a:rPr lang="en-GB"/>
              <a:t>Gradient fill markers are always set at 0-50-100, as examples shown</a:t>
            </a:r>
          </a:p>
          <a:p>
            <a:r>
              <a:rPr lang="en-GB"/>
              <a:t>Gradients should never include more than two colours</a:t>
            </a:r>
          </a:p>
          <a:p>
            <a:r>
              <a:rPr lang="en-GB"/>
              <a:t>Chart style can be copied and pasted or saved as a chart template for future use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185F05-BF2C-482C-BB59-F95F044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456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/>
              <a:t>Two Content layout showing</a:t>
            </a:r>
            <a:br>
              <a:rPr lang="en-GB"/>
            </a:br>
            <a:r>
              <a:rPr lang="en-GB"/>
              <a:t>a bold subhead in blue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Keep text and bullet point content brief and to the point:</a:t>
            </a:r>
          </a:p>
          <a:p>
            <a:r>
              <a:rPr lang="en-GB"/>
              <a:t>Where bullet points have levels</a:t>
            </a:r>
          </a:p>
          <a:p>
            <a:pPr lvl="1"/>
            <a:r>
              <a:rPr lang="en-GB"/>
              <a:t>Use the ‘Decrease/Increase Indent’ buttons in the ‘Paragraph’ tools</a:t>
            </a:r>
          </a:p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Populating all footers automatically</a:t>
            </a:r>
          </a:p>
          <a:p>
            <a:r>
              <a:rPr lang="en-GB"/>
              <a:t>Go to the ‘Insert’ tab</a:t>
            </a:r>
          </a:p>
          <a:p>
            <a:pPr lvl="1"/>
            <a:r>
              <a:rPr lang="en-GB"/>
              <a:t>Choose the ‘Header &amp; Footer’ button from the ‘Text’ tools</a:t>
            </a:r>
          </a:p>
          <a:p>
            <a:endParaRPr lang="en-GB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/>
              <a:t>Subheads to text content are styled in bold and coloured in ‘Accent 1’ blue in the template colour theme:</a:t>
            </a:r>
          </a:p>
          <a:p>
            <a:r>
              <a:rPr lang="en-GB"/>
              <a:t>Only this blue should be used for highlighting subheads</a:t>
            </a:r>
          </a:p>
          <a:p>
            <a:r>
              <a:rPr lang="en-GB"/>
              <a:t>Text, objects and lines are coloured cool grey, avoiding 100% black</a:t>
            </a:r>
          </a:p>
          <a:p>
            <a:r>
              <a:rPr lang="en-GB"/>
              <a:t>Use </a:t>
            </a:r>
            <a:r>
              <a:rPr lang="en-GB" b="1"/>
              <a:t>bold style</a:t>
            </a:r>
            <a:r>
              <a:rPr lang="en-GB"/>
              <a:t> where emphasis is required in the text content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6E3CB-11F7-4344-885B-BEB12FAC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110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>
                <a:solidFill>
                  <a:schemeClr val="bg1"/>
                </a:solidFill>
              </a:rPr>
              <a:t>Thank</a:t>
            </a:r>
            <a:r>
              <a:rPr lang="en-GB" sz="3400" b="1" baseline="0">
                <a:solidFill>
                  <a:schemeClr val="bg1"/>
                </a:solidFill>
              </a:rPr>
              <a:t> you.</a:t>
            </a:r>
            <a:endParaRPr lang="en-GB" sz="3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601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2094994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09A87515-782A-4E88-9800-EDCF4CD1F6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98" imgH="499" progId="TCLayout.ActiveDocument.1">
                  <p:embed/>
                </p:oleObj>
              </mc:Choice>
              <mc:Fallback>
                <p:oleObj name="think-cell Folie" r:id="rId4" imgW="498" imgH="49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09A87515-782A-4E88-9800-EDCF4CD1F6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59BFE25-6759-4885-9361-20D72524CC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348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D22507C-7840-41C7-849A-E2CC5B8E3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2353" y="53268"/>
            <a:ext cx="12007403" cy="680473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37FD983-EE55-43DA-B41E-DBCCF562AABA}"/>
              </a:ext>
            </a:extLst>
          </p:cNvPr>
          <p:cNvSpPr/>
          <p:nvPr userDrawn="1"/>
        </p:nvSpPr>
        <p:spPr>
          <a:xfrm>
            <a:off x="12064752" y="53268"/>
            <a:ext cx="146334" cy="6804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C5C0F1-9830-42B1-84E4-A4119D479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75084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27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932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-Agenda/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0" y="1660001"/>
            <a:ext cx="11259537" cy="4496959"/>
          </a:xfrm>
        </p:spPr>
        <p:txBody>
          <a:bodyPr/>
          <a:lstStyle>
            <a:lvl1pPr marL="341313" indent="-341313">
              <a:spcBef>
                <a:spcPts val="900"/>
              </a:spcBef>
              <a:buFont typeface="+mj-lt"/>
              <a:buAutoNum type="arabicPeriod"/>
              <a:defRPr b="1"/>
            </a:lvl1pPr>
            <a:lvl2pPr marL="365125" indent="0">
              <a:spcBef>
                <a:spcPts val="700"/>
              </a:spcBef>
              <a:buNone/>
              <a:defRPr sz="1800"/>
            </a:lvl2pPr>
            <a:lvl3pPr marL="354013" indent="11113">
              <a:spcBef>
                <a:spcPts val="700"/>
              </a:spcBef>
              <a:buNone/>
              <a:defRPr sz="1800"/>
            </a:lvl3pPr>
            <a:lvl4pPr marL="354013" indent="11113">
              <a:spcBef>
                <a:spcPts val="700"/>
              </a:spcBef>
              <a:buNone/>
              <a:defRPr sz="1800"/>
            </a:lvl4pPr>
            <a:lvl5pPr marL="354013" indent="11113">
              <a:spcBef>
                <a:spcPts val="7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298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u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6" y="1476000"/>
            <a:ext cx="8100000" cy="4669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826500" y="1512000"/>
            <a:ext cx="2914650" cy="4633213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200" b="1"/>
            </a:lvl1pPr>
            <a:lvl2pPr marL="146050" indent="-146050">
              <a:lnSpc>
                <a:spcPct val="110000"/>
              </a:lnSpc>
              <a:spcBef>
                <a:spcPts val="200"/>
              </a:spcBef>
              <a:buFont typeface="Century Gothic" panose="020B0502020202020204" pitchFamily="34" charset="0"/>
              <a:buChar char="–"/>
              <a:defRPr sz="1200" b="1"/>
            </a:lvl2pPr>
            <a:lvl3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3pPr>
            <a:lvl4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4pPr>
            <a:lvl5pPr marL="146050" indent="-146050">
              <a:lnSpc>
                <a:spcPct val="110000"/>
              </a:lnSpc>
              <a:spcBef>
                <a:spcPts val="0"/>
              </a:spcBef>
              <a:buFont typeface="Century Gothic" panose="020B0502020202020204" pitchFamily="34" charset="0"/>
              <a:buChar char="–"/>
              <a:defRPr sz="12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42059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4" y="5861476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2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2291A-F9E4-4F96-9828-7485CA4C3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808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E410E18-69E9-4A7E-930C-C6B91F2324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B8F05F6E-68E8-499A-B86B-5DFA0A69D2C7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5D25527-B7EE-441C-8CA2-22389335C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676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430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63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951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1314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246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2584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989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252"/>
            <a:ext cx="12192000" cy="685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C9F060E-1CC1-4457-B878-846A45EA4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1E3D648-14B8-4A70-88FC-21C3C8BF5A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6512" y="1956749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1341CCC7-6C36-42A0-880C-5EF0C838C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4336" y="7431859"/>
            <a:ext cx="4115723" cy="525918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 Surname</a:t>
            </a:r>
          </a:p>
          <a:p>
            <a:r>
              <a:rPr lang="en-US" dirty="0"/>
              <a:t>00.00.00</a:t>
            </a:r>
            <a:endParaRPr lang="en-GB" dirty="0"/>
          </a:p>
        </p:txBody>
      </p:sp>
      <p:sp>
        <p:nvSpPr>
          <p:cNvPr id="12" name="Subtitle 1">
            <a:extLst>
              <a:ext uri="{FF2B5EF4-FFF2-40B4-BE49-F238E27FC236}">
                <a16:creationId xmlns:a16="http://schemas.microsoft.com/office/drawing/2014/main" id="{B8FB2658-F661-4EA5-A419-CE67095A3F8E}"/>
              </a:ext>
            </a:extLst>
          </p:cNvPr>
          <p:cNvSpPr txBox="1">
            <a:spLocks/>
          </p:cNvSpPr>
          <p:nvPr userDrawn="1"/>
        </p:nvSpPr>
        <p:spPr>
          <a:xfrm>
            <a:off x="7604335" y="4216764"/>
            <a:ext cx="4115723" cy="5259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Name Surname</a:t>
            </a:r>
          </a:p>
          <a:p>
            <a:pPr algn="r"/>
            <a:r>
              <a:rPr lang="en-US" dirty="0"/>
              <a:t>00.00.00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B8127A4-C0D4-47A9-AAE4-3B24452ACB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387" y="3031034"/>
            <a:ext cx="4108763" cy="597608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r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Subline</a:t>
            </a:r>
            <a:br>
              <a:rPr lang="en-US" dirty="0"/>
            </a:br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927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C09FA-CACB-4001-9307-2C94EDD5B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36" y="933584"/>
            <a:ext cx="4978138" cy="4990831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Divider Slide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11401" r="14795" b="14142"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08BD171-7442-45A1-AF91-8960F8F511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9487C2B-E256-46F6-B6E7-771BD557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77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C09FD1-0731-4B6D-A29B-C30DF93EF6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14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B40FF-6292-4AEE-90B2-E528BC039A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00" y="932400"/>
            <a:ext cx="4979433" cy="4989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Divider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11401" r="14795" b="14142"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4FF2FB8-96FC-4C87-9F99-0B0496D93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15A72D-510A-4D61-BD65-35CAC658F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6360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4391E-2EF5-4633-97AE-3147AD2A69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072" y="932400"/>
            <a:ext cx="4998700" cy="4986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accent6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Divider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11401" r="14795" b="14142"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C80895E-AD1F-4493-AD00-2BEC59D06D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91A7C8-31D6-41D5-931B-7343386B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942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A70556-AB8C-4BF8-B03F-55D11296E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00" y="932400"/>
            <a:ext cx="4984516" cy="4989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Divider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11401" r="14795" b="14142"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DB6D7A0-F685-436C-8469-58F9788042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17C6D7-A7F6-4308-997F-3C5F05C7C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4199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CCF4225-DE32-48AD-BE55-319C4822DD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98248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CCF4225-DE32-48AD-BE55-319C4822DD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Agenda/Content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pPr lvl="1"/>
            <a:r>
              <a:rPr lang="en-GB" dirty="0"/>
              <a:t>Supporting detail if required</a:t>
            </a:r>
          </a:p>
          <a:p>
            <a:pPr lvl="1"/>
            <a:r>
              <a:rPr lang="en-GB" dirty="0"/>
              <a:t>Supporting detail if required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  <a:p>
            <a:r>
              <a:rPr lang="en-GB" dirty="0"/>
              <a:t>Example contents listing entry  (00 mins)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 dirty="0"/>
              <a:t>Presented by: (Level 1)</a:t>
            </a:r>
          </a:p>
          <a:p>
            <a:pPr lvl="1"/>
            <a:r>
              <a:rPr lang="en-GB" dirty="0"/>
              <a:t>Name Surname (Level 2)</a:t>
            </a:r>
          </a:p>
          <a:p>
            <a:pPr lvl="1"/>
            <a:r>
              <a:rPr lang="en-GB" dirty="0"/>
              <a:t>Name Surname</a:t>
            </a:r>
          </a:p>
          <a:p>
            <a:pPr lvl="1"/>
            <a:endParaRPr lang="en-GB" dirty="0"/>
          </a:p>
          <a:p>
            <a:r>
              <a:rPr lang="en-GB" dirty="0"/>
              <a:t>Date: (Level 1)</a:t>
            </a:r>
          </a:p>
          <a:p>
            <a:pPr lvl="1"/>
            <a:r>
              <a:rPr lang="en-GB" dirty="0"/>
              <a:t>00.00.00 (Level 2)</a:t>
            </a:r>
          </a:p>
          <a:p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03A6B58-F225-40F8-BBF9-476BEA6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32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86A0241-9505-478C-BDB3-90354CD0B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2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4BC37A4-29E9-4FA2-914B-07FC6ED849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4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8566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37ED9D2-4536-4E83-B485-E4F0D33909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20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 sz="28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pPr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Slide e.g.: </a:t>
            </a:r>
          </a:p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341C55E-5897-4C0C-8797-55F8F95B9D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656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60B9999-360C-425C-9148-74005C7418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55232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60B9999-360C-425C-9148-74005C741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F499D9E-7B28-44C5-AF7B-543B80116B1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Content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pictures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CDFC06A-9477-4545-A1FA-B596728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131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A9DDF39C-2CD0-4F48-A4AD-0CB1C9646F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166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A9DDF39C-2CD0-4F48-A4AD-0CB1C9646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12CD9C9-94AD-4572-9C3F-804BC35BC98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Content </a:t>
            </a:r>
            <a:r>
              <a:rPr lang="de-DE" dirty="0" err="1"/>
              <a:t>left</a:t>
            </a:r>
            <a:r>
              <a:rPr lang="de-DE" dirty="0"/>
              <a:t> and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picture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right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63FE11-4906-4CA6-B780-0CFB1066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412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553AA1-77BA-4B10-A0FB-679D275C4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3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 dirty="0"/>
              <a:t>Column chart with gradient fills</a:t>
            </a:r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909577792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Small pull-out paragraph in Century Gothic (14pt)</a:t>
            </a:r>
          </a:p>
          <a:p>
            <a:r>
              <a:rPr lang="en-GB" dirty="0"/>
              <a:t>Gradient fill markers are always set at 0-50-100, as examples shown</a:t>
            </a:r>
          </a:p>
          <a:p>
            <a:r>
              <a:rPr lang="en-GB" dirty="0"/>
              <a:t>Gradients should never include more than two colours</a:t>
            </a:r>
          </a:p>
          <a:p>
            <a:r>
              <a:rPr lang="en-GB" dirty="0"/>
              <a:t>Chart style can be copied and pasted or saved as a chart template for future use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B185F05-BF2C-482C-BB59-F95F044F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83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GB" dirty="0"/>
              <a:t>Two Content layout showing</a:t>
            </a:r>
            <a:br>
              <a:rPr lang="en-GB" dirty="0"/>
            </a:br>
            <a:r>
              <a:rPr lang="en-GB" dirty="0"/>
              <a:t>a bold subhead in blue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Keep text and bullet point content brief and to the point:</a:t>
            </a:r>
          </a:p>
          <a:p>
            <a:r>
              <a:rPr lang="en-GB" dirty="0"/>
              <a:t>Where bullet points have levels</a:t>
            </a:r>
          </a:p>
          <a:p>
            <a:pPr lvl="1"/>
            <a:r>
              <a:rPr lang="en-GB" dirty="0"/>
              <a:t>Use the ‘Decrease/Increase Indent’ buttons in the ‘Paragraph’ tools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Populating all footers automatically</a:t>
            </a:r>
          </a:p>
          <a:p>
            <a:r>
              <a:rPr lang="en-GB" dirty="0"/>
              <a:t>Go to the ‘Insert’ tab</a:t>
            </a:r>
          </a:p>
          <a:p>
            <a:pPr lvl="1"/>
            <a:r>
              <a:rPr lang="en-GB" dirty="0"/>
              <a:t>Choose the ‘Header &amp; Footer’ button from the ‘Text’ tools</a:t>
            </a:r>
          </a:p>
          <a:p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in ‘Accent 1’ blue in the template colour theme:</a:t>
            </a:r>
          </a:p>
          <a:p>
            <a:r>
              <a:rPr lang="en-GB" dirty="0"/>
              <a:t>Only this blue should be used for highlighting subheads</a:t>
            </a:r>
          </a:p>
          <a:p>
            <a:r>
              <a:rPr lang="en-GB" dirty="0"/>
              <a:t>Text, objects and lines are coloured cool grey, avoiding 100% black</a:t>
            </a:r>
          </a:p>
          <a:p>
            <a:r>
              <a:rPr lang="en-GB" dirty="0"/>
              <a:t>Use </a:t>
            </a:r>
            <a:r>
              <a:rPr lang="en-GB" b="1" dirty="0"/>
              <a:t>bold style</a:t>
            </a:r>
            <a:r>
              <a:rPr lang="en-GB" dirty="0"/>
              <a:t> where emphasis is required in the text content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BF6E3CB-11F7-4344-885B-BEB12FAC3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0054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51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12931500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10800000" cy="4669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87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Agenda/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 marL="341313" indent="-341313">
              <a:spcBef>
                <a:spcPts val="900"/>
              </a:spcBef>
              <a:buFont typeface="+mj-lt"/>
              <a:buAutoNum type="arabicPeriod"/>
              <a:defRPr b="1"/>
            </a:lvl1pPr>
            <a:lvl2pPr marL="365125" indent="0">
              <a:spcBef>
                <a:spcPts val="700"/>
              </a:spcBef>
              <a:buNone/>
              <a:defRPr sz="1800"/>
            </a:lvl2pPr>
            <a:lvl3pPr marL="354013" indent="11113">
              <a:spcBef>
                <a:spcPts val="700"/>
              </a:spcBef>
              <a:buNone/>
              <a:defRPr sz="1800"/>
            </a:lvl3pPr>
            <a:lvl4pPr marL="354013" indent="11113">
              <a:spcBef>
                <a:spcPts val="700"/>
              </a:spcBef>
              <a:buNone/>
              <a:defRPr sz="1800"/>
            </a:lvl4pPr>
            <a:lvl5pPr marL="354013" indent="11113">
              <a:spcBef>
                <a:spcPts val="70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5781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469196-C49B-4FCE-8E83-8F932A787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93" y="4779034"/>
            <a:ext cx="2290303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517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E09527-A4A8-4B47-823D-9B893CC94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0315CD-62D3-41E9-8D7F-29AD3F32A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93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3CE9B-A555-490C-B9E5-AB4513083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5215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2291A-F9E4-4F96-9828-7485CA4C3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83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4200FBA-4EE1-489C-9E9E-741644AE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1260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C09FD1-0731-4B6D-A29B-C30DF93EF6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922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553AA1-77BA-4B10-A0FB-679D275C4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944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4200FBA-4EE1-489C-9E9E-741644AE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186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4051301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7802296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17515940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3573081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3166" y="1476000"/>
            <a:ext cx="8100000" cy="4669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tx1"/>
              </a:buClr>
              <a:buSzTx/>
              <a:buFont typeface="Century Gothic" panose="020B0502020202020204" pitchFamily="34" charset="0"/>
              <a:buNone/>
              <a:tabLst/>
              <a:defRPr/>
            </a:lvl1pPr>
            <a:lvl2pPr>
              <a:defRPr/>
            </a:lvl2pPr>
          </a:lstStyle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Bold subhead in ‘Accent 1’ blue</a:t>
            </a:r>
          </a:p>
          <a:p>
            <a:pPr marL="0" indent="0">
              <a:buNone/>
            </a:pPr>
            <a:r>
              <a:rPr lang="en-GB" dirty="0"/>
              <a:t>Subheads to text content are styled in bold and coloured </a:t>
            </a:r>
            <a:br>
              <a:rPr lang="en-GB" dirty="0"/>
            </a:br>
            <a:r>
              <a:rPr lang="en-GB" dirty="0"/>
              <a:t>in ‘Accent 1’ blue in the template colour theme:</a:t>
            </a:r>
          </a:p>
          <a:p>
            <a:r>
              <a:rPr lang="en-GB" dirty="0"/>
              <a:t>Placeholders are included to the right of this slide layout</a:t>
            </a:r>
          </a:p>
          <a:p>
            <a:r>
              <a:rPr lang="en-GB" dirty="0"/>
              <a:t>Thumbnail image areas are 4.8cm x 8.1cm</a:t>
            </a:r>
          </a:p>
          <a:p>
            <a:r>
              <a:rPr lang="en-GB" dirty="0"/>
              <a:t>Optional annotations can be added to the images</a:t>
            </a:r>
          </a:p>
          <a:p>
            <a:pPr lvl="1"/>
            <a:r>
              <a:rPr lang="en-GB" dirty="0"/>
              <a:t>Annotations may be recoloured to white if the thumbnail image area has a dark background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 bwMode="ltGray">
          <a:xfrm>
            <a:off x="8815388" y="1529283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815388" y="296474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 bwMode="ltGray">
          <a:xfrm>
            <a:off x="8815388" y="3429000"/>
            <a:ext cx="2916000" cy="1728000"/>
          </a:xfrm>
          <a:solidFill>
            <a:schemeClr val="bg2"/>
          </a:solidFill>
        </p:spPr>
        <p:txBody>
          <a:bodyPr/>
          <a:lstStyle>
            <a:lvl1pPr marL="0" indent="182563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8815388" y="4854508"/>
            <a:ext cx="2925762" cy="304800"/>
          </a:xfrm>
          <a:noFill/>
        </p:spPr>
        <p:txBody>
          <a:bodyPr lIns="144000" rIns="144000" anchor="ctr" anchorCtr="0"/>
          <a:lstStyle>
            <a:lvl1pPr marL="0" indent="0">
              <a:spcBef>
                <a:spcPts val="0"/>
              </a:spcBef>
              <a:buNone/>
              <a:defRPr sz="1050"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Image annotation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1398F60-94DF-48B0-A05D-CEF06D97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837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3">
          <p15:clr>
            <a:srgbClr val="547EBF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999" y="1476000"/>
            <a:ext cx="4140577" cy="4669200"/>
          </a:xfrm>
        </p:spPr>
        <p:txBody>
          <a:bodyPr/>
          <a:lstStyle>
            <a:lvl1pPr>
              <a:defRPr/>
            </a:lvl1pPr>
          </a:lstStyle>
          <a:p>
            <a:pPr marL="0" indent="0">
              <a:buNone/>
            </a:pPr>
            <a:r>
              <a:rPr lang="en-GB" b="1" dirty="0"/>
              <a:t>Pull-out subtitle in bold</a:t>
            </a:r>
          </a:p>
          <a:p>
            <a:pPr marL="0" indent="0">
              <a:buNone/>
            </a:pPr>
            <a:r>
              <a:rPr lang="en-GB" dirty="0"/>
              <a:t>Large pull-out paragraph in Century Gothic (18pt)</a:t>
            </a:r>
          </a:p>
          <a:p>
            <a:r>
              <a:rPr lang="en-GB" dirty="0"/>
              <a:t>Image area to the right measures 12.8cm x 19.3cm</a:t>
            </a:r>
          </a:p>
          <a:p>
            <a:r>
              <a:rPr lang="en-GB" dirty="0"/>
              <a:t>Always place images in the correct proportion</a:t>
            </a:r>
          </a:p>
          <a:p>
            <a:r>
              <a:rPr lang="en-GB" dirty="0"/>
              <a:t>Images should be optimised to avoid large file sizes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779963" y="1540800"/>
            <a:ext cx="6948000" cy="4608000"/>
          </a:xfrm>
          <a:solidFill>
            <a:schemeClr val="bg2"/>
          </a:solidFill>
        </p:spPr>
        <p:txBody>
          <a:bodyPr/>
          <a:lstStyle>
            <a:lvl1pPr marL="182563" indent="0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7378051-26A5-403A-8682-CA6DC79F2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72287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3679C6-FCC4-400A-B185-8100B55C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graphicFrame>
        <p:nvGraphicFramePr>
          <p:cNvPr id="11" name="Chart Placeholder 15">
            <a:extLst>
              <a:ext uri="{FF2B5EF4-FFF2-40B4-BE49-F238E27FC236}">
                <a16:creationId xmlns:a16="http://schemas.microsoft.com/office/drawing/2014/main" id="{C1173571-C6AC-42DB-AAA2-98AFE91482E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08992171"/>
              </p:ext>
            </p:extLst>
          </p:nvPr>
        </p:nvGraphicFramePr>
        <p:xfrm>
          <a:off x="6244737" y="1411078"/>
          <a:ext cx="4888766" cy="446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7BB01CB3-2000-40EE-B99D-99A28545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351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/>
              <a:t>Mastertextformat bearbeiten</a:t>
            </a:r>
          </a:p>
          <a:p>
            <a:pPr marL="0" lvl="1" indent="0">
              <a:buNone/>
            </a:pPr>
            <a:r>
              <a:rPr lang="de-DE" b="1"/>
              <a:t>Zweite Ebene</a:t>
            </a:r>
          </a:p>
          <a:p>
            <a:pPr marL="0" lvl="2" indent="0">
              <a:buNone/>
            </a:pPr>
            <a:r>
              <a:rPr lang="de-DE" b="1"/>
              <a:t>Dritte Ebene</a:t>
            </a:r>
          </a:p>
          <a:p>
            <a:pPr marL="0" lvl="3" indent="0">
              <a:buNone/>
            </a:pPr>
            <a:r>
              <a:rPr lang="de-DE" b="1"/>
              <a:t>Vierte Ebene</a:t>
            </a:r>
          </a:p>
          <a:p>
            <a:pPr marL="0" lvl="4" indent="0">
              <a:buNone/>
            </a:pPr>
            <a:r>
              <a:rPr lang="de-DE" b="1"/>
              <a:t>Fünfte Ebene</a:t>
            </a:r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B47CCE-C6DC-45C8-A6C5-8002B7573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16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4984176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E8BB41-8157-4813-9115-B5E20C91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68902C6-7C37-4D3B-A0C2-77BD7D957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015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/>
              <a:t>Mastertextformat bearbeiten</a:t>
            </a:r>
          </a:p>
          <a:p>
            <a:pPr marL="0" lvl="1" indent="0">
              <a:buNone/>
            </a:pPr>
            <a:r>
              <a:rPr lang="de-DE"/>
              <a:t>Zweite Ebene</a:t>
            </a:r>
          </a:p>
          <a:p>
            <a:pPr marL="0" lvl="2" indent="0">
              <a:buNone/>
            </a:pPr>
            <a:r>
              <a:rPr lang="de-DE"/>
              <a:t>Dritte Ebene</a:t>
            </a:r>
          </a:p>
          <a:p>
            <a:pPr marL="0" lvl="3" indent="0">
              <a:buNone/>
            </a:pPr>
            <a:r>
              <a:rPr lang="de-DE"/>
              <a:t>Vierte Ebene</a:t>
            </a:r>
          </a:p>
          <a:p>
            <a:pPr marL="0" lvl="4" indent="0">
              <a:buNone/>
            </a:pPr>
            <a:r>
              <a:rPr lang="de-DE"/>
              <a:t>Fünfte Ebene</a:t>
            </a:r>
            <a:endParaRPr lang="en-GB" dirty="0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89348E75-B714-41E3-B791-829CAA93D7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6000"/>
            <a:ext cx="5400000" cy="4669200"/>
          </a:xfrm>
        </p:spPr>
        <p:txBody>
          <a:bodyPr/>
          <a:lstStyle/>
          <a:p>
            <a:pPr marL="0" lvl="0" indent="0">
              <a:buNone/>
            </a:pPr>
            <a:r>
              <a:rPr lang="de-DE" b="1">
                <a:solidFill>
                  <a:schemeClr val="accent1"/>
                </a:solidFill>
              </a:rPr>
              <a:t>Mastertextformat bearbeiten</a:t>
            </a:r>
          </a:p>
          <a:p>
            <a:pPr marL="0" lvl="1" indent="0">
              <a:buNone/>
            </a:pPr>
            <a:r>
              <a:rPr lang="de-DE" b="1">
                <a:solidFill>
                  <a:schemeClr val="accent1"/>
                </a:solidFill>
              </a:rPr>
              <a:t>Zweite Ebene</a:t>
            </a:r>
          </a:p>
          <a:p>
            <a:pPr marL="0" lvl="2" indent="0">
              <a:buNone/>
            </a:pPr>
            <a:r>
              <a:rPr lang="de-DE" b="1">
                <a:solidFill>
                  <a:schemeClr val="accent1"/>
                </a:solidFill>
              </a:rPr>
              <a:t>Dritte Ebene</a:t>
            </a:r>
          </a:p>
          <a:p>
            <a:pPr marL="0" lvl="3" indent="0">
              <a:buNone/>
            </a:pPr>
            <a:r>
              <a:rPr lang="de-DE" b="1">
                <a:solidFill>
                  <a:schemeClr val="accent1"/>
                </a:solidFill>
              </a:rPr>
              <a:t>Vierte Ebene</a:t>
            </a:r>
          </a:p>
          <a:p>
            <a:pPr marL="0" lvl="4" indent="0">
              <a:buNone/>
            </a:pPr>
            <a:r>
              <a:rPr lang="de-DE" b="1">
                <a:solidFill>
                  <a:schemeClr val="accent1"/>
                </a:solidFill>
              </a:rPr>
              <a:t>Fünfte Ebene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0F4152-1AF9-4A0C-9AB4-5CE352CF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4420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8B11A3-1332-46C3-A632-8C91BEEE9BBD}"/>
              </a:ext>
            </a:extLst>
          </p:cNvPr>
          <p:cNvGrpSpPr/>
          <p:nvPr userDrawn="1"/>
        </p:nvGrpSpPr>
        <p:grpSpPr>
          <a:xfrm>
            <a:off x="696452" y="4790119"/>
            <a:ext cx="10910870" cy="1470211"/>
            <a:chOff x="696452" y="4790119"/>
            <a:chExt cx="10910870" cy="1470211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FDC06DFC-5FDD-41B9-8974-A962B6021B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52" y="5411653"/>
              <a:ext cx="1505269" cy="719911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A371C7E-0FD7-4C84-9951-0AEA3A21A4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3" t="11401" r="14795" b="14142"/>
            <a:stretch/>
          </p:blipFill>
          <p:spPr>
            <a:xfrm>
              <a:off x="10020569" y="4790119"/>
              <a:ext cx="1586753" cy="1470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905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ltGray">
          <a:xfrm>
            <a:off x="463550" y="180000"/>
            <a:ext cx="11277600" cy="6056898"/>
          </a:xfrm>
          <a:solidFill>
            <a:schemeClr val="bg2"/>
          </a:solidFill>
        </p:spPr>
        <p:txBody>
          <a:bodyPr/>
          <a:lstStyle>
            <a:lvl1pPr marL="182563" indent="0" algn="r">
              <a:lnSpc>
                <a:spcPct val="200000"/>
              </a:lnSpc>
              <a:spcBef>
                <a:spcPts val="0"/>
              </a:spcBef>
              <a:buNone/>
              <a:defRPr sz="1000" b="1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971A-B85F-4B15-BD6D-066CD5A46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63CAC9F-CBEB-40DB-8863-FA4D9531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2E06ED-F126-416F-AF00-616CFFE13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C2203FC-4028-458A-87C8-D89C9DD7E387}"/>
              </a:ext>
            </a:extLst>
          </p:cNvPr>
          <p:cNvGrpSpPr/>
          <p:nvPr userDrawn="1"/>
        </p:nvGrpSpPr>
        <p:grpSpPr>
          <a:xfrm>
            <a:off x="687826" y="4536952"/>
            <a:ext cx="11272399" cy="2009955"/>
            <a:chOff x="687826" y="4536952"/>
            <a:chExt cx="11272399" cy="2009955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392CF82-DDA4-43F4-B41E-2179DC9FE1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9922" y="4536952"/>
              <a:ext cx="2290303" cy="200995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3C318D26-E017-4C6A-8583-E31BE51FB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26" y="5413775"/>
              <a:ext cx="1446441" cy="731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7342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</a:rPr>
              <a:t>Thank</a:t>
            </a:r>
            <a:r>
              <a:rPr lang="en-GB" sz="3400" b="1" baseline="0" dirty="0">
                <a:solidFill>
                  <a:schemeClr val="bg1"/>
                </a:solidFill>
              </a:rPr>
              <a:t> you.</a:t>
            </a:r>
            <a:endParaRPr lang="en-GB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422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63550" y="3096768"/>
            <a:ext cx="1127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Thank</a:t>
            </a:r>
            <a:r>
              <a:rPr lang="en-GB" sz="3400" b="1" baseline="0" dirty="0">
                <a:solidFill>
                  <a:schemeClr val="accent1"/>
                </a:solidFill>
              </a:rPr>
              <a:t> you.</a:t>
            </a:r>
            <a:endParaRPr lang="en-GB" sz="3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720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180000" y="180000"/>
            <a:ext cx="11833200" cy="649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11E701-BF10-4AB0-994B-18CA2A2107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64" y="1891943"/>
            <a:ext cx="2938272" cy="257860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aliaxis.de</a:t>
            </a:r>
          </a:p>
        </p:txBody>
      </p:sp>
    </p:spTree>
    <p:extLst>
      <p:ext uri="{BB962C8B-B14F-4D97-AF65-F5344CB8AC3E}">
        <p14:creationId xmlns:p14="http://schemas.microsoft.com/office/powerpoint/2010/main" val="31809260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liaxis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4F1B68B-97CC-4604-A819-DACB09083912}"/>
              </a:ext>
            </a:extLst>
          </p:cNvPr>
          <p:cNvSpPr txBox="1"/>
          <p:nvPr userDrawn="1"/>
        </p:nvSpPr>
        <p:spPr>
          <a:xfrm>
            <a:off x="463550" y="6182494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aliaxis.de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EA9D2B4-1CBE-4EF8-9CDC-9ADFAD5C5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0" y="1801935"/>
            <a:ext cx="3163060" cy="277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880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999" y="1476000"/>
            <a:ext cx="10800000" cy="4669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015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3D9EF5C-7A22-4BE2-8E9C-179ABA400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D9220B-AE7A-408F-A964-A875305A19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1B2CEE77-5CDA-4649-A430-9E008D36B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5469196-C49B-4FCE-8E83-8F932A7877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93" y="4779034"/>
            <a:ext cx="2290303" cy="20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34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DE09527-A4A8-4B47-823D-9B893CC94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0315CD-62D3-41E9-8D7F-29AD3F32A5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9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38540594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3CE9B-A555-490C-B9E5-AB4513083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61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B2291A-F9E4-4F96-9828-7485CA4C3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1709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C09FD1-0731-4B6D-A29B-C30DF93EF6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91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7553AA1-77BA-4B10-A0FB-679D275C45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5908644-E6F2-4C21-8CD6-EC376E975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en-GB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86ADE30-487B-45B7-A138-F7451EB56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5pPr>
          </a:lstStyle>
          <a:p>
            <a:r>
              <a:rPr lang="en-US" dirty="0"/>
              <a:t>Headline</a:t>
            </a:r>
            <a:br>
              <a:rPr lang="en-US" dirty="0"/>
            </a:br>
            <a:r>
              <a:rPr lang="en-US" dirty="0" err="1"/>
              <a:t>Headline</a:t>
            </a:r>
            <a:endParaRPr lang="en-US" dirty="0"/>
          </a:p>
          <a:p>
            <a:r>
              <a:rPr lang="en-US" dirty="0"/>
              <a:t>Headline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</a:p>
          <a:p>
            <a:pPr lvl="1"/>
            <a:r>
              <a:rPr lang="en-US" dirty="0"/>
              <a:t>Subline</a:t>
            </a:r>
            <a:endParaRPr lang="en-GB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65C7A6-C572-4EFA-B5BA-FBC154A32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5650296"/>
            <a:ext cx="1446441" cy="73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10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1C09FA-CACB-4001-9307-2C94EDD5B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36" y="933584"/>
            <a:ext cx="4978138" cy="49908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000" y="4697689"/>
            <a:ext cx="4115723" cy="525918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3550" y="386366"/>
            <a:ext cx="4108763" cy="40878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3200" b="1">
                <a:solidFill>
                  <a:schemeClr val="tx2"/>
                </a:solidFill>
              </a:defRPr>
            </a:lvl1pPr>
            <a:lvl2pPr marL="0" indent="0">
              <a:lnSpc>
                <a:spcPct val="95000"/>
              </a:lnSpc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title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C7A0B-72C1-48C6-8A52-7E48F8BB8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11401" r="14795" b="14142"/>
          <a:stretch/>
        </p:blipFill>
        <p:spPr>
          <a:xfrm>
            <a:off x="10224247" y="5024718"/>
            <a:ext cx="1586753" cy="14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40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6FF0898-B5CD-4517-9670-E4F16F37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ACE18-C368-4793-8804-18DA3F0C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000" y="1475999"/>
            <a:ext cx="6953087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4200FBA-4EE1-489C-9E9E-741644AE5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73FBBBD-7B83-43ED-AEAC-E7B2F0F3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479" y="6468930"/>
            <a:ext cx="807720" cy="270000"/>
          </a:xfrm>
        </p:spPr>
        <p:txBody>
          <a:bodyPr/>
          <a:lstStyle/>
          <a:p>
            <a:fld id="{B134DF7A-BEA9-4831-B46F-2B4DABD39A7D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7F9FAB2-D923-499D-A521-28CBFC0721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9" y="1475999"/>
            <a:ext cx="3600000" cy="46692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B5DB3FE-B740-420A-9178-069D1299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15075" y="6468930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560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4078394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rgbClr val="32A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ACA7FA5-B16F-41C5-B318-23892A5110FB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21925" y="5192713"/>
            <a:ext cx="13890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AB665940-2312-490E-9C49-9B8AF6BE4210}"/>
              </a:ext>
            </a:extLst>
          </p:cNvPr>
          <p:cNvSpPr>
            <a:spLocks/>
          </p:cNvSpPr>
          <p:nvPr userDrawn="1"/>
        </p:nvSpPr>
        <p:spPr bwMode="auto">
          <a:xfrm>
            <a:off x="11141075" y="6124575"/>
            <a:ext cx="260350" cy="250825"/>
          </a:xfrm>
          <a:custGeom>
            <a:avLst/>
            <a:gdLst>
              <a:gd name="T0" fmla="*/ 516 w 728"/>
              <a:gd name="T1" fmla="*/ 0 h 706"/>
              <a:gd name="T2" fmla="*/ 375 w 728"/>
              <a:gd name="T3" fmla="*/ 208 h 706"/>
              <a:gd name="T4" fmla="*/ 227 w 728"/>
              <a:gd name="T5" fmla="*/ 0 h 706"/>
              <a:gd name="T6" fmla="*/ 13 w 728"/>
              <a:gd name="T7" fmla="*/ 0 h 706"/>
              <a:gd name="T8" fmla="*/ 252 w 728"/>
              <a:gd name="T9" fmla="*/ 338 h 706"/>
              <a:gd name="T10" fmla="*/ 0 w 728"/>
              <a:gd name="T11" fmla="*/ 706 h 706"/>
              <a:gd name="T12" fmla="*/ 200 w 728"/>
              <a:gd name="T13" fmla="*/ 706 h 706"/>
              <a:gd name="T14" fmla="*/ 354 w 728"/>
              <a:gd name="T15" fmla="*/ 480 h 706"/>
              <a:gd name="T16" fmla="*/ 514 w 728"/>
              <a:gd name="T17" fmla="*/ 706 h 706"/>
              <a:gd name="T18" fmla="*/ 728 w 728"/>
              <a:gd name="T19" fmla="*/ 706 h 706"/>
              <a:gd name="T20" fmla="*/ 475 w 728"/>
              <a:gd name="T21" fmla="*/ 349 h 706"/>
              <a:gd name="T22" fmla="*/ 715 w 728"/>
              <a:gd name="T23" fmla="*/ 0 h 706"/>
              <a:gd name="T24" fmla="*/ 516 w 728"/>
              <a:gd name="T25" fmla="*/ 0 h 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8" h="706">
                <a:moveTo>
                  <a:pt x="516" y="0"/>
                </a:moveTo>
                <a:lnTo>
                  <a:pt x="375" y="208"/>
                </a:lnTo>
                <a:lnTo>
                  <a:pt x="227" y="0"/>
                </a:lnTo>
                <a:lnTo>
                  <a:pt x="13" y="0"/>
                </a:lnTo>
                <a:lnTo>
                  <a:pt x="252" y="338"/>
                </a:lnTo>
                <a:lnTo>
                  <a:pt x="0" y="706"/>
                </a:lnTo>
                <a:lnTo>
                  <a:pt x="200" y="706"/>
                </a:lnTo>
                <a:lnTo>
                  <a:pt x="354" y="480"/>
                </a:lnTo>
                <a:lnTo>
                  <a:pt x="514" y="706"/>
                </a:lnTo>
                <a:lnTo>
                  <a:pt x="728" y="706"/>
                </a:lnTo>
                <a:lnTo>
                  <a:pt x="475" y="349"/>
                </a:lnTo>
                <a:lnTo>
                  <a:pt x="715" y="0"/>
                </a:lnTo>
                <a:lnTo>
                  <a:pt x="51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D360D2B-00D9-4A23-A812-F94083E0F79F}"/>
              </a:ext>
            </a:extLst>
          </p:cNvPr>
          <p:cNvSpPr>
            <a:spLocks/>
          </p:cNvSpPr>
          <p:nvPr userDrawn="1"/>
        </p:nvSpPr>
        <p:spPr bwMode="auto">
          <a:xfrm>
            <a:off x="11522075" y="6118225"/>
            <a:ext cx="188913" cy="263525"/>
          </a:xfrm>
          <a:custGeom>
            <a:avLst/>
            <a:gdLst>
              <a:gd name="T0" fmla="*/ 140 w 532"/>
              <a:gd name="T1" fmla="*/ 506 h 740"/>
              <a:gd name="T2" fmla="*/ 274 w 532"/>
              <a:gd name="T3" fmla="*/ 595 h 740"/>
              <a:gd name="T4" fmla="*/ 357 w 532"/>
              <a:gd name="T5" fmla="*/ 535 h 740"/>
              <a:gd name="T6" fmla="*/ 232 w 532"/>
              <a:gd name="T7" fmla="*/ 434 h 740"/>
              <a:gd name="T8" fmla="*/ 26 w 532"/>
              <a:gd name="T9" fmla="*/ 208 h 740"/>
              <a:gd name="T10" fmla="*/ 267 w 532"/>
              <a:gd name="T11" fmla="*/ 0 h 740"/>
              <a:gd name="T12" fmla="*/ 525 w 532"/>
              <a:gd name="T13" fmla="*/ 169 h 740"/>
              <a:gd name="T14" fmla="*/ 387 w 532"/>
              <a:gd name="T15" fmla="*/ 228 h 740"/>
              <a:gd name="T16" fmla="*/ 272 w 532"/>
              <a:gd name="T17" fmla="*/ 143 h 740"/>
              <a:gd name="T18" fmla="*/ 199 w 532"/>
              <a:gd name="T19" fmla="*/ 198 h 740"/>
              <a:gd name="T20" fmla="*/ 319 w 532"/>
              <a:gd name="T21" fmla="*/ 288 h 740"/>
              <a:gd name="T22" fmla="*/ 532 w 532"/>
              <a:gd name="T23" fmla="*/ 523 h 740"/>
              <a:gd name="T24" fmla="*/ 272 w 532"/>
              <a:gd name="T25" fmla="*/ 740 h 740"/>
              <a:gd name="T26" fmla="*/ 0 w 532"/>
              <a:gd name="T27" fmla="*/ 567 h 740"/>
              <a:gd name="T28" fmla="*/ 140 w 532"/>
              <a:gd name="T29" fmla="*/ 506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32" h="740">
                <a:moveTo>
                  <a:pt x="140" y="506"/>
                </a:moveTo>
                <a:cubicBezTo>
                  <a:pt x="164" y="562"/>
                  <a:pt x="203" y="596"/>
                  <a:pt x="274" y="595"/>
                </a:cubicBezTo>
                <a:cubicBezTo>
                  <a:pt x="323" y="595"/>
                  <a:pt x="357" y="574"/>
                  <a:pt x="357" y="535"/>
                </a:cubicBezTo>
                <a:cubicBezTo>
                  <a:pt x="357" y="490"/>
                  <a:pt x="331" y="475"/>
                  <a:pt x="232" y="434"/>
                </a:cubicBezTo>
                <a:cubicBezTo>
                  <a:pt x="108" y="387"/>
                  <a:pt x="26" y="318"/>
                  <a:pt x="26" y="208"/>
                </a:cubicBezTo>
                <a:cubicBezTo>
                  <a:pt x="26" y="94"/>
                  <a:pt x="112" y="0"/>
                  <a:pt x="267" y="0"/>
                </a:cubicBezTo>
                <a:cubicBezTo>
                  <a:pt x="420" y="0"/>
                  <a:pt x="505" y="66"/>
                  <a:pt x="525" y="169"/>
                </a:cubicBezTo>
                <a:lnTo>
                  <a:pt x="387" y="228"/>
                </a:lnTo>
                <a:cubicBezTo>
                  <a:pt x="371" y="173"/>
                  <a:pt x="330" y="143"/>
                  <a:pt x="272" y="143"/>
                </a:cubicBezTo>
                <a:cubicBezTo>
                  <a:pt x="224" y="143"/>
                  <a:pt x="199" y="165"/>
                  <a:pt x="199" y="198"/>
                </a:cubicBezTo>
                <a:cubicBezTo>
                  <a:pt x="199" y="237"/>
                  <a:pt x="234" y="251"/>
                  <a:pt x="319" y="288"/>
                </a:cubicBezTo>
                <a:cubicBezTo>
                  <a:pt x="445" y="340"/>
                  <a:pt x="532" y="403"/>
                  <a:pt x="532" y="523"/>
                </a:cubicBezTo>
                <a:cubicBezTo>
                  <a:pt x="532" y="625"/>
                  <a:pt x="450" y="740"/>
                  <a:pt x="272" y="740"/>
                </a:cubicBezTo>
                <a:cubicBezTo>
                  <a:pt x="140" y="740"/>
                  <a:pt x="30" y="676"/>
                  <a:pt x="0" y="567"/>
                </a:cubicBezTo>
                <a:lnTo>
                  <a:pt x="140" y="5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C30F9A9-62E4-4BEA-B5F3-1BA3C467C7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124575"/>
            <a:ext cx="66675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FA90FA-10AB-4A22-82B6-102AA31552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50550" y="6026150"/>
            <a:ext cx="66675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2CD720F-A8F8-4295-8306-F7D8136E2B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124575"/>
            <a:ext cx="65088" cy="250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9CF5991-84F3-4215-9D67-1B850E41F4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426825" y="6026150"/>
            <a:ext cx="65088" cy="666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3F3E0-AAAE-483E-AC65-1C5628CA05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7838" y="6026150"/>
            <a:ext cx="66675" cy="349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DB17C3E-9D90-4E95-85E5-7DA9437FC8E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321925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7 w 763"/>
              <a:gd name="T7" fmla="*/ 370 h 740"/>
              <a:gd name="T8" fmla="*/ 375 w 763"/>
              <a:gd name="T9" fmla="*/ 577 h 740"/>
              <a:gd name="T10" fmla="*/ 577 w 763"/>
              <a:gd name="T11" fmla="*/ 17 h 740"/>
              <a:gd name="T12" fmla="*/ 577 w 763"/>
              <a:gd name="T13" fmla="*/ 17 h 740"/>
              <a:gd name="T14" fmla="*/ 577 w 763"/>
              <a:gd name="T15" fmla="*/ 90 h 740"/>
              <a:gd name="T16" fmla="*/ 357 w 763"/>
              <a:gd name="T17" fmla="*/ 0 h 740"/>
              <a:gd name="T18" fmla="*/ 1 w 763"/>
              <a:gd name="T19" fmla="*/ 351 h 740"/>
              <a:gd name="T20" fmla="*/ 0 w 763"/>
              <a:gd name="T21" fmla="*/ 370 h 740"/>
              <a:gd name="T22" fmla="*/ 1 w 763"/>
              <a:gd name="T23" fmla="*/ 389 h 740"/>
              <a:gd name="T24" fmla="*/ 357 w 763"/>
              <a:gd name="T25" fmla="*/ 740 h 740"/>
              <a:gd name="T26" fmla="*/ 577 w 763"/>
              <a:gd name="T27" fmla="*/ 649 h 740"/>
              <a:gd name="T28" fmla="*/ 577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7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4" y="577"/>
                  <a:pt x="173" y="484"/>
                  <a:pt x="173" y="370"/>
                </a:cubicBezTo>
                <a:cubicBezTo>
                  <a:pt x="173" y="255"/>
                  <a:pt x="264" y="163"/>
                  <a:pt x="375" y="163"/>
                </a:cubicBezTo>
                <a:cubicBezTo>
                  <a:pt x="486" y="163"/>
                  <a:pt x="577" y="255"/>
                  <a:pt x="577" y="370"/>
                </a:cubicBezTo>
                <a:cubicBezTo>
                  <a:pt x="577" y="484"/>
                  <a:pt x="486" y="577"/>
                  <a:pt x="375" y="577"/>
                </a:cubicBezTo>
                <a:close/>
                <a:moveTo>
                  <a:pt x="577" y="17"/>
                </a:moveTo>
                <a:lnTo>
                  <a:pt x="577" y="17"/>
                </a:lnTo>
                <a:lnTo>
                  <a:pt x="577" y="90"/>
                </a:lnTo>
                <a:cubicBezTo>
                  <a:pt x="547" y="48"/>
                  <a:pt x="459" y="0"/>
                  <a:pt x="357" y="0"/>
                </a:cubicBezTo>
                <a:cubicBezTo>
                  <a:pt x="183" y="0"/>
                  <a:pt x="11" y="150"/>
                  <a:pt x="1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1" y="389"/>
                </a:cubicBezTo>
                <a:cubicBezTo>
                  <a:pt x="11" y="590"/>
                  <a:pt x="183" y="740"/>
                  <a:pt x="357" y="740"/>
                </a:cubicBezTo>
                <a:cubicBezTo>
                  <a:pt x="459" y="740"/>
                  <a:pt x="547" y="691"/>
                  <a:pt x="577" y="649"/>
                </a:cubicBezTo>
                <a:lnTo>
                  <a:pt x="577" y="723"/>
                </a:lnTo>
                <a:lnTo>
                  <a:pt x="763" y="723"/>
                </a:lnTo>
                <a:lnTo>
                  <a:pt x="763" y="17"/>
                </a:lnTo>
                <a:lnTo>
                  <a:pt x="577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3E2D129D-2F10-4BCA-A9FA-E0B13D52C1F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6118225"/>
            <a:ext cx="271463" cy="263525"/>
          </a:xfrm>
          <a:custGeom>
            <a:avLst/>
            <a:gdLst>
              <a:gd name="T0" fmla="*/ 375 w 763"/>
              <a:gd name="T1" fmla="*/ 577 h 740"/>
              <a:gd name="T2" fmla="*/ 173 w 763"/>
              <a:gd name="T3" fmla="*/ 370 h 740"/>
              <a:gd name="T4" fmla="*/ 375 w 763"/>
              <a:gd name="T5" fmla="*/ 163 h 740"/>
              <a:gd name="T6" fmla="*/ 576 w 763"/>
              <a:gd name="T7" fmla="*/ 370 h 740"/>
              <a:gd name="T8" fmla="*/ 375 w 763"/>
              <a:gd name="T9" fmla="*/ 577 h 740"/>
              <a:gd name="T10" fmla="*/ 576 w 763"/>
              <a:gd name="T11" fmla="*/ 17 h 740"/>
              <a:gd name="T12" fmla="*/ 576 w 763"/>
              <a:gd name="T13" fmla="*/ 17 h 740"/>
              <a:gd name="T14" fmla="*/ 576 w 763"/>
              <a:gd name="T15" fmla="*/ 90 h 740"/>
              <a:gd name="T16" fmla="*/ 356 w 763"/>
              <a:gd name="T17" fmla="*/ 0 h 740"/>
              <a:gd name="T18" fmla="*/ 0 w 763"/>
              <a:gd name="T19" fmla="*/ 351 h 740"/>
              <a:gd name="T20" fmla="*/ 0 w 763"/>
              <a:gd name="T21" fmla="*/ 370 h 740"/>
              <a:gd name="T22" fmla="*/ 0 w 763"/>
              <a:gd name="T23" fmla="*/ 389 h 740"/>
              <a:gd name="T24" fmla="*/ 356 w 763"/>
              <a:gd name="T25" fmla="*/ 740 h 740"/>
              <a:gd name="T26" fmla="*/ 576 w 763"/>
              <a:gd name="T27" fmla="*/ 649 h 740"/>
              <a:gd name="T28" fmla="*/ 576 w 763"/>
              <a:gd name="T29" fmla="*/ 723 h 740"/>
              <a:gd name="T30" fmla="*/ 763 w 763"/>
              <a:gd name="T31" fmla="*/ 723 h 740"/>
              <a:gd name="T32" fmla="*/ 763 w 763"/>
              <a:gd name="T33" fmla="*/ 17 h 740"/>
              <a:gd name="T34" fmla="*/ 576 w 763"/>
              <a:gd name="T35" fmla="*/ 17 h 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3" h="740">
                <a:moveTo>
                  <a:pt x="375" y="577"/>
                </a:moveTo>
                <a:cubicBezTo>
                  <a:pt x="263" y="577"/>
                  <a:pt x="173" y="484"/>
                  <a:pt x="173" y="370"/>
                </a:cubicBezTo>
                <a:cubicBezTo>
                  <a:pt x="173" y="255"/>
                  <a:pt x="263" y="163"/>
                  <a:pt x="375" y="163"/>
                </a:cubicBezTo>
                <a:cubicBezTo>
                  <a:pt x="486" y="163"/>
                  <a:pt x="576" y="255"/>
                  <a:pt x="576" y="370"/>
                </a:cubicBezTo>
                <a:cubicBezTo>
                  <a:pt x="576" y="484"/>
                  <a:pt x="486" y="577"/>
                  <a:pt x="375" y="577"/>
                </a:cubicBezTo>
                <a:close/>
                <a:moveTo>
                  <a:pt x="576" y="17"/>
                </a:moveTo>
                <a:lnTo>
                  <a:pt x="576" y="17"/>
                </a:lnTo>
                <a:lnTo>
                  <a:pt x="576" y="90"/>
                </a:lnTo>
                <a:cubicBezTo>
                  <a:pt x="547" y="48"/>
                  <a:pt x="459" y="0"/>
                  <a:pt x="356" y="0"/>
                </a:cubicBezTo>
                <a:cubicBezTo>
                  <a:pt x="183" y="0"/>
                  <a:pt x="10" y="150"/>
                  <a:pt x="0" y="351"/>
                </a:cubicBezTo>
                <a:cubicBezTo>
                  <a:pt x="0" y="357"/>
                  <a:pt x="0" y="363"/>
                  <a:pt x="0" y="370"/>
                </a:cubicBezTo>
                <a:cubicBezTo>
                  <a:pt x="0" y="376"/>
                  <a:pt x="0" y="383"/>
                  <a:pt x="0" y="389"/>
                </a:cubicBezTo>
                <a:cubicBezTo>
                  <a:pt x="10" y="590"/>
                  <a:pt x="183" y="740"/>
                  <a:pt x="356" y="740"/>
                </a:cubicBezTo>
                <a:cubicBezTo>
                  <a:pt x="459" y="740"/>
                  <a:pt x="547" y="691"/>
                  <a:pt x="576" y="649"/>
                </a:cubicBezTo>
                <a:lnTo>
                  <a:pt x="576" y="723"/>
                </a:lnTo>
                <a:lnTo>
                  <a:pt x="763" y="723"/>
                </a:lnTo>
                <a:lnTo>
                  <a:pt x="763" y="17"/>
                </a:lnTo>
                <a:lnTo>
                  <a:pt x="576" y="1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Freeform 14">
            <a:extLst>
              <a:ext uri="{FF2B5EF4-FFF2-40B4-BE49-F238E27FC236}">
                <a16:creationId xmlns:a16="http://schemas.microsoft.com/office/drawing/2014/main" id="{C68AEE63-0936-4A76-A099-9D63B79210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45800" y="5192713"/>
            <a:ext cx="341313" cy="204787"/>
          </a:xfrm>
          <a:custGeom>
            <a:avLst/>
            <a:gdLst>
              <a:gd name="T0" fmla="*/ 478 w 956"/>
              <a:gd name="T1" fmla="*/ 0 h 574"/>
              <a:gd name="T2" fmla="*/ 475 w 956"/>
              <a:gd name="T3" fmla="*/ 0 h 574"/>
              <a:gd name="T4" fmla="*/ 481 w 956"/>
              <a:gd name="T5" fmla="*/ 0 h 574"/>
              <a:gd name="T6" fmla="*/ 478 w 956"/>
              <a:gd name="T7" fmla="*/ 0 h 574"/>
              <a:gd name="T8" fmla="*/ 956 w 956"/>
              <a:gd name="T9" fmla="*/ 574 h 574"/>
              <a:gd name="T10" fmla="*/ 956 w 956"/>
              <a:gd name="T11" fmla="*/ 574 h 574"/>
              <a:gd name="T12" fmla="*/ 0 w 956"/>
              <a:gd name="T13" fmla="*/ 574 h 574"/>
              <a:gd name="T14" fmla="*/ 956 w 956"/>
              <a:gd name="T15" fmla="*/ 574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6" h="574">
                <a:moveTo>
                  <a:pt x="478" y="0"/>
                </a:moveTo>
                <a:cubicBezTo>
                  <a:pt x="477" y="0"/>
                  <a:pt x="476" y="0"/>
                  <a:pt x="475" y="0"/>
                </a:cubicBezTo>
                <a:lnTo>
                  <a:pt x="481" y="0"/>
                </a:lnTo>
                <a:cubicBezTo>
                  <a:pt x="480" y="0"/>
                  <a:pt x="479" y="0"/>
                  <a:pt x="478" y="0"/>
                </a:cubicBezTo>
                <a:close/>
                <a:moveTo>
                  <a:pt x="956" y="574"/>
                </a:moveTo>
                <a:lnTo>
                  <a:pt x="956" y="574"/>
                </a:lnTo>
                <a:lnTo>
                  <a:pt x="0" y="574"/>
                </a:lnTo>
                <a:lnTo>
                  <a:pt x="956" y="5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903A033-9D82-C34C-8878-DC9B561AA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6"/>
          <a:stretch/>
        </p:blipFill>
        <p:spPr>
          <a:xfrm>
            <a:off x="10313988" y="5192713"/>
            <a:ext cx="1397000" cy="815767"/>
          </a:xfrm>
          <a:prstGeom prst="rect">
            <a:avLst/>
          </a:prstGeom>
        </p:spPr>
      </p:pic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FD4BBEDC-7B3E-1046-A839-26DCA4BAB3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bg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/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/>
              <a:t>®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962444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8F2A6AE5-4927-C042-8292-ADC737BA85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67084" y="4517041"/>
            <a:ext cx="1864800" cy="1864800"/>
          </a:xfrm>
          <a:custGeom>
            <a:avLst/>
            <a:gdLst>
              <a:gd name="connsiteX0" fmla="*/ 932400 w 1864800"/>
              <a:gd name="connsiteY0" fmla="*/ 0 h 1864800"/>
              <a:gd name="connsiteX1" fmla="*/ 1864800 w 1864800"/>
              <a:gd name="connsiteY1" fmla="*/ 932400 h 1864800"/>
              <a:gd name="connsiteX2" fmla="*/ 932400 w 1864800"/>
              <a:gd name="connsiteY2" fmla="*/ 1864800 h 1864800"/>
              <a:gd name="connsiteX3" fmla="*/ 0 w 1864800"/>
              <a:gd name="connsiteY3" fmla="*/ 932400 h 1864800"/>
              <a:gd name="connsiteX4" fmla="*/ 932400 w 1864800"/>
              <a:gd name="connsiteY4" fmla="*/ 0 h 186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4800" h="1864800">
                <a:moveTo>
                  <a:pt x="932400" y="0"/>
                </a:moveTo>
                <a:cubicBezTo>
                  <a:pt x="1447350" y="0"/>
                  <a:pt x="1864800" y="417450"/>
                  <a:pt x="1864800" y="932400"/>
                </a:cubicBezTo>
                <a:cubicBezTo>
                  <a:pt x="1864800" y="1447350"/>
                  <a:pt x="1447350" y="1864800"/>
                  <a:pt x="932400" y="1864800"/>
                </a:cubicBezTo>
                <a:cubicBezTo>
                  <a:pt x="417450" y="1864800"/>
                  <a:pt x="0" y="1447350"/>
                  <a:pt x="0" y="932400"/>
                </a:cubicBezTo>
                <a:cubicBezTo>
                  <a:pt x="0" y="417450"/>
                  <a:pt x="417450" y="0"/>
                  <a:pt x="93240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21136331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10FD66F8-8B01-2B4E-A9CF-12AA2008DEDB}"/>
              </a:ext>
            </a:extLst>
          </p:cNvPr>
          <p:cNvSpPr/>
          <p:nvPr userDrawn="1"/>
        </p:nvSpPr>
        <p:spPr bwMode="hidden">
          <a:xfrm>
            <a:off x="180000" y="186657"/>
            <a:ext cx="11833200" cy="649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759927-B94A-554F-9BA1-C08F7FA1D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5575" y="533400"/>
            <a:ext cx="1409700" cy="762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3D1DC7-1C9D-8448-A677-F4A314187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3"/>
          <a:stretch/>
        </p:blipFill>
        <p:spPr>
          <a:xfrm>
            <a:off x="10322092" y="6007395"/>
            <a:ext cx="1389495" cy="374446"/>
          </a:xfrm>
          <a:prstGeom prst="rect">
            <a:avLst/>
          </a:prstGeom>
        </p:spPr>
      </p:pic>
      <p:sp>
        <p:nvSpPr>
          <p:cNvPr id="46" name="Bildplatzhalter 45">
            <a:extLst>
              <a:ext uri="{FF2B5EF4-FFF2-40B4-BE49-F238E27FC236}">
                <a16:creationId xmlns:a16="http://schemas.microsoft.com/office/drawing/2014/main" id="{FC1B1BAC-1723-9246-88B2-8A0D1368E1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9388" y="186657"/>
            <a:ext cx="6597930" cy="6499225"/>
          </a:xfrm>
          <a:custGeom>
            <a:avLst/>
            <a:gdLst>
              <a:gd name="connsiteX0" fmla="*/ 0 w 6597930"/>
              <a:gd name="connsiteY0" fmla="*/ 0 h 6499225"/>
              <a:gd name="connsiteX1" fmla="*/ 5980568 w 6597930"/>
              <a:gd name="connsiteY1" fmla="*/ 0 h 6499225"/>
              <a:gd name="connsiteX2" fmla="*/ 5995875 w 6597930"/>
              <a:gd name="connsiteY2" fmla="*/ 35465 h 6499225"/>
              <a:gd name="connsiteX3" fmla="*/ 6597930 w 6597930"/>
              <a:gd name="connsiteY3" fmla="*/ 3238461 h 6499225"/>
              <a:gd name="connsiteX4" fmla="*/ 5995875 w 6597930"/>
              <a:gd name="connsiteY4" fmla="*/ 6441458 h 6499225"/>
              <a:gd name="connsiteX5" fmla="*/ 5970943 w 6597930"/>
              <a:gd name="connsiteY5" fmla="*/ 6499225 h 6499225"/>
              <a:gd name="connsiteX6" fmla="*/ 0 w 6597930"/>
              <a:gd name="connsiteY6" fmla="*/ 6499225 h 649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97930" h="6499225">
                <a:moveTo>
                  <a:pt x="0" y="0"/>
                </a:moveTo>
                <a:lnTo>
                  <a:pt x="5980568" y="0"/>
                </a:lnTo>
                <a:lnTo>
                  <a:pt x="5995875" y="35465"/>
                </a:lnTo>
                <a:cubicBezTo>
                  <a:pt x="6377925" y="969408"/>
                  <a:pt x="6597930" y="2065772"/>
                  <a:pt x="6597930" y="3238461"/>
                </a:cubicBezTo>
                <a:cubicBezTo>
                  <a:pt x="6597930" y="4411150"/>
                  <a:pt x="6377925" y="5507515"/>
                  <a:pt x="5995875" y="6441458"/>
                </a:cubicBezTo>
                <a:lnTo>
                  <a:pt x="5970943" y="6499225"/>
                </a:lnTo>
                <a:lnTo>
                  <a:pt x="0" y="6499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de-DE" dirty="0"/>
              <a:t> 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34A650-CE2A-2E49-9C33-E7127A5BE7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189" y="5192633"/>
            <a:ext cx="749300" cy="749300"/>
          </a:xfrm>
          <a:prstGeom prst="rect">
            <a:avLst/>
          </a:prstGeom>
        </p:spPr>
      </p:pic>
      <p:sp>
        <p:nvSpPr>
          <p:cNvPr id="9" name="Textplatzhalter 17">
            <a:extLst>
              <a:ext uri="{FF2B5EF4-FFF2-40B4-BE49-F238E27FC236}">
                <a16:creationId xmlns:a16="http://schemas.microsoft.com/office/drawing/2014/main" id="{019338B1-9366-4D45-832F-99D6BFEFCA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4075" y="2572385"/>
            <a:ext cx="3913188" cy="1522413"/>
          </a:xfrm>
        </p:spPr>
        <p:txBody>
          <a:bodyPr/>
          <a:lstStyle>
            <a:lvl1pPr marL="0" indent="0">
              <a:lnSpc>
                <a:spcPts val="35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marL="9525" indent="0">
              <a:lnSpc>
                <a:spcPts val="2200"/>
              </a:lnSpc>
              <a:spcBef>
                <a:spcPts val="0"/>
              </a:spcBef>
              <a:buNone/>
              <a:tabLst/>
              <a:defRPr sz="1800" b="1">
                <a:solidFill>
                  <a:schemeClr val="tx1"/>
                </a:solidFill>
              </a:defRPr>
            </a:lvl2pPr>
            <a:lvl3pPr marL="487362" indent="0">
              <a:buNone/>
              <a:defRPr sz="3200" b="1"/>
            </a:lvl3pPr>
            <a:lvl4pPr marL="731837" indent="0">
              <a:buNone/>
              <a:defRPr sz="3200" b="1"/>
            </a:lvl4pPr>
            <a:lvl5pPr marL="938213" indent="0">
              <a:buNone/>
              <a:defRPr sz="3200" b="1"/>
            </a:lvl5pPr>
          </a:lstStyle>
          <a:p>
            <a:pPr lvl="0"/>
            <a:r>
              <a:rPr lang="de-DE" dirty="0"/>
              <a:t>FRIALOC</a:t>
            </a:r>
            <a:r>
              <a:rPr lang="de-DE" baseline="30000" dirty="0">
                <a:solidFill>
                  <a:schemeClr val="accent1"/>
                </a:solidFill>
              </a:rPr>
              <a:t>®</a:t>
            </a:r>
            <a:br>
              <a:rPr lang="de-DE" dirty="0"/>
            </a:br>
            <a:r>
              <a:rPr lang="de-DE" dirty="0"/>
              <a:t>mit FRIAGRIP</a:t>
            </a:r>
            <a:r>
              <a:rPr lang="de-DE" baseline="30000" dirty="0">
                <a:solidFill>
                  <a:schemeClr val="accent1"/>
                </a:solidFill>
              </a:rPr>
              <a:t>® </a:t>
            </a:r>
            <a:endParaRPr lang="de-DE" dirty="0"/>
          </a:p>
          <a:p>
            <a:pPr lvl="1"/>
            <a:r>
              <a:rPr lang="de-DE" dirty="0"/>
              <a:t>PE-Absperrarmatur </a:t>
            </a:r>
          </a:p>
          <a:p>
            <a:pPr lvl="1"/>
            <a:r>
              <a:rPr lang="de-DE" dirty="0"/>
              <a:t>für jede Rohrleitung</a:t>
            </a:r>
          </a:p>
        </p:txBody>
      </p:sp>
    </p:spTree>
    <p:extLst>
      <p:ext uri="{BB962C8B-B14F-4D97-AF65-F5344CB8AC3E}">
        <p14:creationId xmlns:p14="http://schemas.microsoft.com/office/powerpoint/2010/main" val="251712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205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213.xml"/><Relationship Id="rId19" Type="http://schemas.openxmlformats.org/officeDocument/2006/relationships/image" Target="../media/image18.emf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image" Target="../media/image18.emf"/><Relationship Id="rId2" Type="http://schemas.openxmlformats.org/officeDocument/2006/relationships/slideLayout" Target="../slideLayouts/slideLayout219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tags" Target="../tags/tag37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tags" Target="../tags/tag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8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tags" Target="../tags/tag1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image" Target="../media/image18.emf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tags" Target="../tags/tag17.xml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18.emf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tags" Target="../tags/tag18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32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31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Relationship Id="rId30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13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28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14" r:id="rId2"/>
    <p:sldLayoutId id="2147483716" r:id="rId3"/>
    <p:sldLayoutId id="2147483719" r:id="rId4"/>
    <p:sldLayoutId id="2147483720" r:id="rId5"/>
    <p:sldLayoutId id="2147483721" r:id="rId6"/>
    <p:sldLayoutId id="2147483696" r:id="rId7"/>
    <p:sldLayoutId id="2147483693" r:id="rId8"/>
    <p:sldLayoutId id="2147483711" r:id="rId9"/>
    <p:sldLayoutId id="2147483694" r:id="rId10"/>
    <p:sldLayoutId id="2147483712" r:id="rId11"/>
    <p:sldLayoutId id="2147483662" r:id="rId12"/>
    <p:sldLayoutId id="2147483663" r:id="rId13"/>
    <p:sldLayoutId id="2147483697" r:id="rId14"/>
    <p:sldLayoutId id="2147483698" r:id="rId15"/>
    <p:sldLayoutId id="2147483710" r:id="rId16"/>
    <p:sldLayoutId id="2147483713" r:id="rId17"/>
    <p:sldLayoutId id="2147483691" r:id="rId18"/>
    <p:sldLayoutId id="2147483707" r:id="rId19"/>
    <p:sldLayoutId id="2147483695" r:id="rId20"/>
    <p:sldLayoutId id="2147483708" r:id="rId2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72" userDrawn="1">
          <p15:clr>
            <a:srgbClr val="F26B43"/>
          </p15:clr>
        </p15:guide>
        <p15:guide id="5" orient="horz" pos="3871" userDrawn="1">
          <p15:clr>
            <a:srgbClr val="F26B43"/>
          </p15:clr>
        </p15:guide>
        <p15:guide id="6" orient="horz" pos="4086" userDrawn="1">
          <p15:clr>
            <a:srgbClr val="F26B43"/>
          </p15:clr>
        </p15:guide>
        <p15:guide id="7" pos="3709" userDrawn="1">
          <p15:clr>
            <a:srgbClr val="F26B43"/>
          </p15:clr>
        </p15:guide>
        <p15:guide id="8" pos="3978" userDrawn="1">
          <p15:clr>
            <a:srgbClr val="F26B43"/>
          </p15:clr>
        </p15:guide>
        <p15:guide id="10" pos="292" userDrawn="1">
          <p15:clr>
            <a:srgbClr val="F26B43"/>
          </p15:clr>
        </p15:guide>
        <p15:guide id="11" pos="7396" userDrawn="1">
          <p15:clr>
            <a:srgbClr val="F26B43"/>
          </p15:clr>
        </p15:guide>
        <p15:guide id="12" orient="horz" pos="960" userDrawn="1">
          <p15:clr>
            <a:srgbClr val="F26B43"/>
          </p15:clr>
        </p15:guide>
        <p15:guide id="14" orient="horz" pos="62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46F0271-3988-412F-AA4F-E14EFEDDE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3931879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32" imgH="530" progId="TCLayout.ActiveDocument.1">
                  <p:embed/>
                </p:oleObj>
              </mc:Choice>
              <mc:Fallback>
                <p:oleObj name="think-cell Slide" r:id="rId18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46F0271-3988-412F-AA4F-E14EFEDDE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B49206-2FFB-481B-95FC-82C83DB76D03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fr-FR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8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46F0271-3988-412F-AA4F-E14EFEDDE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364359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32" imgH="530" progId="TCLayout.ActiveDocument.1">
                  <p:embed/>
                </p:oleObj>
              </mc:Choice>
              <mc:Fallback>
                <p:oleObj name="think-cell Slide" r:id="rId16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46F0271-3988-412F-AA4F-E14EFEDDE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B49206-2FFB-481B-95FC-82C83DB76D03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51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46F0271-3988-412F-AA4F-E14EFEDDE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1364359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532" imgH="530" progId="TCLayout.ActiveDocument.1">
                  <p:embed/>
                </p:oleObj>
              </mc:Choice>
              <mc:Fallback>
                <p:oleObj name="think-cell Slide" r:id="rId21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46F0271-3988-412F-AA4F-E14EFEDDE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B49206-2FFB-481B-95FC-82C83DB76D03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46F0271-3988-412F-AA4F-E14EFEDDE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3562335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532" imgH="530" progId="TCLayout.ActiveDocument.1">
                  <p:embed/>
                </p:oleObj>
              </mc:Choice>
              <mc:Fallback>
                <p:oleObj name="think-cell Slide" r:id="rId31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46F0271-3988-412F-AA4F-E14EFEDDE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B49206-2FFB-481B-95FC-82C83DB76D03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501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840" r:id="rId2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92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58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C46F0271-3988-412F-AA4F-E14EFEDDE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13643598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532" imgH="530" progId="TCLayout.ActiveDocument.1">
                  <p:embed/>
                </p:oleObj>
              </mc:Choice>
              <mc:Fallback>
                <p:oleObj name="think-cell Slide" r:id="rId20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C46F0271-3988-412F-AA4F-E14EFEDDE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57B49206-2FFB-481B-95FC-82C83DB76D03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1" i="0" baseline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0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Titelmasterformat durch Klicken bearbeiten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de-DE"/>
              <a:t>Aliaxis Deutschland  |  FRIATEC  |  Infrastructur  I  Agriapipe Conference 01-25 Noszvaj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89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  <p:sldLayoutId id="2147483890" r:id="rId3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fr-FR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34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99" y="1476000"/>
            <a:ext cx="11257200" cy="46692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075" y="6468930"/>
            <a:ext cx="432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i="1">
                <a:solidFill>
                  <a:srgbClr val="7E7E7E"/>
                </a:solidFill>
              </a:defRPr>
            </a:lvl1pPr>
          </a:lstStyle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3550" y="6468930"/>
            <a:ext cx="5400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7E7E7E"/>
                </a:solidFill>
              </a:defRPr>
            </a:lvl1pPr>
          </a:lstStyle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7479" y="6468930"/>
            <a:ext cx="80772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7E7E7E"/>
                </a:solidFill>
              </a:defRPr>
            </a:lvl1pPr>
          </a:lstStyle>
          <a:p>
            <a:fld id="{B134DF7A-BEA9-4831-B46F-2B4DABD39A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113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0825" indent="-250825" algn="l" defTabSz="914400" rtl="0" eaLnBrk="1" latinLnBrk="0" hangingPunct="1">
        <a:lnSpc>
          <a:spcPct val="100000"/>
        </a:lnSpc>
        <a:spcBef>
          <a:spcPts val="800"/>
        </a:spcBef>
        <a:buClr>
          <a:schemeClr val="tx1"/>
        </a:buClr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188913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indent="-255588" algn="l" defTabSz="76835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7100" indent="-195263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69988" indent="-231775" algn="l" defTabSz="914400" rtl="0" eaLnBrk="1" latinLnBrk="0" hangingPunct="1">
        <a:lnSpc>
          <a:spcPct val="100000"/>
        </a:lnSpc>
        <a:spcBef>
          <a:spcPts val="400"/>
        </a:spcBef>
        <a:buClr>
          <a:schemeClr val="tx1"/>
        </a:buClr>
        <a:buFont typeface="Century Gothic" panose="020B0502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72">
          <p15:clr>
            <a:srgbClr val="F26B43"/>
          </p15:clr>
        </p15:guide>
        <p15:guide id="5" orient="horz" pos="3871">
          <p15:clr>
            <a:srgbClr val="F26B43"/>
          </p15:clr>
        </p15:guide>
        <p15:guide id="6" orient="horz" pos="4086">
          <p15:clr>
            <a:srgbClr val="F26B43"/>
          </p15:clr>
        </p15:guide>
        <p15:guide id="7" pos="3709">
          <p15:clr>
            <a:srgbClr val="F26B43"/>
          </p15:clr>
        </p15:guide>
        <p15:guide id="8" pos="3978">
          <p15:clr>
            <a:srgbClr val="F26B43"/>
          </p15:clr>
        </p15:guide>
        <p15:guide id="10" pos="292">
          <p15:clr>
            <a:srgbClr val="F26B43"/>
          </p15:clr>
        </p15:guide>
        <p15:guide id="11" pos="7396">
          <p15:clr>
            <a:srgbClr val="F26B43"/>
          </p15:clr>
        </p15:guide>
        <p15:guide id="12" orient="horz" pos="960">
          <p15:clr>
            <a:srgbClr val="F26B43"/>
          </p15:clr>
        </p15:guide>
        <p15:guide id="14" orient="horz" pos="6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Relationship Id="rId6" Type="http://schemas.openxmlformats.org/officeDocument/2006/relationships/image" Target="../media/image87.jp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9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png"/><Relationship Id="rId5" Type="http://schemas.microsoft.com/office/2007/relationships/hdphoto" Target="../media/hdphoto2.wdp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png"/><Relationship Id="rId5" Type="http://schemas.openxmlformats.org/officeDocument/2006/relationships/image" Target="../media/image105.emf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90.xml"/><Relationship Id="rId1" Type="http://schemas.openxmlformats.org/officeDocument/2006/relationships/tags" Target="../tags/tag46.xml"/><Relationship Id="rId6" Type="http://schemas.openxmlformats.org/officeDocument/2006/relationships/image" Target="../media/image117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122.png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4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0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34.svg"/><Relationship Id="rId12" Type="http://schemas.openxmlformats.org/officeDocument/2006/relationships/image" Target="../media/image13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46.emf"/><Relationship Id="rId10" Type="http://schemas.openxmlformats.org/officeDocument/2006/relationships/image" Target="../media/image137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3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rainer.mueller@aliaxis.co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 descr="Ein Bild, das Pfeife Flöte Rohr, Zylinder, Stahl, Blau enthält.&#10;&#10;Automatisch generierte Beschreibung">
            <a:extLst>
              <a:ext uri="{FF2B5EF4-FFF2-40B4-BE49-F238E27FC236}">
                <a16:creationId xmlns:a16="http://schemas.microsoft.com/office/drawing/2014/main" id="{33D885AE-5F27-74C3-09FB-5D4099F142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1932"/>
          <a:stretch>
            <a:fillRect/>
          </a:stretch>
        </p:blipFill>
        <p:spPr/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4D7E22A-8E72-EB95-0C33-4F1ED12AC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624" y="439047"/>
            <a:ext cx="1470943" cy="867261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44A476D-493F-4BFC-CF20-2F1C17F4172B}"/>
              </a:ext>
            </a:extLst>
          </p:cNvPr>
          <p:cNvSpPr txBox="1"/>
          <p:nvPr/>
        </p:nvSpPr>
        <p:spPr>
          <a:xfrm>
            <a:off x="6777318" y="2425959"/>
            <a:ext cx="5414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„PE HD </a:t>
            </a:r>
            <a:r>
              <a:rPr lang="de-DE" sz="2800" b="1" dirty="0" err="1">
                <a:solidFill>
                  <a:schemeClr val="bg1"/>
                </a:solidFill>
              </a:rPr>
              <a:t>béléscsővel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felújított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csővezetékek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csatlakozó</a:t>
            </a:r>
            <a:r>
              <a:rPr lang="de-DE" sz="2800" b="1" dirty="0">
                <a:solidFill>
                  <a:schemeClr val="bg1"/>
                </a:solidFill>
              </a:rPr>
              <a:t> és </a:t>
            </a:r>
            <a:r>
              <a:rPr lang="de-DE" sz="2800" b="1" dirty="0" err="1">
                <a:solidFill>
                  <a:schemeClr val="bg1"/>
                </a:solidFill>
              </a:rPr>
              <a:t>leágazó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elemei</a:t>
            </a:r>
            <a:r>
              <a:rPr lang="de-DE" sz="2800" b="1" dirty="0">
                <a:solidFill>
                  <a:schemeClr val="bg1"/>
                </a:solidFill>
              </a:rPr>
              <a:t> “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97DE426-C644-259F-0674-052DCD5C114F}"/>
              </a:ext>
            </a:extLst>
          </p:cNvPr>
          <p:cNvSpPr txBox="1"/>
          <p:nvPr/>
        </p:nvSpPr>
        <p:spPr>
          <a:xfrm>
            <a:off x="6837728" y="4768929"/>
            <a:ext cx="43460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Rainer Mueller – Aliaxis / </a:t>
            </a:r>
            <a:r>
              <a:rPr lang="de-DE" sz="1600" b="1" dirty="0" err="1">
                <a:solidFill>
                  <a:schemeClr val="bg1"/>
                </a:solidFill>
              </a:rPr>
              <a:t>Friatec</a:t>
            </a:r>
            <a:r>
              <a:rPr lang="de-DE" sz="1600" b="1" dirty="0">
                <a:solidFill>
                  <a:schemeClr val="bg1"/>
                </a:solidFill>
              </a:rPr>
              <a:t> Germany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Balazs Nagy – Aliaxis </a:t>
            </a:r>
            <a:r>
              <a:rPr lang="de-DE" sz="1600" b="1" dirty="0" err="1">
                <a:solidFill>
                  <a:schemeClr val="bg1"/>
                </a:solidFill>
              </a:rPr>
              <a:t>Hungary</a:t>
            </a:r>
            <a:br>
              <a:rPr lang="de-DE" sz="1600" b="1" dirty="0">
                <a:solidFill>
                  <a:schemeClr val="bg1"/>
                </a:solidFill>
              </a:rPr>
            </a:br>
            <a:r>
              <a:rPr lang="de-DE" sz="1600" b="1" dirty="0">
                <a:solidFill>
                  <a:schemeClr val="bg1"/>
                </a:solidFill>
              </a:rPr>
              <a:t>Peter </a:t>
            </a:r>
            <a:r>
              <a:rPr lang="de-DE" sz="1600" b="1" dirty="0" err="1">
                <a:solidFill>
                  <a:schemeClr val="bg1"/>
                </a:solidFill>
              </a:rPr>
              <a:t>Kollany</a:t>
            </a:r>
            <a:r>
              <a:rPr lang="de-DE" sz="1600" b="1" dirty="0">
                <a:solidFill>
                  <a:schemeClr val="bg1"/>
                </a:solidFill>
              </a:rPr>
              <a:t> – Aliaxis </a:t>
            </a:r>
            <a:r>
              <a:rPr lang="de-DE" sz="1600" b="1" dirty="0" err="1">
                <a:solidFill>
                  <a:schemeClr val="bg1"/>
                </a:solidFill>
              </a:rPr>
              <a:t>Hungary</a:t>
            </a:r>
            <a:endParaRPr lang="de-DE" sz="1600" b="1" dirty="0">
              <a:solidFill>
                <a:schemeClr val="bg1"/>
              </a:solidFill>
            </a:endParaRPr>
          </a:p>
          <a:p>
            <a:endParaRPr lang="de-DE" sz="1600" b="1" dirty="0">
              <a:solidFill>
                <a:schemeClr val="bg1"/>
              </a:solidFill>
            </a:endParaRPr>
          </a:p>
          <a:p>
            <a:endParaRPr lang="de-DE" sz="1600" b="1" dirty="0">
              <a:solidFill>
                <a:schemeClr val="bg1"/>
              </a:solidFill>
            </a:endParaRPr>
          </a:p>
          <a:p>
            <a:r>
              <a:rPr lang="de-DE" sz="1600" b="1" dirty="0" err="1">
                <a:solidFill>
                  <a:schemeClr val="bg1"/>
                </a:solidFill>
              </a:rPr>
              <a:t>Noszvaj</a:t>
            </a:r>
            <a:r>
              <a:rPr lang="de-DE" sz="1600" b="1" dirty="0">
                <a:solidFill>
                  <a:schemeClr val="bg1"/>
                </a:solidFill>
              </a:rPr>
              <a:t> 29</a:t>
            </a:r>
            <a:r>
              <a:rPr lang="de-DE" sz="1600" b="1" baseline="30000" dirty="0">
                <a:solidFill>
                  <a:schemeClr val="bg1"/>
                </a:solidFill>
              </a:rPr>
              <a:t>th</a:t>
            </a:r>
            <a:r>
              <a:rPr lang="de-DE" sz="1600" b="1" dirty="0">
                <a:solidFill>
                  <a:schemeClr val="bg1"/>
                </a:solidFill>
              </a:rPr>
              <a:t> of </a:t>
            </a:r>
            <a:r>
              <a:rPr lang="de-DE" sz="1600" b="1" dirty="0" err="1">
                <a:solidFill>
                  <a:schemeClr val="bg1"/>
                </a:solidFill>
              </a:rPr>
              <a:t>January</a:t>
            </a:r>
            <a:endParaRPr lang="de-DE" sz="1600" b="1" dirty="0">
              <a:solidFill>
                <a:schemeClr val="bg1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7ADD682C-8073-7DEA-5C70-F5AB7B31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67" y="439047"/>
            <a:ext cx="1399592" cy="85911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283B6D8-1BFB-1788-E80C-29F5AE164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9952" y="1304241"/>
            <a:ext cx="2293819" cy="4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5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70F67D4-BDC9-FC51-B1BF-53B7B0C28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73" y="267969"/>
            <a:ext cx="11257200" cy="950786"/>
          </a:xfrm>
        </p:spPr>
        <p:txBody>
          <a:bodyPr/>
          <a:lstStyle/>
          <a:p>
            <a:r>
              <a:rPr lang="de-DE" sz="2800" dirty="0">
                <a:solidFill>
                  <a:schemeClr val="accent1"/>
                </a:solidFill>
              </a:rPr>
              <a:t>FRAISAFE </a:t>
            </a:r>
            <a:r>
              <a:rPr lang="de-DE" sz="2800" dirty="0" err="1">
                <a:solidFill>
                  <a:schemeClr val="accent1"/>
                </a:solidFill>
              </a:rPr>
              <a:t>alternatív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kötéstechnológia</a:t>
            </a:r>
            <a:r>
              <a:rPr lang="de-DE" sz="2800" dirty="0">
                <a:solidFill>
                  <a:schemeClr val="accent1"/>
                </a:solidFill>
              </a:rPr>
              <a:t> PE-HD </a:t>
            </a:r>
            <a:r>
              <a:rPr lang="de-DE" sz="2800" dirty="0" err="1">
                <a:solidFill>
                  <a:schemeClr val="accent1"/>
                </a:solidFill>
              </a:rPr>
              <a:t>relining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csövekhez</a:t>
            </a:r>
            <a:r>
              <a:rPr lang="de-DE" sz="2800" dirty="0">
                <a:solidFill>
                  <a:schemeClr val="accent1"/>
                </a:solidFill>
              </a:rPr>
              <a:t>, </a:t>
            </a:r>
            <a:r>
              <a:rPr lang="de-DE" sz="2800" dirty="0" err="1">
                <a:solidFill>
                  <a:schemeClr val="accent1"/>
                </a:solidFill>
              </a:rPr>
              <a:t>vagy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egyéb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csőanyagokhoz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A0FE57-9E22-4A61-B7CD-3DA5F46D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Aliaxis Deutschland  |  FRIATEC  |  Infrastructur  I  Agriapipe Conference 01-25 Noszvaj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726343-F684-4136-8BB8-4D900A15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8A5C-4F7A-42A9-892E-7087F691D702}" type="slidenum">
              <a:rPr lang="de-DE" smtClean="0"/>
              <a:t>10</a:t>
            </a:fld>
            <a:endParaRPr lang="de-DE"/>
          </a:p>
        </p:txBody>
      </p:sp>
      <p:pic>
        <p:nvPicPr>
          <p:cNvPr id="7" name="Grafik 6" descr="Ein Bild, das Metallwaren, Zahnrad, Maschine enthält.&#10;&#10;Automatisch generierte Beschreibung">
            <a:extLst>
              <a:ext uri="{FF2B5EF4-FFF2-40B4-BE49-F238E27FC236}">
                <a16:creationId xmlns:a16="http://schemas.microsoft.com/office/drawing/2014/main" id="{1A305757-20F9-4AC9-BE72-38DD8F66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1276" l="9961" r="89941">
                        <a14:foregroundMark x1="59961" y1="9896" x2="62402" y2="13021"/>
                        <a14:foregroundMark x1="60449" y1="91276" x2="62305" y2="91276"/>
                        <a14:foregroundMark x1="43848" y1="80729" x2="48145" y2="84375"/>
                        <a14:foregroundMark x1="47656" y1="85547" x2="44336" y2="82552"/>
                        <a14:foregroundMark x1="31445" y1="69661" x2="26855" y2="66406"/>
                        <a14:foregroundMark x1="29297" y1="68750" x2="33398" y2="73958"/>
                        <a14:foregroundMark x1="32715" y1="72266" x2="31250" y2="72266"/>
                        <a14:foregroundMark x1="20996" y1="57813" x2="20996" y2="57813"/>
                        <a14:foregroundMark x1="20996" y1="57552" x2="20898" y2="57943"/>
                        <a14:foregroundMark x1="20898" y1="58333" x2="20898" y2="58333"/>
                        <a14:foregroundMark x1="20508" y1="58333" x2="20508" y2="58333"/>
                        <a14:foregroundMark x1="20410" y1="57813" x2="20410" y2="57813"/>
                        <a14:foregroundMark x1="20703" y1="57813" x2="20703" y2="57813"/>
                        <a14:foregroundMark x1="20996" y1="58854" x2="20996" y2="58854"/>
                        <a14:foregroundMark x1="71484" y1="14844" x2="71484" y2="14844"/>
                        <a14:foregroundMark x1="74414" y1="16276" x2="74414" y2="16276"/>
                        <a14:foregroundMark x1="75195" y1="16667" x2="75195" y2="16667"/>
                        <a14:foregroundMark x1="78223" y1="20703" x2="78223" y2="20703"/>
                        <a14:foregroundMark x1="48926" y1="86849" x2="48926" y2="86849"/>
                        <a14:foregroundMark x1="49512" y1="87240" x2="49512" y2="87240"/>
                        <a14:foregroundMark x1="50586" y1="88281" x2="50586" y2="88281"/>
                        <a14:foregroundMark x1="51367" y1="88802" x2="51367" y2="888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1862" y="1166786"/>
            <a:ext cx="6350222" cy="529882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2738979-123C-491D-A2EF-3D990C70B05C}"/>
              </a:ext>
            </a:extLst>
          </p:cNvPr>
          <p:cNvSpPr txBox="1"/>
          <p:nvPr/>
        </p:nvSpPr>
        <p:spPr>
          <a:xfrm>
            <a:off x="873884" y="1717281"/>
            <a:ext cx="43474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hu-HU" sz="3600" b="1" baseline="30000" dirty="0">
                <a:latin typeface="+mj-lt"/>
              </a:rPr>
              <a:t>Rozsdamentes acél gyűrű rögzítő elemekkel</a:t>
            </a:r>
            <a:r>
              <a:rPr lang="de-DE" sz="3600" b="1" baseline="30000" dirty="0">
                <a:latin typeface="+mj-lt"/>
              </a:rPr>
              <a:t>.</a:t>
            </a:r>
            <a:endParaRPr lang="de-DE" sz="2800" i="0" u="none" strike="noStrike" baseline="30000" dirty="0">
              <a:latin typeface="+mj-lt"/>
            </a:endParaRP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516C807-F4EF-4D4B-AA9C-2F2057088251}"/>
              </a:ext>
            </a:extLst>
          </p:cNvPr>
          <p:cNvCxnSpPr>
            <a:cxnSpLocks/>
          </p:cNvCxnSpPr>
          <p:nvPr/>
        </p:nvCxnSpPr>
        <p:spPr>
          <a:xfrm>
            <a:off x="10064177" y="1055734"/>
            <a:ext cx="1047565" cy="8356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27E09BDB-6195-43C4-AD66-1452B0222414}"/>
              </a:ext>
            </a:extLst>
          </p:cNvPr>
          <p:cNvCxnSpPr>
            <a:cxnSpLocks/>
          </p:cNvCxnSpPr>
          <p:nvPr/>
        </p:nvCxnSpPr>
        <p:spPr>
          <a:xfrm flipV="1">
            <a:off x="9959126" y="4451944"/>
            <a:ext cx="2004517" cy="2678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5491EA6-A38D-4200-AD01-648416D5E545}"/>
              </a:ext>
            </a:extLst>
          </p:cNvPr>
          <p:cNvSpPr txBox="1"/>
          <p:nvPr/>
        </p:nvSpPr>
        <p:spPr>
          <a:xfrm>
            <a:off x="443718" y="4378318"/>
            <a:ext cx="3875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hu-HU" sz="3600" b="1" baseline="30000" dirty="0">
                <a:latin typeface="+mj-lt"/>
              </a:rPr>
              <a:t>Nyomógyűrű az erőfelvételhez</a:t>
            </a:r>
            <a:endParaRPr lang="de-DE" sz="2800" b="1" i="0" u="none" strike="noStrike" baseline="30000" dirty="0"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8597EED-E5E6-45B3-913D-BEBE462B258C}"/>
              </a:ext>
            </a:extLst>
          </p:cNvPr>
          <p:cNvSpPr txBox="1"/>
          <p:nvPr/>
        </p:nvSpPr>
        <p:spPr>
          <a:xfrm>
            <a:off x="8549159" y="1506205"/>
            <a:ext cx="32566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hu-HU" sz="3600" b="1" baseline="30000" dirty="0">
                <a:latin typeface="+mj-lt"/>
              </a:rPr>
              <a:t>T</a:t>
            </a:r>
            <a:r>
              <a:rPr lang="de-DE" sz="3600" b="1" baseline="30000" dirty="0" err="1">
                <a:latin typeface="+mj-lt"/>
              </a:rPr>
              <a:t>ömítés</a:t>
            </a:r>
            <a:r>
              <a:rPr lang="de-DE" sz="3600" b="1" baseline="30000" dirty="0">
                <a:latin typeface="+mj-lt"/>
              </a:rPr>
              <a:t> </a:t>
            </a:r>
            <a:r>
              <a:rPr lang="de-DE" sz="3600" b="1" baseline="30000" dirty="0" err="1">
                <a:latin typeface="+mj-lt"/>
              </a:rPr>
              <a:t>háromszoros</a:t>
            </a:r>
            <a:r>
              <a:rPr lang="de-DE" sz="3600" b="1" baseline="30000" dirty="0">
                <a:latin typeface="+mj-lt"/>
              </a:rPr>
              <a:t> </a:t>
            </a:r>
            <a:r>
              <a:rPr lang="de-DE" sz="3600" b="1" baseline="30000" dirty="0" err="1">
                <a:latin typeface="+mj-lt"/>
              </a:rPr>
              <a:t>funkcióva</a:t>
            </a:r>
            <a:r>
              <a:rPr lang="hu-HU" sz="3600" b="1" baseline="30000" dirty="0">
                <a:latin typeface="+mj-lt"/>
              </a:rPr>
              <a:t>l</a:t>
            </a:r>
            <a:r>
              <a:rPr lang="de-DE" sz="3600" b="1" baseline="30000" dirty="0">
                <a:latin typeface="+mj-lt"/>
              </a:rPr>
              <a:t>.</a:t>
            </a:r>
            <a:endParaRPr lang="de-DE" sz="2800" b="1" i="0" u="none" strike="noStrike" baseline="30000" dirty="0">
              <a:latin typeface="+mj-lt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FEF151EA-D6E0-484B-B3E6-F81202ADD971}"/>
              </a:ext>
            </a:extLst>
          </p:cNvPr>
          <p:cNvGrpSpPr/>
          <p:nvPr/>
        </p:nvGrpSpPr>
        <p:grpSpPr>
          <a:xfrm>
            <a:off x="988291" y="2384735"/>
            <a:ext cx="3227803" cy="665018"/>
            <a:chOff x="988291" y="2384735"/>
            <a:chExt cx="3227803" cy="665018"/>
          </a:xfrm>
        </p:grpSpPr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952AE573-0DBD-4233-A7D7-462C37D77E2F}"/>
                </a:ext>
              </a:extLst>
            </p:cNvPr>
            <p:cNvSpPr/>
            <p:nvPr/>
          </p:nvSpPr>
          <p:spPr>
            <a:xfrm>
              <a:off x="2835564" y="2384735"/>
              <a:ext cx="1380530" cy="665018"/>
            </a:xfrm>
            <a:custGeom>
              <a:avLst/>
              <a:gdLst>
                <a:gd name="connsiteX0" fmla="*/ 0 w 1560946"/>
                <a:gd name="connsiteY0" fmla="*/ 0 h 665018"/>
                <a:gd name="connsiteX1" fmla="*/ 1025236 w 1560946"/>
                <a:gd name="connsiteY1" fmla="*/ 0 h 665018"/>
                <a:gd name="connsiteX2" fmla="*/ 1560946 w 1560946"/>
                <a:gd name="connsiteY2" fmla="*/ 665018 h 66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0946" h="665018">
                  <a:moveTo>
                    <a:pt x="0" y="0"/>
                  </a:moveTo>
                  <a:lnTo>
                    <a:pt x="1025236" y="0"/>
                  </a:lnTo>
                  <a:lnTo>
                    <a:pt x="1560946" y="665018"/>
                  </a:ln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F80A23B7-0C9D-41F8-ACE3-4716E8801139}"/>
                </a:ext>
              </a:extLst>
            </p:cNvPr>
            <p:cNvCxnSpPr/>
            <p:nvPr/>
          </p:nvCxnSpPr>
          <p:spPr>
            <a:xfrm flipH="1">
              <a:off x="988291" y="2384735"/>
              <a:ext cx="1847273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9B5D350-A322-49BC-9CC6-BF01E0EB9321}"/>
              </a:ext>
            </a:extLst>
          </p:cNvPr>
          <p:cNvGrpSpPr/>
          <p:nvPr/>
        </p:nvGrpSpPr>
        <p:grpSpPr>
          <a:xfrm flipH="1">
            <a:off x="7149346" y="2179671"/>
            <a:ext cx="3524144" cy="870079"/>
            <a:chOff x="988291" y="2384735"/>
            <a:chExt cx="3227803" cy="665018"/>
          </a:xfrm>
        </p:grpSpPr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8C1CC5-DE0F-450C-8D12-34F64660655C}"/>
                </a:ext>
              </a:extLst>
            </p:cNvPr>
            <p:cNvSpPr/>
            <p:nvPr/>
          </p:nvSpPr>
          <p:spPr>
            <a:xfrm>
              <a:off x="2835564" y="2384735"/>
              <a:ext cx="1380530" cy="665018"/>
            </a:xfrm>
            <a:custGeom>
              <a:avLst/>
              <a:gdLst>
                <a:gd name="connsiteX0" fmla="*/ 0 w 1560946"/>
                <a:gd name="connsiteY0" fmla="*/ 0 h 665018"/>
                <a:gd name="connsiteX1" fmla="*/ 1025236 w 1560946"/>
                <a:gd name="connsiteY1" fmla="*/ 0 h 665018"/>
                <a:gd name="connsiteX2" fmla="*/ 1560946 w 1560946"/>
                <a:gd name="connsiteY2" fmla="*/ 665018 h 66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0946" h="665018">
                  <a:moveTo>
                    <a:pt x="0" y="0"/>
                  </a:moveTo>
                  <a:lnTo>
                    <a:pt x="1025236" y="0"/>
                  </a:lnTo>
                  <a:lnTo>
                    <a:pt x="1560946" y="665018"/>
                  </a:ln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ECB635F1-CEF2-4F58-87F6-A8DF0C813515}"/>
                </a:ext>
              </a:extLst>
            </p:cNvPr>
            <p:cNvCxnSpPr/>
            <p:nvPr/>
          </p:nvCxnSpPr>
          <p:spPr>
            <a:xfrm flipH="1">
              <a:off x="988291" y="2384735"/>
              <a:ext cx="1847273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57895ADD-E380-430C-B0B8-93C3D7160064}"/>
              </a:ext>
            </a:extLst>
          </p:cNvPr>
          <p:cNvSpPr txBox="1"/>
          <p:nvPr/>
        </p:nvSpPr>
        <p:spPr>
          <a:xfrm>
            <a:off x="8468557" y="2683713"/>
            <a:ext cx="32566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hu-HU" sz="3600" b="1" baseline="30000" dirty="0">
                <a:latin typeface="+mj-lt"/>
              </a:rPr>
              <a:t>Rugalmas szorítógyűrű, minimális hatással a csőre</a:t>
            </a:r>
            <a:endParaRPr lang="de-DE" sz="2800" b="1" i="0" u="none" strike="noStrike" baseline="30000" dirty="0">
              <a:latin typeface="+mj-lt"/>
            </a:endParaRP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20C1CD1-0127-4FD8-ACA4-2A27768525A0}"/>
              </a:ext>
            </a:extLst>
          </p:cNvPr>
          <p:cNvGrpSpPr/>
          <p:nvPr/>
        </p:nvGrpSpPr>
        <p:grpSpPr>
          <a:xfrm flipH="1">
            <a:off x="7406276" y="4054800"/>
            <a:ext cx="3962639" cy="665018"/>
            <a:chOff x="152283" y="2384735"/>
            <a:chExt cx="4063811" cy="665018"/>
          </a:xfrm>
        </p:grpSpPr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293F46E-E9C6-4268-9A59-CEFFBF5047F9}"/>
                </a:ext>
              </a:extLst>
            </p:cNvPr>
            <p:cNvSpPr/>
            <p:nvPr/>
          </p:nvSpPr>
          <p:spPr>
            <a:xfrm>
              <a:off x="2835564" y="2384735"/>
              <a:ext cx="1380530" cy="665018"/>
            </a:xfrm>
            <a:custGeom>
              <a:avLst/>
              <a:gdLst>
                <a:gd name="connsiteX0" fmla="*/ 0 w 1560946"/>
                <a:gd name="connsiteY0" fmla="*/ 0 h 665018"/>
                <a:gd name="connsiteX1" fmla="*/ 1025236 w 1560946"/>
                <a:gd name="connsiteY1" fmla="*/ 0 h 665018"/>
                <a:gd name="connsiteX2" fmla="*/ 1560946 w 1560946"/>
                <a:gd name="connsiteY2" fmla="*/ 665018 h 665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60946" h="665018">
                  <a:moveTo>
                    <a:pt x="0" y="0"/>
                  </a:moveTo>
                  <a:lnTo>
                    <a:pt x="1025236" y="0"/>
                  </a:lnTo>
                  <a:lnTo>
                    <a:pt x="1560946" y="665018"/>
                  </a:lnTo>
                </a:path>
              </a:pathLst>
            </a:cu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92B23D0-E0ED-4E09-BC34-E119C18AA6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283" y="2384735"/>
              <a:ext cx="2683281" cy="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reihandform: Form 44">
            <a:extLst>
              <a:ext uri="{FF2B5EF4-FFF2-40B4-BE49-F238E27FC236}">
                <a16:creationId xmlns:a16="http://schemas.microsoft.com/office/drawing/2014/main" id="{80FF4EB5-4643-4DB4-9496-E39C5750B817}"/>
              </a:ext>
            </a:extLst>
          </p:cNvPr>
          <p:cNvSpPr/>
          <p:nvPr/>
        </p:nvSpPr>
        <p:spPr>
          <a:xfrm>
            <a:off x="502546" y="4231251"/>
            <a:ext cx="5090160" cy="833120"/>
          </a:xfrm>
          <a:custGeom>
            <a:avLst/>
            <a:gdLst>
              <a:gd name="connsiteX0" fmla="*/ 5090160 w 5090160"/>
              <a:gd name="connsiteY0" fmla="*/ 0 h 833120"/>
              <a:gd name="connsiteX1" fmla="*/ 4470400 w 5090160"/>
              <a:gd name="connsiteY1" fmla="*/ 822960 h 833120"/>
              <a:gd name="connsiteX2" fmla="*/ 0 w 5090160"/>
              <a:gd name="connsiteY2" fmla="*/ 833120 h 83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90160" h="833120">
                <a:moveTo>
                  <a:pt x="5090160" y="0"/>
                </a:moveTo>
                <a:lnTo>
                  <a:pt x="4470400" y="822960"/>
                </a:lnTo>
                <a:lnTo>
                  <a:pt x="0" y="833120"/>
                </a:lnTo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91ADAC8-3D24-A0DD-8B71-58128B1D0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54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81F52-A086-498F-B8CF-848EE1C1A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09" y="224861"/>
            <a:ext cx="11257200" cy="950786"/>
          </a:xfrm>
        </p:spPr>
        <p:txBody>
          <a:bodyPr/>
          <a:lstStyle/>
          <a:p>
            <a:r>
              <a:rPr lang="hu-HU" sz="4000" baseline="30000" dirty="0"/>
              <a:t>Korrózióálló gyűrű és erősített rögzítőelem</a:t>
            </a:r>
            <a:endParaRPr lang="de-DE" sz="400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0A5115-C35F-4059-A9F5-6F8C1C1E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8A5C-4F7A-42A9-892E-7087F691D702}" type="slidenum">
              <a:rPr lang="de-DE" smtClean="0"/>
              <a:t>11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EEB5CBB-298C-4F2A-B122-308520BB2863}"/>
              </a:ext>
            </a:extLst>
          </p:cNvPr>
          <p:cNvSpPr txBox="1"/>
          <p:nvPr/>
        </p:nvSpPr>
        <p:spPr>
          <a:xfrm>
            <a:off x="463550" y="839940"/>
            <a:ext cx="5400000" cy="4188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000" b="1" dirty="0"/>
              <a:t>Háromrétegű kialakítás</a:t>
            </a:r>
          </a:p>
          <a:p>
            <a:pPr>
              <a:lnSpc>
                <a:spcPct val="150000"/>
              </a:lnSpc>
            </a:pPr>
            <a:r>
              <a:rPr lang="hu-HU" sz="2000" dirty="0"/>
              <a:t>Önzáró kivitel</a:t>
            </a:r>
            <a:endParaRPr lang="de-DE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háromszoros nyomatékhatás a 3 rétegű kialakítás révén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önközpontosító kivitel</a:t>
            </a:r>
            <a:endParaRPr lang="de-DE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000" dirty="0" err="1"/>
              <a:t>koncentrikus</a:t>
            </a:r>
            <a:r>
              <a:rPr lang="de-DE" sz="2000" dirty="0"/>
              <a:t> </a:t>
            </a:r>
            <a:r>
              <a:rPr lang="de-DE" sz="2000" dirty="0" err="1"/>
              <a:t>erő</a:t>
            </a:r>
            <a:r>
              <a:rPr lang="hu-HU" sz="2000" dirty="0"/>
              <a:t>hatású kialakítás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rögzítő elemek a megnövelt biztonságért</a:t>
            </a:r>
            <a:endParaRPr lang="de-DE" sz="20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Alapanyag: s/s</a:t>
            </a:r>
            <a:r>
              <a:rPr lang="en-US" sz="2000" dirty="0"/>
              <a:t> AISI 316 / 1.4404</a:t>
            </a:r>
            <a:endParaRPr lang="de-DE" sz="20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94DFFC9-203F-4CC4-A4D0-C50276D1E240}"/>
              </a:ext>
            </a:extLst>
          </p:cNvPr>
          <p:cNvGrpSpPr/>
          <p:nvPr/>
        </p:nvGrpSpPr>
        <p:grpSpPr>
          <a:xfrm>
            <a:off x="5890183" y="1114438"/>
            <a:ext cx="6155538" cy="4106101"/>
            <a:chOff x="5981807" y="761226"/>
            <a:chExt cx="6155538" cy="4106101"/>
          </a:xfrm>
        </p:grpSpPr>
        <p:pic>
          <p:nvPicPr>
            <p:cNvPr id="9" name="Grafik 8" descr="Ein Bild, das Metallwaren, Zahnrad, Maschine enthält.&#10;&#10;Automatisch generierte Beschreibung">
              <a:extLst>
                <a:ext uri="{FF2B5EF4-FFF2-40B4-BE49-F238E27FC236}">
                  <a16:creationId xmlns:a16="http://schemas.microsoft.com/office/drawing/2014/main" id="{C7BF7084-7F6D-439C-B90C-5DC0219B5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96" b="91276" l="9961" r="89941">
                          <a14:foregroundMark x1="59961" y1="9896" x2="62402" y2="13021"/>
                          <a14:foregroundMark x1="60449" y1="91276" x2="62305" y2="91276"/>
                          <a14:foregroundMark x1="43848" y1="80729" x2="48145" y2="84375"/>
                          <a14:foregroundMark x1="47656" y1="85547" x2="44336" y2="82552"/>
                          <a14:foregroundMark x1="31445" y1="69661" x2="26855" y2="66406"/>
                          <a14:foregroundMark x1="29297" y1="68750" x2="33398" y2="73958"/>
                          <a14:foregroundMark x1="32715" y1="72266" x2="31250" y2="72266"/>
                          <a14:foregroundMark x1="20996" y1="57813" x2="20996" y2="57813"/>
                          <a14:foregroundMark x1="20996" y1="57552" x2="20898" y2="57943"/>
                          <a14:foregroundMark x1="20898" y1="58333" x2="20898" y2="58333"/>
                          <a14:foregroundMark x1="20508" y1="58333" x2="20508" y2="58333"/>
                          <a14:foregroundMark x1="20410" y1="57813" x2="20410" y2="57813"/>
                          <a14:foregroundMark x1="20703" y1="57813" x2="20703" y2="57813"/>
                          <a14:foregroundMark x1="20996" y1="58854" x2="20996" y2="58854"/>
                          <a14:foregroundMark x1="71484" y1="14844" x2="71484" y2="14844"/>
                          <a14:foregroundMark x1="74414" y1="16276" x2="74414" y2="16276"/>
                          <a14:foregroundMark x1="75195" y1="16667" x2="75195" y2="16667"/>
                          <a14:foregroundMark x1="78223" y1="20703" x2="78223" y2="20703"/>
                          <a14:foregroundMark x1="48926" y1="86849" x2="48926" y2="86849"/>
                          <a14:foregroundMark x1="49512" y1="87240" x2="49512" y2="87240"/>
                          <a14:foregroundMark x1="50586" y1="88281" x2="50586" y2="88281"/>
                          <a14:foregroundMark x1="51367" y1="88802" x2="51367" y2="8880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6504" y="761226"/>
              <a:ext cx="4920841" cy="4106101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CFBE7BB-1E00-4AA6-9819-B87BB94A8122}"/>
                </a:ext>
              </a:extLst>
            </p:cNvPr>
            <p:cNvSpPr txBox="1"/>
            <p:nvPr/>
          </p:nvSpPr>
          <p:spPr>
            <a:xfrm>
              <a:off x="5981807" y="907683"/>
              <a:ext cx="253542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de-DE" sz="2400" b="1" i="0" u="none" strike="noStrike" baseline="30000" dirty="0" err="1">
                  <a:latin typeface="+mj-lt"/>
                </a:rPr>
                <a:t>stainless</a:t>
              </a:r>
              <a:r>
                <a:rPr lang="de-DE" sz="2400" b="1" i="0" u="none" strike="noStrike" baseline="30000" dirty="0">
                  <a:latin typeface="+mj-lt"/>
                </a:rPr>
                <a:t> </a:t>
              </a:r>
              <a:r>
                <a:rPr lang="de-DE" sz="2400" b="1" baseline="30000" dirty="0" err="1">
                  <a:latin typeface="+mj-lt"/>
                </a:rPr>
                <a:t>s</a:t>
              </a:r>
              <a:r>
                <a:rPr lang="de-DE" sz="2400" b="1" i="0" u="none" strike="noStrike" baseline="30000" dirty="0" err="1">
                  <a:latin typeface="+mj-lt"/>
                </a:rPr>
                <a:t>teel</a:t>
              </a:r>
              <a:r>
                <a:rPr lang="de-DE" sz="2400" b="1" i="0" u="none" strike="noStrike" baseline="30000" dirty="0">
                  <a:latin typeface="+mj-lt"/>
                </a:rPr>
                <a:t> </a:t>
              </a:r>
              <a:r>
                <a:rPr lang="de-DE" sz="2400" b="1" baseline="30000" dirty="0" err="1">
                  <a:latin typeface="+mj-lt"/>
                </a:rPr>
                <a:t>s</a:t>
              </a:r>
              <a:r>
                <a:rPr lang="de-DE" sz="2400" b="1" i="0" u="none" strike="noStrike" baseline="30000" dirty="0" err="1">
                  <a:latin typeface="+mj-lt"/>
                </a:rPr>
                <a:t>trap</a:t>
              </a:r>
              <a:endParaRPr lang="de-DE" sz="2400" b="1" i="0" u="none" strike="noStrike" baseline="30000" dirty="0">
                <a:latin typeface="+mj-lt"/>
              </a:endParaRPr>
            </a:p>
            <a:p>
              <a:pPr marR="0" algn="l" rtl="0"/>
              <a:r>
                <a:rPr lang="de-DE" b="1" baseline="30000" dirty="0">
                  <a:latin typeface="+mj-lt"/>
                </a:rPr>
                <a:t>incl. </a:t>
              </a:r>
              <a:r>
                <a:rPr lang="de-DE" b="1" baseline="30000" dirty="0" err="1">
                  <a:latin typeface="+mj-lt"/>
                </a:rPr>
                <a:t>fixing</a:t>
              </a:r>
              <a:r>
                <a:rPr lang="de-DE" b="1" baseline="30000" dirty="0">
                  <a:latin typeface="+mj-lt"/>
                </a:rPr>
                <a:t> </a:t>
              </a:r>
              <a:r>
                <a:rPr lang="de-DE" b="1" baseline="30000" dirty="0" err="1">
                  <a:latin typeface="+mj-lt"/>
                </a:rPr>
                <a:t>laces</a:t>
              </a:r>
              <a:endParaRPr lang="de-DE" i="0" u="none" strike="noStrike" baseline="30000" dirty="0">
                <a:latin typeface="+mj-lt"/>
              </a:endParaRPr>
            </a:p>
          </p:txBody>
        </p: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6949899C-D0BB-4470-9F67-0E863399C401}"/>
                </a:ext>
              </a:extLst>
            </p:cNvPr>
            <p:cNvGrpSpPr/>
            <p:nvPr/>
          </p:nvGrpSpPr>
          <p:grpSpPr>
            <a:xfrm>
              <a:off x="6080788" y="1354461"/>
              <a:ext cx="2394286" cy="665018"/>
              <a:chOff x="1821807" y="2384735"/>
              <a:chExt cx="2394286" cy="665018"/>
            </a:xfrm>
          </p:grpSpPr>
          <p:sp>
            <p:nvSpPr>
              <p:cNvPr id="13" name="Freihandform: Form 12">
                <a:extLst>
                  <a:ext uri="{FF2B5EF4-FFF2-40B4-BE49-F238E27FC236}">
                    <a16:creationId xmlns:a16="http://schemas.microsoft.com/office/drawing/2014/main" id="{77ABE434-DC25-47B9-9A78-7BD0304684FE}"/>
                  </a:ext>
                </a:extLst>
              </p:cNvPr>
              <p:cNvSpPr/>
              <p:nvPr/>
            </p:nvSpPr>
            <p:spPr>
              <a:xfrm>
                <a:off x="3533284" y="2384735"/>
                <a:ext cx="682809" cy="665018"/>
              </a:xfrm>
              <a:custGeom>
                <a:avLst/>
                <a:gdLst>
                  <a:gd name="connsiteX0" fmla="*/ 0 w 1560946"/>
                  <a:gd name="connsiteY0" fmla="*/ 0 h 665018"/>
                  <a:gd name="connsiteX1" fmla="*/ 1025236 w 1560946"/>
                  <a:gd name="connsiteY1" fmla="*/ 0 h 665018"/>
                  <a:gd name="connsiteX2" fmla="*/ 1560946 w 1560946"/>
                  <a:gd name="connsiteY2" fmla="*/ 665018 h 66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0946" h="665018">
                    <a:moveTo>
                      <a:pt x="0" y="0"/>
                    </a:moveTo>
                    <a:lnTo>
                      <a:pt x="1025236" y="0"/>
                    </a:lnTo>
                    <a:lnTo>
                      <a:pt x="1560946" y="665018"/>
                    </a:lnTo>
                  </a:path>
                </a:pathLst>
              </a:custGeom>
              <a:noFill/>
              <a:ln w="1905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C3852323-D914-4AAB-BC83-1AFA71146B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21807" y="2384735"/>
                <a:ext cx="1866429" cy="0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BC0A5A6-3137-01AF-8A1F-C7450BA61047}"/>
              </a:ext>
            </a:extLst>
          </p:cNvPr>
          <p:cNvGrpSpPr>
            <a:grpSpLocks noChangeAspect="1"/>
          </p:cNvGrpSpPr>
          <p:nvPr/>
        </p:nvGrpSpPr>
        <p:grpSpPr>
          <a:xfrm>
            <a:off x="5644022" y="4135254"/>
            <a:ext cx="2781588" cy="2358788"/>
            <a:chOff x="4996136" y="3871822"/>
            <a:chExt cx="2781588" cy="235878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72BC28F-D7B3-4E8F-9B8C-2902F8FB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207536" y="3660422"/>
              <a:ext cx="2358788" cy="2781588"/>
            </a:xfrm>
            <a:prstGeom prst="rect">
              <a:avLst/>
            </a:prstGeom>
          </p:spPr>
        </p:pic>
        <p:sp>
          <p:nvSpPr>
            <p:cNvPr id="16" name="Geschweifte Klammer rechts 15">
              <a:extLst>
                <a:ext uri="{FF2B5EF4-FFF2-40B4-BE49-F238E27FC236}">
                  <a16:creationId xmlns:a16="http://schemas.microsoft.com/office/drawing/2014/main" id="{5C6C7F17-A67D-4953-B0A6-AA24A6565121}"/>
                </a:ext>
              </a:extLst>
            </p:cNvPr>
            <p:cNvSpPr/>
            <p:nvPr/>
          </p:nvSpPr>
          <p:spPr>
            <a:xfrm rot="16200000">
              <a:off x="5078654" y="4448229"/>
              <a:ext cx="307773" cy="291364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567E7BC-F50B-42E4-9060-4E80824491EF}"/>
                </a:ext>
              </a:extLst>
            </p:cNvPr>
            <p:cNvSpPr txBox="1"/>
            <p:nvPr/>
          </p:nvSpPr>
          <p:spPr>
            <a:xfrm>
              <a:off x="5028559" y="4078803"/>
              <a:ext cx="443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3x</a:t>
              </a:r>
            </a:p>
          </p:txBody>
        </p:sp>
      </p:grp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A407586-30E1-47EC-9B0A-EC271E6C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ACB5A13-057F-24B5-B4FC-49AF3552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74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B210B-1C78-4618-B51E-75781C7A4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FRIASAFE </a:t>
            </a:r>
            <a:r>
              <a:rPr lang="de-DE" dirty="0" err="1"/>
              <a:t>Jellemzők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5EB17B2-A2A9-4126-9EA0-0D068587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98A5C-4F7A-42A9-892E-7087F691D702}" type="slidenum">
              <a:rPr lang="de-DE" smtClean="0"/>
              <a:t>12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47A7F11-7A9A-47E4-95D0-AA39801D1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70" b="9776"/>
          <a:stretch/>
        </p:blipFill>
        <p:spPr>
          <a:xfrm>
            <a:off x="611038" y="816293"/>
            <a:ext cx="4372465" cy="307438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79A7D2-E9C3-4F53-9804-FC68EA98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7A34742-660E-49ED-339E-B32E32D3008E}"/>
              </a:ext>
            </a:extLst>
          </p:cNvPr>
          <p:cNvSpPr txBox="1"/>
          <p:nvPr/>
        </p:nvSpPr>
        <p:spPr>
          <a:xfrm>
            <a:off x="5651273" y="945917"/>
            <a:ext cx="6296515" cy="5573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lerakódás</a:t>
            </a:r>
            <a:r>
              <a:rPr lang="de-DE" sz="2000" dirty="0" err="1"/>
              <a:t>mentes</a:t>
            </a:r>
            <a:r>
              <a:rPr lang="hu-HU" sz="2000" dirty="0"/>
              <a:t> kivitel</a:t>
            </a:r>
            <a:r>
              <a:rPr lang="de-DE" sz="2000" dirty="0"/>
              <a:t>, egy </a:t>
            </a:r>
            <a:r>
              <a:rPr lang="de-DE" sz="2000" dirty="0" err="1"/>
              <a:t>darabból</a:t>
            </a:r>
            <a:r>
              <a:rPr lang="de-DE" sz="2000" dirty="0"/>
              <a:t> </a:t>
            </a:r>
            <a:r>
              <a:rPr lang="de-DE" sz="2000" dirty="0" err="1"/>
              <a:t>álló</a:t>
            </a:r>
            <a:r>
              <a:rPr lang="de-DE" sz="2000" dirty="0"/>
              <a:t> EPDM </a:t>
            </a:r>
            <a:r>
              <a:rPr lang="de-DE" sz="2000" dirty="0" err="1"/>
              <a:t>tömítés</a:t>
            </a:r>
            <a:r>
              <a:rPr lang="de-DE" sz="2000" dirty="0"/>
              <a:t> </a:t>
            </a:r>
            <a:endParaRPr lang="hu-HU" sz="2000" dirty="0"/>
          </a:p>
          <a:p>
            <a:pPr lvl="1">
              <a:lnSpc>
                <a:spcPct val="150000"/>
              </a:lnSpc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hu-HU" sz="2000" dirty="0"/>
              <a:t>Nincs baktérium szaporodás</a:t>
            </a:r>
            <a:endParaRPr lang="de-DE" sz="2000" dirty="0"/>
          </a:p>
          <a:p>
            <a:pPr lvl="1">
              <a:lnSpc>
                <a:spcPct val="150000"/>
              </a:lnSpc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hu-HU" sz="2000" dirty="0"/>
              <a:t>Nincs vízkőlerakódás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Csak egyetlen anyag érintkezik a vízzel</a:t>
            </a:r>
            <a:r>
              <a:rPr lang="de-DE" sz="2000" dirty="0"/>
              <a:t>:</a:t>
            </a:r>
          </a:p>
          <a:p>
            <a:pPr lvl="1">
              <a:lnSpc>
                <a:spcPct val="150000"/>
              </a:lnSpc>
            </a:pP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/>
              <a:t>EPDM </a:t>
            </a:r>
            <a:r>
              <a:rPr lang="hu-HU" sz="2000" dirty="0"/>
              <a:t>tömítés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Csak vékonyfalú PEHD és PVC-U csövek esetén szükséges a </a:t>
            </a:r>
            <a:r>
              <a:rPr lang="hu-HU" sz="2000" dirty="0" err="1"/>
              <a:t>támászatógyűrű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Önközpontosítő kivitel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Üzemi hőmérséklet</a:t>
            </a:r>
            <a:r>
              <a:rPr lang="de-DE" sz="2000" dirty="0"/>
              <a:t>: -20°C t</a:t>
            </a:r>
            <a:r>
              <a:rPr lang="hu-HU" sz="2000" dirty="0"/>
              <a:t>ól</a:t>
            </a:r>
            <a:r>
              <a:rPr lang="de-DE" sz="2000" dirty="0"/>
              <a:t> +30°C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000" dirty="0"/>
              <a:t>Nem alkalmas </a:t>
            </a:r>
            <a:r>
              <a:rPr lang="de-DE" sz="2000" dirty="0"/>
              <a:t>PWIS / </a:t>
            </a:r>
            <a:r>
              <a:rPr lang="hu-HU" sz="2000" dirty="0"/>
              <a:t>szilikonmentes alkalmazásokhoz</a:t>
            </a:r>
            <a:endParaRPr lang="de-DE" sz="2000" dirty="0"/>
          </a:p>
        </p:txBody>
      </p:sp>
      <p:pic>
        <p:nvPicPr>
          <p:cNvPr id="4" name="Grafik 3" descr="Ein Bild, das Boden, Person, draußen, Werkzeug enthält.&#10;&#10;Automatisch generierte Beschreibung">
            <a:extLst>
              <a:ext uri="{FF2B5EF4-FFF2-40B4-BE49-F238E27FC236}">
                <a16:creationId xmlns:a16="http://schemas.microsoft.com/office/drawing/2014/main" id="{05C8B611-EE48-A94E-316E-B894E0E5F7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1" t="110" r="14931" b="21116"/>
          <a:stretch/>
        </p:blipFill>
        <p:spPr>
          <a:xfrm>
            <a:off x="611038" y="4090550"/>
            <a:ext cx="1933147" cy="2178509"/>
          </a:xfrm>
          <a:prstGeom prst="rect">
            <a:avLst/>
          </a:prstGeom>
        </p:spPr>
      </p:pic>
      <p:pic>
        <p:nvPicPr>
          <p:cNvPr id="7" name="Grafik 6" descr="Ein Bild, das Text, Boden, schmutzig enthält.&#10;&#10;Automatisch generierte Beschreibung">
            <a:extLst>
              <a:ext uri="{FF2B5EF4-FFF2-40B4-BE49-F238E27FC236}">
                <a16:creationId xmlns:a16="http://schemas.microsoft.com/office/drawing/2014/main" id="{E8CFE93F-3C1F-B0E7-3161-C9F4B4A536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7" r="13748"/>
          <a:stretch/>
        </p:blipFill>
        <p:spPr>
          <a:xfrm>
            <a:off x="2797269" y="4090550"/>
            <a:ext cx="1636707" cy="2173974"/>
          </a:xfrm>
          <a:prstGeom prst="rect">
            <a:avLst/>
          </a:prstGeom>
        </p:spPr>
      </p:pic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5C865C3B-8B08-AB74-BE14-208F30C9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63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Gelände, draußen, Stein, Blau enthält.&#10;&#10;Automatisch generierte Beschreibung">
            <a:extLst>
              <a:ext uri="{FF2B5EF4-FFF2-40B4-BE49-F238E27FC236}">
                <a16:creationId xmlns:a16="http://schemas.microsoft.com/office/drawing/2014/main" id="{5E3E84B5-314F-0358-80CE-532F195FB0A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13385"/>
          <a:stretch>
            <a:fillRect/>
          </a:stretch>
        </p:blipFill>
        <p:spPr/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741329E-0E08-20CC-300B-E8588B74D0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FIXBLOC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0404CC-F735-DCA2-A8FA-2AF540B472E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872413" y="6469063"/>
            <a:ext cx="4319587" cy="269875"/>
          </a:xfrm>
        </p:spPr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BD725D7-EE56-14D9-0FE4-BAAE143737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83963" y="6469063"/>
            <a:ext cx="808037" cy="269875"/>
          </a:xfrm>
        </p:spPr>
        <p:txBody>
          <a:bodyPr/>
          <a:lstStyle/>
          <a:p>
            <a:fld id="{B134DF7A-BEA9-4831-B46F-2B4DABD39A7D}" type="slidenum">
              <a:rPr lang="en-GB" smtClean="0"/>
              <a:t>13</a:t>
            </a:fld>
            <a:endParaRPr lang="en-GB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2101272-1187-5C72-5404-6218FB52FE5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69063"/>
            <a:ext cx="5632450" cy="269875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7EA017D-DA71-0414-0B24-FA81B5E1E697}"/>
              </a:ext>
            </a:extLst>
          </p:cNvPr>
          <p:cNvSpPr txBox="1">
            <a:spLocks/>
          </p:cNvSpPr>
          <p:nvPr/>
        </p:nvSpPr>
        <p:spPr>
          <a:xfrm>
            <a:off x="7204075" y="3034642"/>
            <a:ext cx="4140577" cy="597897"/>
          </a:xfrm>
          <a:prstGeom prst="rect">
            <a:avLst/>
          </a:prstGeom>
        </p:spPr>
        <p:txBody>
          <a:bodyPr/>
          <a:lstStyle>
            <a:lvl1pPr marL="250825" indent="-2508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de-DE" b="1" dirty="0" err="1">
                <a:solidFill>
                  <a:schemeClr val="bg1"/>
                </a:solidFill>
              </a:rPr>
              <a:t>Megoldás</a:t>
            </a:r>
            <a:r>
              <a:rPr lang="de-DE" b="1" dirty="0">
                <a:solidFill>
                  <a:schemeClr val="bg1"/>
                </a:solidFill>
              </a:rPr>
              <a:t>  PE-HD </a:t>
            </a:r>
            <a:r>
              <a:rPr lang="de-DE" b="1" dirty="0" err="1">
                <a:solidFill>
                  <a:schemeClr val="bg1"/>
                </a:solidFill>
              </a:rPr>
              <a:t>csövek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axiális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megfogásához</a:t>
            </a:r>
            <a:r>
              <a:rPr lang="de-DE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120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851CD86-7E9A-4D0F-84E8-243CD52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FRIAFIT</a:t>
            </a:r>
            <a:r>
              <a:rPr lang="en-US" baseline="30000" dirty="0"/>
              <a:t>®</a:t>
            </a:r>
            <a:r>
              <a:rPr lang="en-US" dirty="0"/>
              <a:t>  FIXBLOC </a:t>
            </a:r>
            <a:r>
              <a:rPr lang="hu-HU" dirty="0"/>
              <a:t>mérettartomány </a:t>
            </a:r>
            <a:r>
              <a:rPr lang="en-US" dirty="0"/>
              <a:t>d</a:t>
            </a:r>
            <a:r>
              <a:rPr lang="hu-HU" dirty="0"/>
              <a:t>n</a:t>
            </a:r>
            <a:r>
              <a:rPr lang="en-US" dirty="0"/>
              <a:t> 160 - d</a:t>
            </a:r>
            <a:r>
              <a:rPr lang="hu-HU" dirty="0"/>
              <a:t>n</a:t>
            </a:r>
            <a:r>
              <a:rPr lang="en-US" dirty="0"/>
              <a:t> 1.600</a:t>
            </a:r>
            <a:r>
              <a:rPr lang="en-US" b="0" dirty="0"/>
              <a:t> ​</a:t>
            </a:r>
            <a:endParaRPr lang="de-DE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2FB5EBF-6786-45C5-AA0B-DD2BA035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82" y="1476000"/>
            <a:ext cx="2016651" cy="528039"/>
          </a:xfrm>
        </p:spPr>
        <p:txBody>
          <a:bodyPr/>
          <a:lstStyle/>
          <a:p>
            <a:pPr marL="0" indent="0">
              <a:buNone/>
            </a:pPr>
            <a:r>
              <a:rPr lang="hu-HU" sz="1400" b="1" dirty="0"/>
              <a:t>Biztonság </a:t>
            </a:r>
            <a:r>
              <a:rPr lang="de-DE" sz="1400" b="1" dirty="0"/>
              <a:t>SLIPLINING</a:t>
            </a:r>
            <a:r>
              <a:rPr lang="hu-HU" sz="1400" b="1" dirty="0"/>
              <a:t> alkalmazásnál</a:t>
            </a:r>
            <a:endParaRPr lang="de-DE" sz="1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79604-8507-4193-AFD8-8A7EA2A6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2557FA-6AF7-4FE4-ADB9-06BE2F62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14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7C609F-1AFB-4B9E-B276-D7A0CA83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96C41B0-D3A0-4887-A212-2DC9A0F10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50" y="897042"/>
            <a:ext cx="2349581" cy="17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8755386F-56C6-4092-A92A-51061A8B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99" y="897042"/>
            <a:ext cx="2267984" cy="172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F1CDF8C-48B4-4B84-BC87-953EBDFB182C}"/>
              </a:ext>
            </a:extLst>
          </p:cNvPr>
          <p:cNvSpPr/>
          <p:nvPr/>
        </p:nvSpPr>
        <p:spPr>
          <a:xfrm>
            <a:off x="2483315" y="1166786"/>
            <a:ext cx="1706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200" dirty="0"/>
              <a:t>Biztosítja a zömített polietilén bélelőcső behúzását</a:t>
            </a:r>
            <a:endParaRPr lang="de-DE" sz="1200" b="0" i="0" dirty="0">
              <a:effectLst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1F2A2A4-99CD-48B6-BD9D-033B5F2B8705}"/>
              </a:ext>
            </a:extLst>
          </p:cNvPr>
          <p:cNvSpPr/>
          <p:nvPr/>
        </p:nvSpPr>
        <p:spPr>
          <a:xfrm>
            <a:off x="6752623" y="1173042"/>
            <a:ext cx="12911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200" dirty="0"/>
              <a:t>Megakadályozza a cső elmozdulást a bélelő cső behúzása után</a:t>
            </a:r>
            <a:endParaRPr lang="de-DE" sz="1200" b="0" i="0" dirty="0">
              <a:effectLst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ED08FF0-D6E6-4877-B5DB-143975EE3A0E}"/>
              </a:ext>
            </a:extLst>
          </p:cNvPr>
          <p:cNvSpPr/>
          <p:nvPr/>
        </p:nvSpPr>
        <p:spPr>
          <a:xfrm>
            <a:off x="10485748" y="1173042"/>
            <a:ext cx="1706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Beton </a:t>
            </a:r>
            <a:r>
              <a:rPr lang="en-US" sz="1200" dirty="0" err="1"/>
              <a:t>falhoz</a:t>
            </a:r>
            <a:r>
              <a:rPr lang="en-US" sz="1200" dirty="0"/>
              <a:t> </a:t>
            </a:r>
            <a:r>
              <a:rPr lang="en-US" sz="1200" dirty="0" err="1"/>
              <a:t>történő</a:t>
            </a:r>
            <a:r>
              <a:rPr lang="en-US" sz="1200" dirty="0"/>
              <a:t> </a:t>
            </a:r>
            <a:r>
              <a:rPr lang="en-US" sz="1200" dirty="0" err="1"/>
              <a:t>cső</a:t>
            </a:r>
            <a:r>
              <a:rPr lang="en-US" sz="1200" dirty="0"/>
              <a:t> </a:t>
            </a:r>
            <a:r>
              <a:rPr lang="en-US" sz="1200" dirty="0" err="1"/>
              <a:t>rögzítés</a:t>
            </a:r>
            <a:r>
              <a:rPr lang="en-US" sz="1200" dirty="0"/>
              <a:t> </a:t>
            </a:r>
            <a:r>
              <a:rPr lang="en-US" sz="1200" dirty="0" err="1"/>
              <a:t>aknában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8F7E569-B84E-4D2A-A63E-F34F73763004}"/>
              </a:ext>
            </a:extLst>
          </p:cNvPr>
          <p:cNvSpPr/>
          <p:nvPr/>
        </p:nvSpPr>
        <p:spPr>
          <a:xfrm>
            <a:off x="153971" y="2957908"/>
            <a:ext cx="2023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400" b="1" dirty="0"/>
              <a:t>SZABADBAN LÉVŐ</a:t>
            </a:r>
          </a:p>
          <a:p>
            <a:pPr fontAlgn="base"/>
            <a:r>
              <a:rPr lang="hu-HU" sz="1400" b="1" i="0" dirty="0">
                <a:effectLst/>
              </a:rPr>
              <a:t>CSŐVEZETÉKEK</a:t>
            </a:r>
            <a:r>
              <a:rPr lang="hu-HU" sz="1400" b="1" dirty="0"/>
              <a:t>NÉL IS HASZNÁLHATÓ</a:t>
            </a:r>
            <a:endParaRPr lang="hu-HU" sz="1400" b="1" i="0" dirty="0">
              <a:effectLst/>
            </a:endParaRP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643CEC28-EAD6-4071-AC7F-B1A4CEA8A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49" y="2872231"/>
            <a:ext cx="2349581" cy="17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0A48DA1C-A5B4-472A-BE01-40064E67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311" y="2872231"/>
            <a:ext cx="1864186" cy="176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CCD8EC1-7C7B-4666-A36C-C6DE0AB00A9D}"/>
              </a:ext>
            </a:extLst>
          </p:cNvPr>
          <p:cNvSpPr/>
          <p:nvPr/>
        </p:nvSpPr>
        <p:spPr>
          <a:xfrm>
            <a:off x="2378984" y="3188740"/>
            <a:ext cx="18105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Fix rögzítés kialakításához</a:t>
            </a:r>
            <a:endParaRPr lang="de-DE" sz="12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36B0DA5-6627-4651-81A5-39F745AE34E5}"/>
              </a:ext>
            </a:extLst>
          </p:cNvPr>
          <p:cNvSpPr/>
          <p:nvPr/>
        </p:nvSpPr>
        <p:spPr>
          <a:xfrm>
            <a:off x="6698805" y="3105834"/>
            <a:ext cx="1941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/>
              <a:t>Rögzítés a falon szabadban történő szerelésnél</a:t>
            </a:r>
            <a:endParaRPr lang="de-DE" sz="1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B02C0850-0CF0-4194-8A6F-C53C1E225233}"/>
              </a:ext>
            </a:extLst>
          </p:cNvPr>
          <p:cNvSpPr/>
          <p:nvPr/>
        </p:nvSpPr>
        <p:spPr>
          <a:xfrm>
            <a:off x="10365068" y="3187008"/>
            <a:ext cx="19125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Rögzítősúlyos</a:t>
            </a:r>
            <a:r>
              <a:rPr lang="en-US" sz="1200" dirty="0"/>
              <a:t> fix </a:t>
            </a:r>
            <a:r>
              <a:rPr lang="en-US" sz="1200" dirty="0" err="1"/>
              <a:t>pont</a:t>
            </a:r>
            <a:r>
              <a:rPr lang="en-US" sz="1200" dirty="0"/>
              <a:t> </a:t>
            </a:r>
            <a:r>
              <a:rPr lang="en-US" sz="1200" dirty="0" err="1"/>
              <a:t>kialakítás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681B5B4-8793-46DB-AE8F-2E23768BBD61}"/>
              </a:ext>
            </a:extLst>
          </p:cNvPr>
          <p:cNvSpPr/>
          <p:nvPr/>
        </p:nvSpPr>
        <p:spPr>
          <a:xfrm>
            <a:off x="171153" y="5161719"/>
            <a:ext cx="184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1400" b="1" dirty="0"/>
              <a:t>EGYSZERŰ RÖGZÍTÉS –BIZTONSÁGOS ÉS MEGBÍZHATÓ</a:t>
            </a:r>
            <a:endParaRPr lang="en-US" sz="1400" b="0" i="0" dirty="0">
              <a:effectLst/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:a16="http://schemas.microsoft.com/office/drawing/2014/main" id="{EF47215B-42FC-4628-8C62-705A09F19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48" y="4799232"/>
            <a:ext cx="19335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id="{4B06E0C2-C507-4F14-87BC-7A262C11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40" y="5051003"/>
            <a:ext cx="226695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33BB35C8-CA64-452C-A6E2-A825B177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788" y="4782844"/>
            <a:ext cx="1698287" cy="178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0C7214A9-C0CB-4D3B-A4D5-AFD16B78D31B}"/>
              </a:ext>
            </a:extLst>
          </p:cNvPr>
          <p:cNvSpPr/>
          <p:nvPr/>
        </p:nvSpPr>
        <p:spPr>
          <a:xfrm>
            <a:off x="4637378" y="5473556"/>
            <a:ext cx="14991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err="1"/>
              <a:t>Spaniferrel</a:t>
            </a:r>
            <a:r>
              <a:rPr lang="hu-HU" sz="1200" dirty="0"/>
              <a:t> történő rögzítés</a:t>
            </a:r>
            <a:endParaRPr lang="de-DE" sz="120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1A4103-8066-4709-ADA9-0E940574FAA3}"/>
              </a:ext>
            </a:extLst>
          </p:cNvPr>
          <p:cNvSpPr/>
          <p:nvPr/>
        </p:nvSpPr>
        <p:spPr>
          <a:xfrm>
            <a:off x="10917479" y="5128959"/>
            <a:ext cx="1167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200" dirty="0"/>
              <a:t>Fix Bloc </a:t>
            </a:r>
            <a:r>
              <a:rPr lang="en-US" sz="1200" dirty="0" err="1"/>
              <a:t>rögzítő</a:t>
            </a:r>
            <a:r>
              <a:rPr lang="en-US" sz="1200" dirty="0"/>
              <a:t> </a:t>
            </a:r>
            <a:r>
              <a:rPr lang="en-US" sz="1200" dirty="0" err="1"/>
              <a:t>szerszámmal</a:t>
            </a:r>
            <a:r>
              <a:rPr lang="en-US" sz="1200" dirty="0"/>
              <a:t> </a:t>
            </a:r>
            <a:r>
              <a:rPr lang="en-US" sz="1200" dirty="0" err="1"/>
              <a:t>történő</a:t>
            </a:r>
            <a:r>
              <a:rPr lang="en-US" sz="1200" dirty="0"/>
              <a:t> </a:t>
            </a:r>
            <a:r>
              <a:rPr lang="en-US" sz="1200" dirty="0" err="1"/>
              <a:t>szerelés</a:t>
            </a:r>
            <a:r>
              <a:rPr lang="de-DE" sz="1200" dirty="0"/>
              <a:t>​</a:t>
            </a:r>
            <a:endParaRPr lang="de-DE" sz="12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4199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851CD86-7E9A-4D0F-84E8-243CD52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FRIAFIT</a:t>
            </a:r>
            <a:r>
              <a:rPr lang="en-US" baseline="30000" dirty="0"/>
              <a:t>®</a:t>
            </a:r>
            <a:r>
              <a:rPr lang="en-US" dirty="0"/>
              <a:t>  FIXBLOC </a:t>
            </a:r>
            <a:r>
              <a:rPr lang="hu-HU" dirty="0"/>
              <a:t>mérettartomány </a:t>
            </a:r>
            <a:r>
              <a:rPr lang="en-US" dirty="0"/>
              <a:t>of d</a:t>
            </a:r>
            <a:r>
              <a:rPr lang="hu-HU" dirty="0"/>
              <a:t>n</a:t>
            </a:r>
            <a:r>
              <a:rPr lang="en-US" dirty="0"/>
              <a:t> 160 - d</a:t>
            </a:r>
            <a:r>
              <a:rPr lang="hu-HU" dirty="0"/>
              <a:t>n</a:t>
            </a:r>
            <a:r>
              <a:rPr lang="en-US" dirty="0"/>
              <a:t> 1.600</a:t>
            </a:r>
            <a:r>
              <a:rPr lang="en-US" b="0" dirty="0"/>
              <a:t> ​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79604-8507-4193-AFD8-8A7EA2A6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2557FA-6AF7-4FE4-ADB9-06BE2F62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15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7C609F-1AFB-4B9E-B276-D7A0CA83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C8ADFB8-0730-4110-ACC4-A63894D2C7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12" y="922051"/>
            <a:ext cx="3487385" cy="27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5304AB44-8C12-4C21-84BC-2F0987B14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71" y="928425"/>
            <a:ext cx="3479217" cy="271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1C15CD63-6FBC-4947-8E01-D8E5F915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12" y="3712347"/>
            <a:ext cx="3487385" cy="26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E7AF7700-F89E-44CC-8B67-30EA50581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71" y="3712347"/>
            <a:ext cx="3479217" cy="261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64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D851CD86-7E9A-4D0F-84E8-243CD52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FRIAFIT</a:t>
            </a:r>
            <a:r>
              <a:rPr lang="en-US" baseline="30000" dirty="0"/>
              <a:t>®</a:t>
            </a:r>
            <a:r>
              <a:rPr lang="en-US" dirty="0"/>
              <a:t>  FIXBLOC </a:t>
            </a:r>
            <a:r>
              <a:rPr lang="hu-HU" dirty="0"/>
              <a:t>mérettartomány </a:t>
            </a:r>
            <a:r>
              <a:rPr lang="en-US" dirty="0"/>
              <a:t>d</a:t>
            </a:r>
            <a:r>
              <a:rPr lang="hu-HU" dirty="0"/>
              <a:t>n</a:t>
            </a:r>
            <a:r>
              <a:rPr lang="en-US" dirty="0"/>
              <a:t> 160 - d</a:t>
            </a:r>
            <a:r>
              <a:rPr lang="hu-HU" dirty="0"/>
              <a:t>n</a:t>
            </a:r>
            <a:r>
              <a:rPr lang="en-US" dirty="0"/>
              <a:t> 1.600</a:t>
            </a:r>
            <a:r>
              <a:rPr lang="en-US" b="0" dirty="0"/>
              <a:t> ​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79604-8507-4193-AFD8-8A7EA2A6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2557FA-6AF7-4FE4-ADB9-06BE2F62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16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7C609F-1AFB-4B9E-B276-D7A0CA83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7969BFF-81FC-B0F7-D001-C82F2160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702754"/>
            <a:ext cx="6282048" cy="593924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143FB65-949B-5B90-DBB7-0005B6350E66}"/>
              </a:ext>
            </a:extLst>
          </p:cNvPr>
          <p:cNvSpPr/>
          <p:nvPr/>
        </p:nvSpPr>
        <p:spPr>
          <a:xfrm>
            <a:off x="6061164" y="649192"/>
            <a:ext cx="914400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8053E7-9026-42E1-D9D5-E84A9B39D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085" y="671247"/>
            <a:ext cx="4538972" cy="60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7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2FB5EBF-6786-45C5-AA0B-DD2BA035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99" y="1476000"/>
            <a:ext cx="4140577" cy="748726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Előírásszerű rögzítés esetén kiváló hegesztési minőség</a:t>
            </a:r>
            <a:endParaRPr lang="de-DE" b="1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79604-8507-4193-AFD8-8A7EA2A6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92557FA-6AF7-4FE4-ADB9-06BE2F62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17</a:t>
            </a:fld>
            <a:endParaRPr lang="en-GB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7C609F-1AFB-4B9E-B276-D7A0CA83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D8D1D7E-9EA3-4D45-A54F-9DA515D4B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51" y="1327392"/>
            <a:ext cx="5790840" cy="498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6AD55B-3618-49B2-922A-656EDCD3D272}"/>
              </a:ext>
            </a:extLst>
          </p:cNvPr>
          <p:cNvSpPr txBox="1"/>
          <p:nvPr/>
        </p:nvSpPr>
        <p:spPr>
          <a:xfrm>
            <a:off x="468000" y="5353084"/>
            <a:ext cx="4140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hu-HU" sz="1400" dirty="0"/>
              <a:t>A kompakt kialakítás és a nagy hegesztési zóna miatt magas húzási és rögzítő erő 40 </a:t>
            </a:r>
            <a:r>
              <a:rPr lang="hu-HU" sz="1400" dirty="0" err="1"/>
              <a:t>kN-ig</a:t>
            </a:r>
            <a:endParaRPr lang="hu-HU" sz="1400" dirty="0"/>
          </a:p>
          <a:p>
            <a:pPr fontAlgn="base"/>
            <a:r>
              <a:rPr lang="de-DE" sz="1400" dirty="0"/>
              <a:t>​</a:t>
            </a:r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A0E31853-DFFF-8BF5-FC36-E1309AFB25A5}"/>
              </a:ext>
            </a:extLst>
          </p:cNvPr>
          <p:cNvSpPr txBox="1">
            <a:spLocks/>
          </p:cNvSpPr>
          <p:nvPr/>
        </p:nvSpPr>
        <p:spPr>
          <a:xfrm>
            <a:off x="467400" y="221165"/>
            <a:ext cx="11257200" cy="9507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FRIAFIT</a:t>
            </a:r>
            <a:r>
              <a:rPr lang="en-US" baseline="30000" dirty="0"/>
              <a:t>®</a:t>
            </a:r>
            <a:r>
              <a:rPr lang="en-US" dirty="0"/>
              <a:t>  FIXBLOC </a:t>
            </a:r>
            <a:r>
              <a:rPr lang="hu-HU" dirty="0"/>
              <a:t>mérettartomány </a:t>
            </a:r>
            <a:r>
              <a:rPr lang="en-US" dirty="0"/>
              <a:t>d</a:t>
            </a:r>
            <a:r>
              <a:rPr lang="hu-HU" dirty="0"/>
              <a:t>n</a:t>
            </a:r>
            <a:r>
              <a:rPr lang="en-US" dirty="0"/>
              <a:t> 160 - d</a:t>
            </a:r>
            <a:r>
              <a:rPr lang="hu-HU" dirty="0"/>
              <a:t>n</a:t>
            </a:r>
            <a:r>
              <a:rPr lang="en-US" dirty="0"/>
              <a:t> 1.600</a:t>
            </a:r>
            <a:r>
              <a:rPr lang="en-US" b="0" dirty="0"/>
              <a:t> 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37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5A87E56F-86A7-46D0-916B-03A1E8AE0D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98" imgH="499" progId="TCLayout.ActiveDocument.1">
                  <p:embed/>
                </p:oleObj>
              </mc:Choice>
              <mc:Fallback>
                <p:oleObj name="think-cell Folie" r:id="rId4" imgW="498" imgH="49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5A87E56F-86A7-46D0-916B-03A1E8AE0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0A3F22-D9F3-4703-9FF1-E25B3F27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4074" y="2667793"/>
            <a:ext cx="4423819" cy="2013264"/>
          </a:xfrm>
        </p:spPr>
        <p:txBody>
          <a:bodyPr/>
          <a:lstStyle/>
          <a:p>
            <a:r>
              <a:rPr lang="de-DE" dirty="0"/>
              <a:t>Close-Fit Liner</a:t>
            </a:r>
            <a:br>
              <a:rPr lang="de-DE" dirty="0"/>
            </a:br>
            <a:endParaRPr lang="de-DE" sz="2800" b="0" dirty="0"/>
          </a:p>
          <a:p>
            <a:r>
              <a:rPr lang="de-DE" sz="2800" b="0" dirty="0"/>
              <a:t>DAA / DAV RED SNAP </a:t>
            </a:r>
          </a:p>
          <a:p>
            <a:r>
              <a:rPr lang="hu-HU" sz="2800" b="0" dirty="0"/>
              <a:t>Házi bekötések FRIATOP szerszámmal történő kivitelezése</a:t>
            </a:r>
            <a:endParaRPr lang="de-DE" sz="2800" b="0" dirty="0"/>
          </a:p>
        </p:txBody>
      </p:sp>
      <p:pic>
        <p:nvPicPr>
          <p:cNvPr id="6" name="Bildplatzhalter 5" descr="Ein Bild, das drinnen, Tisch, Schreibtisch, Büro enthält.&#10;&#10;Automatisch generierte Beschreibung">
            <a:extLst>
              <a:ext uri="{FF2B5EF4-FFF2-40B4-BE49-F238E27FC236}">
                <a16:creationId xmlns:a16="http://schemas.microsoft.com/office/drawing/2014/main" id="{7214173D-FEE3-B177-33B8-CE1A268603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9" b="29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399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draußen, Junge, Schaufel enthält.&#10;&#10;Automatisch generierte Beschreibung">
            <a:extLst>
              <a:ext uri="{FF2B5EF4-FFF2-40B4-BE49-F238E27FC236}">
                <a16:creationId xmlns:a16="http://schemas.microsoft.com/office/drawing/2014/main" id="{DB94540B-B8EC-40D3-9EF2-3E1A8EE53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b="6200"/>
          <a:stretch/>
        </p:blipFill>
        <p:spPr>
          <a:xfrm>
            <a:off x="-6" y="1"/>
            <a:ext cx="12192006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A4C99DB-2819-4AE8-B8F6-4D2F2D3F85B5}"/>
              </a:ext>
            </a:extLst>
          </p:cNvPr>
          <p:cNvSpPr/>
          <p:nvPr/>
        </p:nvSpPr>
        <p:spPr>
          <a:xfrm>
            <a:off x="-6" y="0"/>
            <a:ext cx="12192006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B25643-E34E-44EC-A048-E1472D40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Nyomás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alatti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leágazások</a:t>
            </a:r>
            <a:r>
              <a:rPr lang="hu-HU" dirty="0">
                <a:solidFill>
                  <a:schemeClr val="accent1"/>
                </a:solidFill>
              </a:rPr>
              <a:t>,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megoldások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DAA – </a:t>
            </a:r>
            <a:r>
              <a:rPr lang="hu-HU" dirty="0">
                <a:solidFill>
                  <a:schemeClr val="bg1"/>
                </a:solidFill>
              </a:rPr>
              <a:t>nyomás alatti </a:t>
            </a:r>
            <a:r>
              <a:rPr lang="hu-HU" dirty="0" err="1">
                <a:solidFill>
                  <a:schemeClr val="bg1"/>
                </a:solidFill>
              </a:rPr>
              <a:t>megfúróidom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&amp; DAV – </a:t>
            </a:r>
            <a:r>
              <a:rPr lang="hu-HU" dirty="0">
                <a:solidFill>
                  <a:schemeClr val="bg1"/>
                </a:solidFill>
              </a:rPr>
              <a:t>nyomás alatti </a:t>
            </a:r>
            <a:r>
              <a:rPr lang="hu-HU" dirty="0" err="1">
                <a:solidFill>
                  <a:schemeClr val="bg1"/>
                </a:solidFill>
              </a:rPr>
              <a:t>megfúrószelep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A4EAF5-C49F-4B3A-A162-D7F8C32E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3FE285A-1B7E-4170-BE8E-8FFBE3F5BDDF}"/>
              </a:ext>
            </a:extLst>
          </p:cNvPr>
          <p:cNvSpPr/>
          <p:nvPr/>
        </p:nvSpPr>
        <p:spPr>
          <a:xfrm>
            <a:off x="1804070" y="1524466"/>
            <a:ext cx="3420000" cy="3420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FC2FCCC-A5B8-4C24-8136-E1A28876DC79}"/>
              </a:ext>
            </a:extLst>
          </p:cNvPr>
          <p:cNvSpPr/>
          <p:nvPr/>
        </p:nvSpPr>
        <p:spPr>
          <a:xfrm>
            <a:off x="7901339" y="1524466"/>
            <a:ext cx="3420000" cy="3420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Grafik 11" descr="Ein Bild, das drinnen, rot, Leder enthält.&#10;&#10;Automatisch generierte Beschreibung">
            <a:extLst>
              <a:ext uri="{FF2B5EF4-FFF2-40B4-BE49-F238E27FC236}">
                <a16:creationId xmlns:a16="http://schemas.microsoft.com/office/drawing/2014/main" id="{9C0E834D-DDBE-42ED-8CE8-CB5F9849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" t="1804" r="1213" b="24618"/>
          <a:stretch/>
        </p:blipFill>
        <p:spPr>
          <a:xfrm>
            <a:off x="7987739" y="1610985"/>
            <a:ext cx="3247200" cy="3247200"/>
          </a:xfrm>
          <a:prstGeom prst="flowChartConnector">
            <a:avLst/>
          </a:prstGeom>
        </p:spPr>
      </p:pic>
      <p:pic>
        <p:nvPicPr>
          <p:cNvPr id="14" name="Grafik 13" descr="Ein Bild, das Leder enthält.&#10;&#10;Automatisch generierte Beschreibung">
            <a:extLst>
              <a:ext uri="{FF2B5EF4-FFF2-40B4-BE49-F238E27FC236}">
                <a16:creationId xmlns:a16="http://schemas.microsoft.com/office/drawing/2014/main" id="{458C26B4-EFE7-4CA3-A498-89A20E1C8B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r="1686"/>
          <a:stretch/>
        </p:blipFill>
        <p:spPr>
          <a:xfrm>
            <a:off x="1872301" y="1592697"/>
            <a:ext cx="3283538" cy="3283538"/>
          </a:xfrm>
          <a:prstGeom prst="flowChartConnector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3C1058-08D1-0AA3-84B5-3E0AFE26A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390F0D-69D1-F442-6BA6-BDDADEA88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5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A7C609F-1AFB-4B9E-B276-D7A0CA83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851CD86-7E9A-4D0F-84E8-243CD52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Műszaki</a:t>
            </a:r>
            <a:r>
              <a:rPr lang="de-DE" dirty="0"/>
              <a:t> T</a:t>
            </a:r>
            <a:r>
              <a:rPr lang="hu-HU" dirty="0"/>
              <a:t>anácsadó</a:t>
            </a:r>
            <a:r>
              <a:rPr lang="de-DE" dirty="0"/>
              <a:t> 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2FB5EBF-6786-45C5-AA0B-DD2BA035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691392"/>
            <a:ext cx="7064017" cy="5777537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>
                <a:solidFill>
                  <a:schemeClr val="accent1"/>
                </a:solidFill>
              </a:rPr>
              <a:t>Rainer Mueller – </a:t>
            </a:r>
            <a:r>
              <a:rPr lang="en-GB" sz="2000" b="1" dirty="0" err="1">
                <a:solidFill>
                  <a:schemeClr val="accent1"/>
                </a:solidFill>
              </a:rPr>
              <a:t>Szenior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felhasználást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támogató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mérnök</a:t>
            </a:r>
            <a:endParaRPr lang="hu-HU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hu-HU" sz="20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DE" b="1" dirty="0">
                <a:solidFill>
                  <a:srgbClr val="7E7E7E"/>
                </a:solidFill>
              </a:rPr>
              <a:t>1979-1983</a:t>
            </a:r>
            <a:r>
              <a:rPr lang="de-DE" dirty="0">
                <a:solidFill>
                  <a:srgbClr val="7E7E7E"/>
                </a:solidFill>
              </a:rPr>
              <a:t>​</a:t>
            </a:r>
            <a:br>
              <a:rPr lang="de-DE" dirty="0">
                <a:solidFill>
                  <a:srgbClr val="7E7E7E"/>
                </a:solidFill>
              </a:rPr>
            </a:br>
            <a:r>
              <a:rPr lang="hu-HU" dirty="0">
                <a:solidFill>
                  <a:srgbClr val="7E7E7E"/>
                </a:solidFill>
              </a:rPr>
              <a:t>műszaki gyakornok </a:t>
            </a:r>
            <a:r>
              <a:rPr lang="de-DE" dirty="0">
                <a:solidFill>
                  <a:srgbClr val="7E7E7E"/>
                </a:solidFill>
              </a:rPr>
              <a:t>a FRIATEC</a:t>
            </a:r>
            <a:r>
              <a:rPr lang="hu-HU" dirty="0">
                <a:solidFill>
                  <a:srgbClr val="7E7E7E"/>
                </a:solidFill>
              </a:rPr>
              <a:t>-nél</a:t>
            </a:r>
            <a:r>
              <a:rPr lang="de-DE" dirty="0">
                <a:solidFill>
                  <a:srgbClr val="7E7E7E"/>
                </a:solidFill>
              </a:rPr>
              <a:t> / </a:t>
            </a:r>
            <a:r>
              <a:rPr lang="de-DE" dirty="0" err="1">
                <a:solidFill>
                  <a:srgbClr val="7E7E7E"/>
                </a:solidFill>
              </a:rPr>
              <a:t>Aliaxis</a:t>
            </a:r>
            <a:r>
              <a:rPr lang="hu-HU" dirty="0">
                <a:solidFill>
                  <a:srgbClr val="7E7E7E"/>
                </a:solidFill>
              </a:rPr>
              <a:t>-</a:t>
            </a:r>
            <a:r>
              <a:rPr lang="hu-HU" dirty="0" err="1">
                <a:solidFill>
                  <a:srgbClr val="7E7E7E"/>
                </a:solidFill>
              </a:rPr>
              <a:t>nál</a:t>
            </a:r>
            <a:r>
              <a:rPr lang="hu-HU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szerszámkészítő</a:t>
            </a:r>
            <a:r>
              <a:rPr lang="hu-HU" dirty="0">
                <a:solidFill>
                  <a:srgbClr val="7E7E7E"/>
                </a:solidFill>
              </a:rPr>
              <a:t>i oktatás</a:t>
            </a:r>
          </a:p>
          <a:p>
            <a:pPr marL="0" indent="0">
              <a:buNone/>
            </a:pPr>
            <a:r>
              <a:rPr lang="de-DE" b="1" dirty="0">
                <a:solidFill>
                  <a:srgbClr val="7E7E7E"/>
                </a:solidFill>
              </a:rPr>
              <a:t>1983-1993</a:t>
            </a:r>
            <a:r>
              <a:rPr lang="en-US" dirty="0">
                <a:solidFill>
                  <a:srgbClr val="7E7E7E"/>
                </a:solidFill>
              </a:rPr>
              <a:t>​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hu-HU" dirty="0" err="1">
                <a:solidFill>
                  <a:srgbClr val="7E7E7E"/>
                </a:solidFill>
              </a:rPr>
              <a:t>Minőségmendezsment</a:t>
            </a:r>
            <a:r>
              <a:rPr lang="hu-HU" dirty="0">
                <a:solidFill>
                  <a:srgbClr val="7E7E7E"/>
                </a:solidFill>
              </a:rPr>
              <a:t> részleg,</a:t>
            </a:r>
          </a:p>
          <a:p>
            <a:pPr marL="0" indent="0">
              <a:buNone/>
            </a:pPr>
            <a:r>
              <a:rPr lang="hu-HU" dirty="0">
                <a:solidFill>
                  <a:srgbClr val="7E7E7E"/>
                </a:solidFill>
              </a:rPr>
              <a:t> - </a:t>
            </a:r>
            <a:r>
              <a:rPr lang="de-DE" dirty="0">
                <a:solidFill>
                  <a:srgbClr val="7E7E7E"/>
                </a:solidFill>
              </a:rPr>
              <a:t>FRIATEC </a:t>
            </a:r>
            <a:r>
              <a:rPr lang="de-DE" dirty="0" err="1">
                <a:solidFill>
                  <a:srgbClr val="7E7E7E"/>
                </a:solidFill>
              </a:rPr>
              <a:t>kötések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fejlesztési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vizsgálatai</a:t>
            </a:r>
            <a:r>
              <a:rPr lang="de-DE" dirty="0">
                <a:solidFill>
                  <a:srgbClr val="7E7E7E"/>
                </a:solidFill>
              </a:rPr>
              <a:t>,</a:t>
            </a:r>
            <a:r>
              <a:rPr lang="en-US" dirty="0">
                <a:solidFill>
                  <a:srgbClr val="7E7E7E"/>
                </a:solidFill>
              </a:rPr>
              <a:t>​</a:t>
            </a:r>
          </a:p>
          <a:p>
            <a:pPr fontAlgn="base"/>
            <a:r>
              <a:rPr lang="hu-HU" dirty="0">
                <a:solidFill>
                  <a:srgbClr val="7E7E7E"/>
                </a:solidFill>
              </a:rPr>
              <a:t>Reklamációs részleg, </a:t>
            </a:r>
            <a:endParaRPr lang="en-US" dirty="0">
              <a:solidFill>
                <a:srgbClr val="7E7E7E"/>
              </a:solidFill>
            </a:endParaRPr>
          </a:p>
          <a:p>
            <a:pPr fontAlgn="base"/>
            <a:r>
              <a:rPr lang="hu-HU" dirty="0">
                <a:solidFill>
                  <a:srgbClr val="7E7E7E"/>
                </a:solidFill>
              </a:rPr>
              <a:t>Minőségirányítási rendszer kialakítása</a:t>
            </a:r>
            <a:br>
              <a:rPr lang="de-DE" dirty="0">
                <a:solidFill>
                  <a:srgbClr val="7E7E7E"/>
                </a:solidFill>
              </a:rPr>
            </a:br>
            <a:r>
              <a:rPr lang="hu-HU" dirty="0">
                <a:solidFill>
                  <a:srgbClr val="7E7E7E"/>
                </a:solidFill>
              </a:rPr>
              <a:t>Eközben</a:t>
            </a:r>
            <a:r>
              <a:rPr lang="de-DE" dirty="0">
                <a:solidFill>
                  <a:srgbClr val="7E7E7E"/>
                </a:solidFill>
              </a:rPr>
              <a:t> 1990-1994 </a:t>
            </a:r>
            <a:r>
              <a:rPr lang="hu-HU" dirty="0">
                <a:solidFill>
                  <a:srgbClr val="7E7E7E"/>
                </a:solidFill>
              </a:rPr>
              <a:t>Műanyagipari mérnöki tanulmányok</a:t>
            </a:r>
            <a:r>
              <a:rPr lang="de-DE" dirty="0">
                <a:solidFill>
                  <a:srgbClr val="7E7E7E"/>
                </a:solidFill>
              </a:rPr>
              <a:t>​</a:t>
            </a:r>
          </a:p>
          <a:p>
            <a:pPr marL="0" indent="0" fontAlgn="base">
              <a:buNone/>
            </a:pPr>
            <a:r>
              <a:rPr lang="hu-HU" b="1" dirty="0">
                <a:solidFill>
                  <a:srgbClr val="7E7E7E"/>
                </a:solidFill>
              </a:rPr>
              <a:t>1994 óta</a:t>
            </a:r>
            <a:r>
              <a:rPr lang="de-DE" b="1" dirty="0">
                <a:solidFill>
                  <a:srgbClr val="7E7E7E"/>
                </a:solidFill>
              </a:rPr>
              <a:t>,</a:t>
            </a:r>
            <a:r>
              <a:rPr lang="en-US" dirty="0">
                <a:solidFill>
                  <a:srgbClr val="7E7E7E"/>
                </a:solidFill>
              </a:rPr>
              <a:t>​</a:t>
            </a:r>
            <a:br>
              <a:rPr lang="en-US" dirty="0">
                <a:solidFill>
                  <a:srgbClr val="7E7E7E"/>
                </a:solidFill>
              </a:rPr>
            </a:br>
            <a:r>
              <a:rPr lang="de-DE" dirty="0">
                <a:solidFill>
                  <a:srgbClr val="7E7E7E"/>
                </a:solidFill>
              </a:rPr>
              <a:t>FRIATEC </a:t>
            </a:r>
            <a:r>
              <a:rPr lang="de-DE" dirty="0" err="1">
                <a:solidFill>
                  <a:srgbClr val="7E7E7E"/>
                </a:solidFill>
              </a:rPr>
              <a:t>felhasználástechnikai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mérnök</a:t>
            </a:r>
            <a:r>
              <a:rPr lang="de-DE" dirty="0">
                <a:solidFill>
                  <a:srgbClr val="7E7E7E"/>
                </a:solidFill>
              </a:rPr>
              <a:t> , DVGW </a:t>
            </a:r>
            <a:r>
              <a:rPr lang="hu-HU" dirty="0">
                <a:solidFill>
                  <a:srgbClr val="7E7E7E"/>
                </a:solidFill>
              </a:rPr>
              <a:t>bizonyítvánnyal</a:t>
            </a:r>
            <a:r>
              <a:rPr lang="de-DE" dirty="0">
                <a:solidFill>
                  <a:srgbClr val="7E7E7E"/>
                </a:solidFill>
              </a:rPr>
              <a:t>l PE-</a:t>
            </a:r>
            <a:r>
              <a:rPr lang="de-DE" dirty="0" err="1">
                <a:solidFill>
                  <a:srgbClr val="7E7E7E"/>
                </a:solidFill>
              </a:rPr>
              <a:t>hegeszt</a:t>
            </a:r>
            <a:r>
              <a:rPr lang="hu-HU" dirty="0" err="1">
                <a:solidFill>
                  <a:srgbClr val="7E7E7E"/>
                </a:solidFill>
              </a:rPr>
              <a:t>ési</a:t>
            </a:r>
            <a:r>
              <a:rPr lang="hu-HU" dirty="0">
                <a:solidFill>
                  <a:srgbClr val="7E7E7E"/>
                </a:solidFill>
              </a:rPr>
              <a:t> vizsgával</a:t>
            </a:r>
            <a:r>
              <a:rPr lang="de-DE" dirty="0">
                <a:solidFill>
                  <a:srgbClr val="7E7E7E"/>
                </a:solidFill>
              </a:rPr>
              <a:t>, </a:t>
            </a:r>
            <a:r>
              <a:rPr lang="hu-HU" dirty="0">
                <a:solidFill>
                  <a:srgbClr val="7E7E7E"/>
                </a:solidFill>
              </a:rPr>
              <a:t>vezetői engedéllyel</a:t>
            </a:r>
          </a:p>
          <a:p>
            <a:pPr marL="0" indent="0" fontAlgn="base">
              <a:buNone/>
            </a:pPr>
            <a:r>
              <a:rPr lang="hu-HU" dirty="0">
                <a:solidFill>
                  <a:srgbClr val="7E7E7E"/>
                </a:solidFill>
              </a:rPr>
              <a:t>- Workshopok ügyfelek részére</a:t>
            </a:r>
            <a:r>
              <a:rPr lang="de-DE" dirty="0">
                <a:solidFill>
                  <a:srgbClr val="7E7E7E"/>
                </a:solidFill>
              </a:rPr>
              <a:t>, </a:t>
            </a:r>
            <a:r>
              <a:rPr lang="hu-HU" dirty="0">
                <a:solidFill>
                  <a:srgbClr val="7E7E7E"/>
                </a:solidFill>
              </a:rPr>
              <a:t>Előadások </a:t>
            </a:r>
            <a:r>
              <a:rPr lang="hu-HU" dirty="0" err="1">
                <a:solidFill>
                  <a:srgbClr val="7E7E7E"/>
                </a:solidFill>
              </a:rPr>
              <a:t>világszerta</a:t>
            </a:r>
            <a:endParaRPr lang="de-DE" dirty="0">
              <a:solidFill>
                <a:srgbClr val="7E7E7E"/>
              </a:solidFill>
            </a:endParaRPr>
          </a:p>
          <a:p>
            <a:pPr fontAlgn="base"/>
            <a:r>
              <a:rPr lang="hu-HU" dirty="0">
                <a:solidFill>
                  <a:srgbClr val="7E7E7E"/>
                </a:solidFill>
              </a:rPr>
              <a:t>Munkaterületi bemutatók</a:t>
            </a:r>
            <a:endParaRPr lang="de-DE" dirty="0">
              <a:solidFill>
                <a:srgbClr val="7E7E7E"/>
              </a:solidFill>
            </a:endParaRPr>
          </a:p>
          <a:p>
            <a:pPr fontAlgn="base"/>
            <a:r>
              <a:rPr lang="hu-HU" dirty="0">
                <a:solidFill>
                  <a:srgbClr val="7E7E7E"/>
                </a:solidFill>
              </a:rPr>
              <a:t>Projekt támogatás</a:t>
            </a:r>
            <a:br>
              <a:rPr lang="de-DE" dirty="0"/>
            </a:br>
            <a:r>
              <a:rPr lang="de-DE" dirty="0"/>
              <a:t>​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42735B2-1C8E-E376-3F85-92B2299BC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C41728-0467-218D-6CFE-9FE3C8CE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848B66-5722-6CB4-985D-26FE2339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053" y="-1"/>
            <a:ext cx="4084948" cy="680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20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20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accent1"/>
                </a:solidFill>
              </a:rPr>
              <a:t>Házi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bekötések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létesítése</a:t>
            </a:r>
            <a:r>
              <a:rPr lang="en-GB" dirty="0">
                <a:solidFill>
                  <a:schemeClr val="accent1"/>
                </a:solidFill>
              </a:rPr>
              <a:t> Top-Loading </a:t>
            </a:r>
            <a:r>
              <a:rPr lang="en-GB" dirty="0" err="1">
                <a:solidFill>
                  <a:schemeClr val="accent1"/>
                </a:solidFill>
              </a:rPr>
              <a:t>idommal</a:t>
            </a:r>
            <a:r>
              <a:rPr lang="en-GB" dirty="0">
                <a:solidFill>
                  <a:schemeClr val="accent1"/>
                </a:solidFill>
              </a:rPr>
              <a:t> Close-Fit </a:t>
            </a:r>
            <a:r>
              <a:rPr lang="en-GB" dirty="0" err="1">
                <a:solidFill>
                  <a:schemeClr val="accent1"/>
                </a:solidFill>
              </a:rPr>
              <a:t>csővezetékekre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A2F9B926-1BB7-4EA5-A569-E22BDE33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328" y="6510875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44D4658-F759-3058-5E12-58C52314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92" y="1706010"/>
            <a:ext cx="2151432" cy="228846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D29E7E7-8564-8629-C82F-9C944EA63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92" y="4286759"/>
            <a:ext cx="2009508" cy="22241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99DF58B-A54F-37AE-2C5C-459E154ECB9D}"/>
              </a:ext>
            </a:extLst>
          </p:cNvPr>
          <p:cNvSpPr txBox="1"/>
          <p:nvPr/>
        </p:nvSpPr>
        <p:spPr>
          <a:xfrm>
            <a:off x="369592" y="1044396"/>
            <a:ext cx="6111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-BoldMT"/>
              </a:rPr>
              <a:t>DAA </a:t>
            </a:r>
            <a:r>
              <a:rPr lang="en-US" dirty="0" err="1">
                <a:latin typeface="Arial-BoldMT"/>
              </a:rPr>
              <a:t>nyomás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alatti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megfúróidom</a:t>
            </a:r>
            <a:r>
              <a:rPr lang="en-US" dirty="0">
                <a:latin typeface="Arial-BoldMT"/>
              </a:rPr>
              <a:t> extra </a:t>
            </a:r>
            <a:r>
              <a:rPr lang="en-US" dirty="0" err="1">
                <a:latin typeface="Arial-BoldMT"/>
              </a:rPr>
              <a:t>hosszú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leágazó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csonkkal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3D8D89D-6131-F9B7-43FE-1D4E524831BC}"/>
              </a:ext>
            </a:extLst>
          </p:cNvPr>
          <p:cNvSpPr txBox="1"/>
          <p:nvPr/>
        </p:nvSpPr>
        <p:spPr>
          <a:xfrm>
            <a:off x="235302" y="3999895"/>
            <a:ext cx="7397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-BoldMT"/>
              </a:rPr>
              <a:t>DAV </a:t>
            </a:r>
            <a:r>
              <a:rPr lang="en-US" dirty="0" err="1">
                <a:latin typeface="Arial-BoldMT"/>
              </a:rPr>
              <a:t>nyomás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alatti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megfúró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szelep</a:t>
            </a:r>
            <a:r>
              <a:rPr lang="en-US" dirty="0">
                <a:latin typeface="Arial-BoldMT"/>
              </a:rPr>
              <a:t> extra </a:t>
            </a:r>
            <a:r>
              <a:rPr lang="en-US" dirty="0" err="1">
                <a:latin typeface="Arial-BoldMT"/>
              </a:rPr>
              <a:t>hosszú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leágazó</a:t>
            </a:r>
            <a:r>
              <a:rPr lang="en-US" dirty="0">
                <a:latin typeface="Arial-BoldMT"/>
              </a:rPr>
              <a:t> </a:t>
            </a:r>
            <a:r>
              <a:rPr lang="en-US" dirty="0" err="1">
                <a:latin typeface="Arial-BoldMT"/>
              </a:rPr>
              <a:t>csonkkal</a:t>
            </a:r>
            <a:endParaRPr lang="en-US" dirty="0">
              <a:latin typeface="Arial-BoldMT"/>
            </a:endParaRPr>
          </a:p>
          <a:p>
            <a:endParaRPr lang="en-US" dirty="0">
              <a:latin typeface="Arial-BoldMT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6A6B05-7BF1-2BFE-CBE0-CEE7D75EE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pic>
        <p:nvPicPr>
          <p:cNvPr id="10" name="Picture 1" descr="C:\Users\eckertr\AppData\Local\Microsoft\Windows\Temporary Internet Files\Content.Outlook\9WUNXD4X\20151106_124504.jpg">
            <a:extLst>
              <a:ext uri="{FF2B5EF4-FFF2-40B4-BE49-F238E27FC236}">
                <a16:creationId xmlns:a16="http://schemas.microsoft.com/office/drawing/2014/main" id="{E6E095B2-3C37-6530-A6E4-CAAEB9684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" t="1610" r="3923" b="3420"/>
          <a:stretch/>
        </p:blipFill>
        <p:spPr bwMode="auto">
          <a:xfrm rot="5400000">
            <a:off x="2803934" y="1863637"/>
            <a:ext cx="2511527" cy="190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F5D6928-1920-A198-5F54-D08855130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916" y="4485967"/>
            <a:ext cx="1317137" cy="19497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185AEE-EB03-4D32-6143-C16DDAB7A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719" y="1166786"/>
            <a:ext cx="4657283" cy="499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en-US" dirty="0"/>
              <a:t>Top </a:t>
            </a:r>
            <a:r>
              <a:rPr lang="en-US" dirty="0" err="1"/>
              <a:t>nyeregidomok</a:t>
            </a:r>
            <a:r>
              <a:rPr lang="en-US" dirty="0"/>
              <a:t>  </a:t>
            </a:r>
            <a:r>
              <a:rPr lang="hu-HU" dirty="0"/>
              <a:t>különböző átmérőkhöz</a:t>
            </a:r>
            <a:br>
              <a:rPr lang="de-DE" dirty="0"/>
            </a:br>
            <a:r>
              <a:rPr lang="de-DE" sz="2000" dirty="0"/>
              <a:t>Top-</a:t>
            </a:r>
            <a:r>
              <a:rPr lang="de-DE" sz="2000" dirty="0" err="1"/>
              <a:t>Loading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9FCAE10-CA2D-445B-958C-B639D6BF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3BCE84-2D8A-4EF0-B3EE-7D2123E957B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70" y="1476000"/>
            <a:ext cx="5183651" cy="319989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 </a:t>
            </a:r>
            <a:r>
              <a:rPr lang="de-DE" dirty="0" err="1"/>
              <a:t>nyereg</a:t>
            </a:r>
            <a:r>
              <a:rPr lang="de-DE" dirty="0"/>
              <a:t> </a:t>
            </a:r>
            <a:r>
              <a:rPr lang="de-DE" dirty="0" err="1"/>
              <a:t>rugalmasságának</a:t>
            </a:r>
            <a:r>
              <a:rPr lang="de-DE" dirty="0"/>
              <a:t> </a:t>
            </a:r>
            <a:r>
              <a:rPr lang="de-DE" dirty="0" err="1"/>
              <a:t>köszönhetően</a:t>
            </a:r>
            <a:r>
              <a:rPr lang="de-DE" dirty="0"/>
              <a:t> a </a:t>
            </a:r>
            <a:r>
              <a:rPr lang="de-DE" dirty="0" err="1"/>
              <a:t>különböző</a:t>
            </a:r>
            <a:r>
              <a:rPr lang="de-DE" dirty="0"/>
              <a:t> </a:t>
            </a:r>
            <a:r>
              <a:rPr lang="de-DE" dirty="0" err="1"/>
              <a:t>csőméretek</a:t>
            </a:r>
            <a:r>
              <a:rPr lang="de-DE" dirty="0"/>
              <a:t> </a:t>
            </a:r>
            <a:r>
              <a:rPr lang="de-DE" dirty="0" err="1"/>
              <a:t>egyetlen</a:t>
            </a:r>
            <a:r>
              <a:rPr lang="de-DE" dirty="0"/>
              <a:t> </a:t>
            </a:r>
            <a:r>
              <a:rPr lang="de-DE" dirty="0" err="1"/>
              <a:t>nyereggel</a:t>
            </a:r>
            <a:r>
              <a:rPr lang="de-DE" dirty="0"/>
              <a:t> </a:t>
            </a:r>
            <a:r>
              <a:rPr lang="de-DE" dirty="0" err="1"/>
              <a:t>lefedhetők</a:t>
            </a:r>
            <a:r>
              <a:rPr lang="de-DE" dirty="0"/>
              <a:t>.</a:t>
            </a:r>
          </a:p>
          <a:p>
            <a:pPr marL="0" indent="0">
              <a:buNone/>
            </a:pPr>
            <a:r>
              <a:rPr lang="de-DE" dirty="0" err="1"/>
              <a:t>Különösen</a:t>
            </a:r>
            <a:r>
              <a:rPr lang="de-DE" dirty="0"/>
              <a:t> </a:t>
            </a:r>
            <a:r>
              <a:rPr lang="de-DE" dirty="0" err="1"/>
              <a:t>tágított</a:t>
            </a:r>
            <a:r>
              <a:rPr lang="de-DE" dirty="0"/>
              <a:t> </a:t>
            </a:r>
            <a:r>
              <a:rPr lang="de-DE" dirty="0" err="1"/>
              <a:t>csövek</a:t>
            </a:r>
            <a:r>
              <a:rPr lang="de-DE" dirty="0"/>
              <a:t> </a:t>
            </a:r>
            <a:r>
              <a:rPr lang="de-DE" dirty="0" err="1"/>
              <a:t>vagy</a:t>
            </a:r>
            <a:r>
              <a:rPr lang="de-DE" dirty="0"/>
              <a:t> </a:t>
            </a:r>
            <a:r>
              <a:rPr lang="de-DE" dirty="0" err="1"/>
              <a:t>újrabélelési</a:t>
            </a:r>
            <a:r>
              <a:rPr lang="de-DE" dirty="0"/>
              <a:t> </a:t>
            </a:r>
            <a:r>
              <a:rPr lang="de-DE" dirty="0" err="1"/>
              <a:t>eljárások</a:t>
            </a:r>
            <a:r>
              <a:rPr lang="de-DE" dirty="0"/>
              <a:t> </a:t>
            </a:r>
            <a:r>
              <a:rPr lang="de-DE" dirty="0" err="1"/>
              <a:t>esetén</a:t>
            </a:r>
            <a:r>
              <a:rPr lang="de-DE" dirty="0"/>
              <a:t>, </a:t>
            </a:r>
            <a:r>
              <a:rPr lang="de-DE" dirty="0" err="1"/>
              <a:t>ahol</a:t>
            </a:r>
            <a:r>
              <a:rPr lang="de-DE" dirty="0"/>
              <a:t> a </a:t>
            </a:r>
            <a:r>
              <a:rPr lang="de-DE" dirty="0" err="1"/>
              <a:t>cső</a:t>
            </a:r>
            <a:r>
              <a:rPr lang="de-DE" dirty="0"/>
              <a:t> a </a:t>
            </a:r>
            <a:r>
              <a:rPr lang="de-DE" dirty="0" err="1"/>
              <a:t>szabványos</a:t>
            </a:r>
            <a:r>
              <a:rPr lang="de-DE" dirty="0"/>
              <a:t> </a:t>
            </a:r>
            <a:r>
              <a:rPr lang="de-DE" dirty="0" err="1"/>
              <a:t>átmérőn</a:t>
            </a:r>
            <a:r>
              <a:rPr lang="de-DE" dirty="0"/>
              <a:t> </a:t>
            </a:r>
            <a:r>
              <a:rPr lang="de-DE" dirty="0" err="1"/>
              <a:t>kívül</a:t>
            </a:r>
            <a:r>
              <a:rPr lang="de-DE" dirty="0"/>
              <a:t> </a:t>
            </a:r>
            <a:r>
              <a:rPr lang="de-DE" dirty="0" err="1"/>
              <a:t>esik</a:t>
            </a:r>
            <a:r>
              <a:rPr lang="de-DE" dirty="0"/>
              <a:t>, a </a:t>
            </a:r>
            <a:r>
              <a:rPr lang="de-DE" dirty="0" err="1"/>
              <a:t>befogás</a:t>
            </a:r>
            <a:r>
              <a:rPr lang="de-DE" dirty="0"/>
              <a:t> és </a:t>
            </a:r>
            <a:r>
              <a:rPr lang="de-DE" dirty="0" err="1"/>
              <a:t>az</a:t>
            </a:r>
            <a:r>
              <a:rPr lang="de-DE" dirty="0"/>
              <a:t> </a:t>
            </a:r>
            <a:r>
              <a:rPr lang="de-DE" dirty="0" err="1"/>
              <a:t>összeolvadás</a:t>
            </a:r>
            <a:r>
              <a:rPr lang="de-DE" dirty="0"/>
              <a:t> </a:t>
            </a:r>
            <a:r>
              <a:rPr lang="de-DE" dirty="0" err="1"/>
              <a:t>megtörténhet</a:t>
            </a:r>
            <a:endParaRPr lang="de-DE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E624C1F-EB99-4FB7-92E5-6170E441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9775" y="3531105"/>
            <a:ext cx="2411256" cy="204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904282D-5904-45DA-8241-94AAE9AD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9430F9-EC24-4767-902C-9954AE47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21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192C86-89E7-341C-C375-C770511A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103" y="0"/>
            <a:ext cx="3857897" cy="68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3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22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Top-Loading</a:t>
            </a:r>
            <a:br>
              <a:rPr lang="en-GB" b="0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Close-Fit </a:t>
            </a:r>
            <a:r>
              <a:rPr lang="hu-HU" dirty="0">
                <a:solidFill>
                  <a:schemeClr val="accent1"/>
                </a:solidFill>
              </a:rPr>
              <a:t>csövekhez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74C6823-42F8-4263-B0A8-792E560051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1162" y="1460902"/>
            <a:ext cx="6490081" cy="950785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Rögzítés</a:t>
            </a:r>
            <a:endParaRPr lang="en-GB" b="1" dirty="0"/>
          </a:p>
          <a:p>
            <a:pPr marL="0" indent="0">
              <a:buNone/>
            </a:pPr>
            <a:r>
              <a:rPr lang="de-DE" sz="1600" dirty="0" err="1"/>
              <a:t>Kérjük</a:t>
            </a:r>
            <a:r>
              <a:rPr lang="de-DE" sz="1600" dirty="0"/>
              <a:t> </a:t>
            </a:r>
            <a:r>
              <a:rPr lang="de-DE" sz="1600" dirty="0" err="1"/>
              <a:t>tanulmányozza</a:t>
            </a:r>
            <a:r>
              <a:rPr lang="de-DE" sz="1600" dirty="0"/>
              <a:t> a </a:t>
            </a:r>
            <a:r>
              <a:rPr lang="de-DE" sz="1600" dirty="0" err="1"/>
              <a:t>pontos</a:t>
            </a:r>
            <a:r>
              <a:rPr lang="de-DE" sz="1600" dirty="0"/>
              <a:t> </a:t>
            </a:r>
            <a:r>
              <a:rPr lang="de-DE" sz="1600" dirty="0" err="1"/>
              <a:t>eljárást</a:t>
            </a:r>
            <a:r>
              <a:rPr lang="de-DE" sz="1600" dirty="0"/>
              <a:t> a </a:t>
            </a:r>
            <a:r>
              <a:rPr lang="de-DE" sz="1600" dirty="0" err="1"/>
              <a:t>szerelési</a:t>
            </a:r>
            <a:r>
              <a:rPr lang="de-DE" sz="1600" dirty="0"/>
              <a:t> és </a:t>
            </a:r>
            <a:r>
              <a:rPr lang="de-DE" sz="1600" dirty="0" err="1"/>
              <a:t>felhasználási</a:t>
            </a:r>
            <a:r>
              <a:rPr lang="de-DE" sz="1600" dirty="0"/>
              <a:t> </a:t>
            </a:r>
            <a:r>
              <a:rPr lang="de-DE" sz="1600" dirty="0" err="1"/>
              <a:t>útmutatónkban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AB8039-C903-3306-A101-1FCACF859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5" r="28138"/>
          <a:stretch/>
        </p:blipFill>
        <p:spPr>
          <a:xfrm rot="5400000">
            <a:off x="6224569" y="890569"/>
            <a:ext cx="6858000" cy="50768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AB7CA19-67EA-B743-2961-326EE4481C0D}"/>
              </a:ext>
            </a:extLst>
          </p:cNvPr>
          <p:cNvSpPr txBox="1"/>
          <p:nvPr/>
        </p:nvSpPr>
        <p:spPr>
          <a:xfrm>
            <a:off x="392186" y="6501417"/>
            <a:ext cx="61029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|  Infrastructure -  Clamping DAA / DAV on Close-Fit Liner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94C310-887D-01DA-4CFC-73F834696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63552" y="3077999"/>
            <a:ext cx="1944088" cy="27313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64B1C9F-6886-6468-DA59-CC83C6346D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7"/>
          <a:stretch/>
        </p:blipFill>
        <p:spPr>
          <a:xfrm>
            <a:off x="2654159" y="3091474"/>
            <a:ext cx="1944088" cy="27313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B2B61C1-52C9-D384-E77A-0F9BCCBBF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766" y="3105416"/>
            <a:ext cx="1918134" cy="27162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51A76F-0446-897C-711C-B6BF8BBE7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A466CD-80F8-98F5-422C-BDCB9EDD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036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23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Top-Loading</a:t>
            </a:r>
            <a:br>
              <a:rPr lang="en-GB" b="0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Close-Fit Liner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74C6823-42F8-4263-B0A8-792E560051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70" y="1476000"/>
            <a:ext cx="1606930" cy="514726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Megjegyzés</a:t>
            </a:r>
            <a:endParaRPr lang="en-GB" b="1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Inhaltsplatzhalter 9">
            <a:extLst>
              <a:ext uri="{FF2B5EF4-FFF2-40B4-BE49-F238E27FC236}">
                <a16:creationId xmlns:a16="http://schemas.microsoft.com/office/drawing/2014/main" id="{2B941C57-CFCF-583B-2883-9169345DEAF0}"/>
              </a:ext>
            </a:extLst>
          </p:cNvPr>
          <p:cNvSpPr txBox="1">
            <a:spLocks/>
          </p:cNvSpPr>
          <p:nvPr/>
        </p:nvSpPr>
        <p:spPr>
          <a:xfrm>
            <a:off x="463167" y="1877467"/>
            <a:ext cx="4856827" cy="5147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50825" indent="-25082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1889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50" indent="-255588" algn="l" defTabSz="76835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7100" indent="-1952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9988" indent="-2317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GB" sz="1600" dirty="0" err="1"/>
              <a:t>Néh</a:t>
            </a:r>
            <a:r>
              <a:rPr lang="hu-HU" sz="1600" dirty="0"/>
              <a:t>á</a:t>
            </a:r>
            <a:r>
              <a:rPr lang="en-GB" sz="1600" dirty="0" err="1"/>
              <a:t>ny</a:t>
            </a:r>
            <a:r>
              <a:rPr lang="en-GB" sz="1600" dirty="0"/>
              <a:t> </a:t>
            </a:r>
            <a:r>
              <a:rPr lang="en-GB" sz="1600" dirty="0" err="1"/>
              <a:t>esetben</a:t>
            </a:r>
            <a:r>
              <a:rPr lang="en-GB" sz="1600" dirty="0"/>
              <a:t> </a:t>
            </a:r>
            <a:r>
              <a:rPr lang="en-GB" sz="1600" dirty="0" err="1"/>
              <a:t>szükséges</a:t>
            </a:r>
            <a:r>
              <a:rPr lang="en-GB" sz="1600" dirty="0"/>
              <a:t> a </a:t>
            </a:r>
            <a:r>
              <a:rPr lang="en-GB" sz="1600" dirty="0" err="1"/>
              <a:t>csövek</a:t>
            </a:r>
            <a:r>
              <a:rPr lang="en-GB" sz="1600" dirty="0"/>
              <a:t> </a:t>
            </a:r>
            <a:r>
              <a:rPr lang="en-GB" sz="1600" dirty="0" err="1"/>
              <a:t>körkörösítése</a:t>
            </a:r>
            <a:r>
              <a:rPr lang="en-GB" sz="1600" dirty="0"/>
              <a:t>.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27B448F-34EE-069C-C1A8-C4DE8249167E}"/>
              </a:ext>
            </a:extLst>
          </p:cNvPr>
          <p:cNvSpPr txBox="1"/>
          <p:nvPr/>
        </p:nvSpPr>
        <p:spPr>
          <a:xfrm>
            <a:off x="387991" y="6494914"/>
            <a:ext cx="60946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|  Infrastructure -  Clamping DAA / DAV on Close-Fit Liner 2023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D68D252-6E37-7233-EF67-3F54B4922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67" y="2534914"/>
            <a:ext cx="4389693" cy="36102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E86A53C-ED26-5CA4-2733-D8B97613C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" t="122" r="902" b="674"/>
          <a:stretch/>
        </p:blipFill>
        <p:spPr>
          <a:xfrm>
            <a:off x="5146575" y="2539638"/>
            <a:ext cx="2538336" cy="3611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4F9A80-0E8A-BAA0-980A-12AAC3BAD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805" y="3617601"/>
            <a:ext cx="3663809" cy="25316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FA65543-43EE-2A10-415D-52A5BBC90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194" y="1699807"/>
            <a:ext cx="1874291" cy="17744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E248C1-2C2A-BF2B-1F67-BDEEB6F020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90" r="2078" b="6281"/>
          <a:stretch/>
        </p:blipFill>
        <p:spPr>
          <a:xfrm>
            <a:off x="7997683" y="404023"/>
            <a:ext cx="2919796" cy="10912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6CB0014-08CC-8265-14FF-30A000EC5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3425" y="1166786"/>
            <a:ext cx="2538336" cy="118837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255E30-272A-6B22-E658-7C724BFD5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D309AA-6817-C1EC-C3D0-272FE562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30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97868C-8F4C-41A2-B3A1-DD276CE1EF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4074" y="2331085"/>
            <a:ext cx="4717959" cy="1522413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3200" dirty="0">
                <a:solidFill>
                  <a:prstClr val="white"/>
                </a:solidFill>
              </a:rPr>
              <a:t>FRIALEN </a:t>
            </a:r>
            <a:r>
              <a:rPr lang="en-US" sz="3200" dirty="0" err="1">
                <a:solidFill>
                  <a:prstClr val="white"/>
                </a:solidFill>
              </a:rPr>
              <a:t>elektrofitting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leágazó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nyeregidomok</a:t>
            </a:r>
            <a:endParaRPr lang="en-US" dirty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en-US" dirty="0" err="1">
                <a:solidFill>
                  <a:prstClr val="white"/>
                </a:solidFill>
              </a:rPr>
              <a:t>Költségkímélő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alternatíva</a:t>
            </a:r>
            <a:r>
              <a:rPr lang="en-US" dirty="0">
                <a:solidFill>
                  <a:prstClr val="white"/>
                </a:solidFill>
              </a:rPr>
              <a:t> T </a:t>
            </a:r>
            <a:r>
              <a:rPr lang="en-US" dirty="0" err="1">
                <a:solidFill>
                  <a:prstClr val="white"/>
                </a:solidFill>
              </a:rPr>
              <a:t>idomok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err="1">
                <a:solidFill>
                  <a:prstClr val="white"/>
                </a:solidFill>
              </a:rPr>
              <a:t>helyett</a:t>
            </a:r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hu-HU" dirty="0">
                <a:solidFill>
                  <a:prstClr val="white"/>
                </a:solidFill>
              </a:rPr>
              <a:t>a</a:t>
            </a:r>
            <a:r>
              <a:rPr lang="en-US" dirty="0">
                <a:solidFill>
                  <a:prstClr val="white"/>
                </a:solidFill>
              </a:rPr>
              <a:t> PE-HD relining </a:t>
            </a:r>
            <a:r>
              <a:rPr lang="en-US" dirty="0" err="1">
                <a:solidFill>
                  <a:prstClr val="white"/>
                </a:solidFill>
              </a:rPr>
              <a:t>alkalmazásokhoz</a:t>
            </a:r>
            <a:endParaRPr lang="en-US" dirty="0">
              <a:solidFill>
                <a:prstClr val="white"/>
              </a:solidFill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Bildplatzhalter 13">
            <a:extLst>
              <a:ext uri="{FF2B5EF4-FFF2-40B4-BE49-F238E27FC236}">
                <a16:creationId xmlns:a16="http://schemas.microsoft.com/office/drawing/2014/main" id="{901F19AB-986A-4E58-A6D6-1CFE94A243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b="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652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8BD1DA1-CC4F-4B80-BFED-DD7F5D7F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 dirty="0"/>
              <a:t>SA UNI – </a:t>
            </a:r>
            <a:r>
              <a:rPr lang="hu-HU" dirty="0"/>
              <a:t>méretválaszték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818004-41DE-4522-94A4-BBEF2D42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CE62731-926B-4EE3-8347-91310D030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27" y="1013371"/>
            <a:ext cx="5426075" cy="373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ellenplatzhalter 10">
            <a:extLst>
              <a:ext uri="{FF2B5EF4-FFF2-40B4-BE49-F238E27FC236}">
                <a16:creationId xmlns:a16="http://schemas.microsoft.com/office/drawing/2014/main" id="{48716F9C-8BFF-4D13-9335-294A7843EA9F}"/>
              </a:ext>
            </a:extLst>
          </p:cNvPr>
          <p:cNvGraphicFramePr>
            <a:graphicFrameLocks/>
          </p:cNvGraphicFramePr>
          <p:nvPr/>
        </p:nvGraphicFramePr>
        <p:xfrm>
          <a:off x="463549" y="1013371"/>
          <a:ext cx="4124473" cy="5131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596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Main</a:t>
                      </a:r>
                    </a:p>
                    <a:p>
                      <a:pPr algn="ctr"/>
                      <a:r>
                        <a:rPr lang="de-DE" dirty="0"/>
                        <a:t>d</a:t>
                      </a:r>
                      <a:r>
                        <a:rPr lang="de-DE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Offtake</a:t>
                      </a:r>
                      <a:endParaRPr lang="de-DE" dirty="0"/>
                    </a:p>
                    <a:p>
                      <a:pPr algn="ctr"/>
                      <a:r>
                        <a:rPr lang="de-DE" dirty="0"/>
                        <a:t>d</a:t>
                      </a:r>
                      <a:r>
                        <a:rPr lang="de-DE" baseline="-25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250 – 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23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250 – 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250 – 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250 – 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315 –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315 –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315 –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315 –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450 –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450 –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450 –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250"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450 – 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CD53F59D-30F5-0ED8-F177-6D6B6E4B7A70}"/>
              </a:ext>
            </a:extLst>
          </p:cNvPr>
          <p:cNvSpPr txBox="1"/>
          <p:nvPr/>
        </p:nvSpPr>
        <p:spPr>
          <a:xfrm rot="20758405">
            <a:off x="5063915" y="4952028"/>
            <a:ext cx="69894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Mains d315 – d1200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offtake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d225 &amp; d250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now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available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50C71B-4586-EC89-858A-87F2C1E1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3974A9C-B200-6704-EAE8-64B9794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3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2AB0-47FA-2F03-76DE-7867A383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65D2754-FB80-FD4B-CB93-B4169712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FRIALEN </a:t>
            </a:r>
            <a:r>
              <a:rPr lang="en-GB" b="0" dirty="0" err="1">
                <a:solidFill>
                  <a:schemeClr val="accent1"/>
                </a:solidFill>
              </a:rPr>
              <a:t>elektrofitting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leágazó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idomok</a:t>
            </a:r>
            <a:br>
              <a:rPr lang="en-GB" b="0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SA-UNI d 315 - d 1200 with outlet 225/250 - Projekt </a:t>
            </a:r>
            <a:r>
              <a:rPr lang="en-GB" dirty="0" err="1">
                <a:solidFill>
                  <a:schemeClr val="accent1"/>
                </a:solidFill>
              </a:rPr>
              <a:t>Esettanulmán</a:t>
            </a:r>
            <a:r>
              <a:rPr lang="hu-HU" dirty="0">
                <a:solidFill>
                  <a:schemeClr val="accent1"/>
                </a:solidFill>
              </a:rPr>
              <a:t>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AB44D2-9C38-9FFC-83EB-DD367E2C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DFAD46-C9C1-AB29-71C1-C7CA48619D7F}"/>
              </a:ext>
            </a:extLst>
          </p:cNvPr>
          <p:cNvSpPr txBox="1"/>
          <p:nvPr/>
        </p:nvSpPr>
        <p:spPr>
          <a:xfrm flipH="1">
            <a:off x="463548" y="1317356"/>
            <a:ext cx="1142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Ügyfél: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Sachsen Netze Dresden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 leírás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DN 600-as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acélcső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felújítása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d560 SDR17 PE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cső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felhasználásával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-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üzemi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nyomás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8bar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Grafik 12" descr="Ein Bild, das draußen, Gelände, Pfeife Flöte Rohr, Straße enthält.&#10;&#10;Automatisch generierte Beschreibung">
            <a:extLst>
              <a:ext uri="{FF2B5EF4-FFF2-40B4-BE49-F238E27FC236}">
                <a16:creationId xmlns:a16="http://schemas.microsoft.com/office/drawing/2014/main" id="{1915525B-CAF3-310C-A0B6-5508AF033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8" y="2348784"/>
            <a:ext cx="1797358" cy="3983064"/>
          </a:xfrm>
          <a:prstGeom prst="rect">
            <a:avLst/>
          </a:prstGeom>
        </p:spPr>
      </p:pic>
      <p:pic>
        <p:nvPicPr>
          <p:cNvPr id="15" name="Grafik 14" descr="Ein Bild, das Kleidung, Blue Collar, Person, draußen enthält.&#10;&#10;Automatisch generierte Beschreibung">
            <a:extLst>
              <a:ext uri="{FF2B5EF4-FFF2-40B4-BE49-F238E27FC236}">
                <a16:creationId xmlns:a16="http://schemas.microsoft.com/office/drawing/2014/main" id="{9C76A52B-6097-EA75-719F-EE0075520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06" y="2348784"/>
            <a:ext cx="6717800" cy="303140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0F60B58-6262-9F37-0C05-F52822DB8887}"/>
              </a:ext>
            </a:extLst>
          </p:cNvPr>
          <p:cNvSpPr txBox="1"/>
          <p:nvPr/>
        </p:nvSpPr>
        <p:spPr>
          <a:xfrm>
            <a:off x="2372140" y="5520717"/>
            <a:ext cx="914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Tompahegesztett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200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hosszú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PE-HD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csővezeték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behúzása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majd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 560 SDR17 FRIALEN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elektrofitting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karmantyúkkal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és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szegmentált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idomokkal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történő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bekötése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0A994A2-4EDD-6F64-6903-71E810D0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D6DDBAD-C412-A805-4AD9-E2FCC935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608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A2AB0-47FA-2F03-76DE-7867A383C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65D2754-FB80-FD4B-CB93-B4169712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FRIALEN </a:t>
            </a:r>
            <a:r>
              <a:rPr lang="en-GB" b="0" dirty="0" err="1">
                <a:solidFill>
                  <a:schemeClr val="accent1"/>
                </a:solidFill>
              </a:rPr>
              <a:t>elektrofitting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leágazó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idomok</a:t>
            </a:r>
            <a:br>
              <a:rPr lang="en-GB" b="0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SA-UNI d 315 - d 1200 with outlet 225/250 – </a:t>
            </a:r>
            <a:r>
              <a:rPr lang="hu-HU" dirty="0">
                <a:solidFill>
                  <a:schemeClr val="accent1"/>
                </a:solidFill>
              </a:rPr>
              <a:t>projekt Esettanulmány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AB44D2-9C38-9FFC-83EB-DD367E2C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FDFAD46-C9C1-AB29-71C1-C7CA48619D7F}"/>
              </a:ext>
            </a:extLst>
          </p:cNvPr>
          <p:cNvSpPr txBox="1"/>
          <p:nvPr/>
        </p:nvSpPr>
        <p:spPr>
          <a:xfrm flipH="1">
            <a:off x="463548" y="1317356"/>
            <a:ext cx="11501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Ügyfél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 Sachsennetze Dresden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Projekt leírás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DN 600 mm acél csővezeték felújítása d 560 mm SDR17- es HD-PE csővel, üzemi nyomás 8 bar minden leágazást SA UNI 560-225 méretű FRALEN idommal alakítottak ki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Grafik 2" descr="Ein Bild, das Kleidung, Pfeife Flöte Rohr, Blue Collar, Person enthält.&#10;&#10;Automatisch generierte Beschreibung">
            <a:extLst>
              <a:ext uri="{FF2B5EF4-FFF2-40B4-BE49-F238E27FC236}">
                <a16:creationId xmlns:a16="http://schemas.microsoft.com/office/drawing/2014/main" id="{436A62DF-AD36-F522-268B-FD43A3EC0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8" y="2279041"/>
            <a:ext cx="1860301" cy="4122549"/>
          </a:xfrm>
          <a:prstGeom prst="rect">
            <a:avLst/>
          </a:prstGeom>
        </p:spPr>
      </p:pic>
      <p:pic>
        <p:nvPicPr>
          <p:cNvPr id="12" name="Grafik 11" descr="Ein Bild, das Kleidung, Person, Menschliches Gesicht, Helm enthält.&#10;&#10;Automatisch generierte Beschreibung">
            <a:extLst>
              <a:ext uri="{FF2B5EF4-FFF2-40B4-BE49-F238E27FC236}">
                <a16:creationId xmlns:a16="http://schemas.microsoft.com/office/drawing/2014/main" id="{CD519AB1-FF91-6579-8145-1382FCBE0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00" y="2279040"/>
            <a:ext cx="1860300" cy="4122549"/>
          </a:xfrm>
          <a:prstGeom prst="rect">
            <a:avLst/>
          </a:prstGeom>
        </p:spPr>
      </p:pic>
      <p:pic>
        <p:nvPicPr>
          <p:cNvPr id="16" name="Grafik 15" descr="Ein Bild, das Pfeife Flöte Rohr, Kleidung, Person, Blue Collar enthält.&#10;&#10;Automatisch generierte Beschreibung">
            <a:extLst>
              <a:ext uri="{FF2B5EF4-FFF2-40B4-BE49-F238E27FC236}">
                <a16:creationId xmlns:a16="http://schemas.microsoft.com/office/drawing/2014/main" id="{FF87C148-2D7C-EBDE-62DD-A511DDB63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51" y="2279040"/>
            <a:ext cx="2554807" cy="4132985"/>
          </a:xfrm>
          <a:prstGeom prst="rect">
            <a:avLst/>
          </a:prstGeom>
        </p:spPr>
      </p:pic>
      <p:pic>
        <p:nvPicPr>
          <p:cNvPr id="18" name="Grafik 17" descr="Ein Bild, das Text, Zylinder, Pfeife Flöte Rohr, Fass enthält.&#10;&#10;Automatisch generierte Beschreibung">
            <a:extLst>
              <a:ext uri="{FF2B5EF4-FFF2-40B4-BE49-F238E27FC236}">
                <a16:creationId xmlns:a16="http://schemas.microsoft.com/office/drawing/2014/main" id="{BF758627-2E14-F8F3-5BBE-ED3B18211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09" y="2279040"/>
            <a:ext cx="1842894" cy="4083976"/>
          </a:xfrm>
          <a:prstGeom prst="rect">
            <a:avLst/>
          </a:prstGeom>
        </p:spPr>
      </p:pic>
      <p:pic>
        <p:nvPicPr>
          <p:cNvPr id="20" name="Grafik 19" descr="Ein Bild, das Kleidung, Person, Blue Collar, Gelände enthält.&#10;&#10;Automatisch generierte Beschreibung">
            <a:extLst>
              <a:ext uri="{FF2B5EF4-FFF2-40B4-BE49-F238E27FC236}">
                <a16:creationId xmlns:a16="http://schemas.microsoft.com/office/drawing/2014/main" id="{2DDDB616-1D55-BE2A-9BAD-5A35E8D70D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09" y="2279040"/>
            <a:ext cx="2995350" cy="4083976"/>
          </a:xfrm>
          <a:prstGeom prst="rect">
            <a:avLst/>
          </a:prstGeom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2387829-5C10-1832-47AF-F1780266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169048-F587-9D68-9237-D6538001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5A87E56F-86A7-46D0-916B-03A1E8AE0D4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98" imgH="499" progId="TCLayout.ActiveDocument.1">
                  <p:embed/>
                </p:oleObj>
              </mc:Choice>
              <mc:Fallback>
                <p:oleObj name="think-cell Folie" r:id="rId4" imgW="498" imgH="499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5A87E56F-86A7-46D0-916B-03A1E8AE0D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0A3F22-D9F3-4703-9FF1-E25B3F27B3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4074" y="2455087"/>
            <a:ext cx="4423819" cy="1962364"/>
          </a:xfrm>
        </p:spPr>
        <p:txBody>
          <a:bodyPr/>
          <a:lstStyle/>
          <a:p>
            <a:r>
              <a:rPr lang="de-DE" dirty="0" err="1"/>
              <a:t>Nyomás</a:t>
            </a:r>
            <a:r>
              <a:rPr lang="de-DE" dirty="0"/>
              <a:t> </a:t>
            </a:r>
            <a:r>
              <a:rPr lang="de-DE" dirty="0" err="1"/>
              <a:t>alatti</a:t>
            </a:r>
            <a:r>
              <a:rPr lang="de-DE" dirty="0"/>
              <a:t> </a:t>
            </a:r>
            <a:r>
              <a:rPr lang="de-DE" dirty="0" err="1"/>
              <a:t>leágazás</a:t>
            </a:r>
            <a:r>
              <a:rPr lang="de-DE" dirty="0"/>
              <a:t> </a:t>
            </a:r>
            <a:r>
              <a:rPr lang="de-DE" dirty="0" err="1"/>
              <a:t>kialakítása</a:t>
            </a:r>
            <a:endParaRPr lang="hu-HU" dirty="0"/>
          </a:p>
          <a:p>
            <a:r>
              <a:rPr lang="de-DE" sz="2400" b="0" dirty="0"/>
              <a:t>16 bar </a:t>
            </a:r>
            <a:r>
              <a:rPr lang="hu-HU" sz="2400" b="0" dirty="0" err="1"/>
              <a:t>VÍz</a:t>
            </a:r>
            <a:r>
              <a:rPr lang="de-DE" sz="2400" b="0" dirty="0"/>
              <a:t> / 10 bar G</a:t>
            </a:r>
            <a:r>
              <a:rPr lang="hu-HU" sz="2400" b="0" dirty="0" err="1"/>
              <a:t>áz</a:t>
            </a:r>
            <a:br>
              <a:rPr lang="de-DE" sz="2400" b="0" dirty="0"/>
            </a:br>
            <a:endParaRPr lang="de-DE" sz="2000" b="0" dirty="0"/>
          </a:p>
        </p:txBody>
      </p:sp>
      <p:pic>
        <p:nvPicPr>
          <p:cNvPr id="6" name="Bildplatzhalter 5" descr="Ein Bild, das Gebäude, Boden, draußen, Rock enthält.&#10;&#10;Automatisch generierte Beschreibung">
            <a:extLst>
              <a:ext uri="{FF2B5EF4-FFF2-40B4-BE49-F238E27FC236}">
                <a16:creationId xmlns:a16="http://schemas.microsoft.com/office/drawing/2014/main" id="{E70D8861-B294-4FC0-9CE7-FFB897FD98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19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2566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 err="1">
                <a:solidFill>
                  <a:schemeClr val="accent1"/>
                </a:solidFill>
              </a:rPr>
              <a:t>Nyomás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alatti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leágazás</a:t>
            </a:r>
            <a:r>
              <a:rPr lang="en-GB" b="0" dirty="0">
                <a:solidFill>
                  <a:schemeClr val="accent1"/>
                </a:solidFill>
              </a:rPr>
              <a:t> FRIALOC </a:t>
            </a:r>
            <a:r>
              <a:rPr lang="en-GB" b="0" dirty="0" err="1">
                <a:solidFill>
                  <a:schemeClr val="accent1"/>
                </a:solidFill>
              </a:rPr>
              <a:t>elzárószerelvénnyel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kombinálva</a:t>
            </a:r>
            <a:endParaRPr lang="en-GB" dirty="0">
              <a:solidFill>
                <a:srgbClr val="32AAFF"/>
              </a:solidFill>
              <a:latin typeface="+mn-lt"/>
            </a:endParaRP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09FCAE10-CA2D-445B-958C-B639D6BF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FBD2830-F309-493E-82B5-4DD7B8C576DE}"/>
              </a:ext>
            </a:extLst>
          </p:cNvPr>
          <p:cNvSpPr/>
          <p:nvPr/>
        </p:nvSpPr>
        <p:spPr>
          <a:xfrm>
            <a:off x="7711441" y="3509554"/>
            <a:ext cx="1071154" cy="1297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0" name="Picture 4" descr="C:\Users\Public\Pictures\FRIALOC.PNG">
            <a:extLst>
              <a:ext uri="{FF2B5EF4-FFF2-40B4-BE49-F238E27FC236}">
                <a16:creationId xmlns:a16="http://schemas.microsoft.com/office/drawing/2014/main" id="{9BD5D1FC-99A6-4E14-905E-7C5F8B93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392" y="2393210"/>
            <a:ext cx="4378643" cy="27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hteck 50">
            <a:extLst>
              <a:ext uri="{FF2B5EF4-FFF2-40B4-BE49-F238E27FC236}">
                <a16:creationId xmlns:a16="http://schemas.microsoft.com/office/drawing/2014/main" id="{5650DD4B-DB6B-4312-8707-FFF3FFF2F8FB}"/>
              </a:ext>
            </a:extLst>
          </p:cNvPr>
          <p:cNvSpPr/>
          <p:nvPr/>
        </p:nvSpPr>
        <p:spPr>
          <a:xfrm>
            <a:off x="550333" y="1345843"/>
            <a:ext cx="1356818" cy="49306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2" name="Picture 2" descr="C:\Users\Public\Pictures\SA-TL.PNG">
            <a:extLst>
              <a:ext uri="{FF2B5EF4-FFF2-40B4-BE49-F238E27FC236}">
                <a16:creationId xmlns:a16="http://schemas.microsoft.com/office/drawing/2014/main" id="{B845FE6A-534F-466E-B048-7B8A0F42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7060" y="3727752"/>
            <a:ext cx="1995038" cy="149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Public\Pictures\UB.PNG">
            <a:extLst>
              <a:ext uri="{FF2B5EF4-FFF2-40B4-BE49-F238E27FC236}">
                <a16:creationId xmlns:a16="http://schemas.microsoft.com/office/drawing/2014/main" id="{DEB5137E-E4B9-40B5-B822-65C2925E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724" y="3956387"/>
            <a:ext cx="1496101" cy="10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72EC98D5-EF41-4A5B-A7C1-1CBCF8C8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7348" y="1957588"/>
            <a:ext cx="2924274" cy="476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32B5B6E0-0C17-4478-A664-AFBD91952F50}"/>
              </a:ext>
            </a:extLst>
          </p:cNvPr>
          <p:cNvSpPr/>
          <p:nvPr/>
        </p:nvSpPr>
        <p:spPr>
          <a:xfrm>
            <a:off x="6315075" y="4391413"/>
            <a:ext cx="4768820" cy="1891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9AD175CF-6A50-4FE2-A1A2-16494B7DAF16}"/>
              </a:ext>
            </a:extLst>
          </p:cNvPr>
          <p:cNvSpPr/>
          <p:nvPr/>
        </p:nvSpPr>
        <p:spPr>
          <a:xfrm>
            <a:off x="6063166" y="4217038"/>
            <a:ext cx="503818" cy="51156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A4AD0D5-D691-47E0-B6AB-71DE58F9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5794" y="4024684"/>
            <a:ext cx="280440" cy="922588"/>
          </a:xfrm>
          <a:prstGeom prst="rect">
            <a:avLst/>
          </a:prstGeom>
        </p:spPr>
      </p:pic>
      <p:sp>
        <p:nvSpPr>
          <p:cNvPr id="34" name="Textfeld 33">
            <a:extLst>
              <a:ext uri="{FF2B5EF4-FFF2-40B4-BE49-F238E27FC236}">
                <a16:creationId xmlns:a16="http://schemas.microsoft.com/office/drawing/2014/main" id="{116DB213-D1E2-4F0E-B8A0-C8B2F941F053}"/>
              </a:ext>
            </a:extLst>
          </p:cNvPr>
          <p:cNvSpPr txBox="1"/>
          <p:nvPr/>
        </p:nvSpPr>
        <p:spPr>
          <a:xfrm>
            <a:off x="2106151" y="5444095"/>
            <a:ext cx="5207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processing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swarf-less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cutter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will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pushed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back due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line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pressure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35" name="Nach rechts gekrümmter Pfeil 10">
            <a:extLst>
              <a:ext uri="{FF2B5EF4-FFF2-40B4-BE49-F238E27FC236}">
                <a16:creationId xmlns:a16="http://schemas.microsoft.com/office/drawing/2014/main" id="{D254F05C-6D5B-4952-BEB6-3C831039E5D3}"/>
              </a:ext>
            </a:extLst>
          </p:cNvPr>
          <p:cNvSpPr/>
          <p:nvPr/>
        </p:nvSpPr>
        <p:spPr>
          <a:xfrm>
            <a:off x="4564620" y="2369149"/>
            <a:ext cx="848704" cy="25283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4633C46-37B1-462C-B77C-1A0B339AE302}"/>
              </a:ext>
            </a:extLst>
          </p:cNvPr>
          <p:cNvSpPr txBox="1"/>
          <p:nvPr/>
        </p:nvSpPr>
        <p:spPr>
          <a:xfrm>
            <a:off x="4310563" y="1799696"/>
            <a:ext cx="135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FRIALOC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close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Pfeil nach unten 17">
            <a:extLst>
              <a:ext uri="{FF2B5EF4-FFF2-40B4-BE49-F238E27FC236}">
                <a16:creationId xmlns:a16="http://schemas.microsoft.com/office/drawing/2014/main" id="{6B461294-0DF0-46BB-9224-768B3BF8929C}"/>
              </a:ext>
            </a:extLst>
          </p:cNvPr>
          <p:cNvSpPr/>
          <p:nvPr/>
        </p:nvSpPr>
        <p:spPr>
          <a:xfrm rot="2127467">
            <a:off x="7529823" y="2695604"/>
            <a:ext cx="214684" cy="40346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2CEA23C-BEFD-428F-BB0F-429ABB94F5A6}"/>
              </a:ext>
            </a:extLst>
          </p:cNvPr>
          <p:cNvSpPr txBox="1"/>
          <p:nvPr/>
        </p:nvSpPr>
        <p:spPr>
          <a:xfrm>
            <a:off x="7182268" y="2155118"/>
            <a:ext cx="1682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Purge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unit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2C9FAFD8-208E-4617-BF48-6B6A8E538A01}"/>
              </a:ext>
            </a:extLst>
          </p:cNvPr>
          <p:cNvSpPr/>
          <p:nvPr/>
        </p:nvSpPr>
        <p:spPr>
          <a:xfrm rot="16200000">
            <a:off x="8318811" y="2989109"/>
            <a:ext cx="751622" cy="29937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4" name="Picture 3" descr="C:\Users\Public\Pictures\UB.PNG">
            <a:extLst>
              <a:ext uri="{FF2B5EF4-FFF2-40B4-BE49-F238E27FC236}">
                <a16:creationId xmlns:a16="http://schemas.microsoft.com/office/drawing/2014/main" id="{FA190311-26FD-44AC-8B8B-F5D8C3DDA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02" y="3969367"/>
            <a:ext cx="1496101" cy="10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FCAE32F0-C390-4A86-9751-70217AC1C535}"/>
              </a:ext>
            </a:extLst>
          </p:cNvPr>
          <p:cNvSpPr txBox="1"/>
          <p:nvPr/>
        </p:nvSpPr>
        <p:spPr>
          <a:xfrm>
            <a:off x="3648535" y="1077318"/>
            <a:ext cx="2666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FRIALOC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open</a:t>
            </a:r>
          </a:p>
        </p:txBody>
      </p:sp>
      <p:sp>
        <p:nvSpPr>
          <p:cNvPr id="46" name="Nach rechts gekrümmter Pfeil 10">
            <a:extLst>
              <a:ext uri="{FF2B5EF4-FFF2-40B4-BE49-F238E27FC236}">
                <a16:creationId xmlns:a16="http://schemas.microsoft.com/office/drawing/2014/main" id="{D2EF27AE-860C-46DC-AAB4-32E6F6C37B27}"/>
              </a:ext>
            </a:extLst>
          </p:cNvPr>
          <p:cNvSpPr/>
          <p:nvPr/>
        </p:nvSpPr>
        <p:spPr>
          <a:xfrm rot="10800000">
            <a:off x="4564620" y="1600539"/>
            <a:ext cx="848704" cy="25283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2E55EA-C9DA-4E53-875B-8B5D18856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1491" y="3946986"/>
            <a:ext cx="2152650" cy="8572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A81EB29-6B53-DA5A-23D7-A5B1DE7479E4}"/>
              </a:ext>
            </a:extLst>
          </p:cNvPr>
          <p:cNvSpPr txBox="1"/>
          <p:nvPr/>
        </p:nvSpPr>
        <p:spPr>
          <a:xfrm>
            <a:off x="775733" y="2092083"/>
            <a:ext cx="907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e.g.</a:t>
            </a:r>
            <a:b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d500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FE0B48C-B367-9982-023B-0AF0EECC2C05}"/>
              </a:ext>
            </a:extLst>
          </p:cNvPr>
          <p:cNvSpPr txBox="1"/>
          <p:nvPr/>
        </p:nvSpPr>
        <p:spPr>
          <a:xfrm>
            <a:off x="2329868" y="3342606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d160</a:t>
            </a: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0ADD4B46-9222-15E9-99F3-10D1FB9EA47E}"/>
              </a:ext>
            </a:extLst>
          </p:cNvPr>
          <p:cNvGraphicFramePr>
            <a:graphicFrameLocks noGrp="1"/>
          </p:cNvGraphicFramePr>
          <p:nvPr/>
        </p:nvGraphicFramePr>
        <p:xfrm>
          <a:off x="7945804" y="723731"/>
          <a:ext cx="3906424" cy="793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9856">
                  <a:extLst>
                    <a:ext uri="{9D8B030D-6E8A-4147-A177-3AD203B41FA5}">
                      <a16:colId xmlns:a16="http://schemas.microsoft.com/office/drawing/2014/main" val="2912123191"/>
                    </a:ext>
                  </a:extLst>
                </a:gridCol>
                <a:gridCol w="2076568">
                  <a:extLst>
                    <a:ext uri="{9D8B030D-6E8A-4147-A177-3AD203B41FA5}">
                      <a16:colId xmlns:a16="http://schemas.microsoft.com/office/drawing/2014/main" val="1862943711"/>
                    </a:ext>
                  </a:extLst>
                </a:gridCol>
              </a:tblGrid>
              <a:tr h="422898">
                <a:tc>
                  <a:txBody>
                    <a:bodyPr/>
                    <a:lstStyle/>
                    <a:p>
                      <a:r>
                        <a:rPr lang="de-DE" dirty="0"/>
                        <a:t>FRIALOC d160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Tapping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023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123mm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82992"/>
                  </a:ext>
                </a:extLst>
              </a:tr>
            </a:tbl>
          </a:graphicData>
        </a:graphic>
      </p:graphicFrame>
      <p:pic>
        <p:nvPicPr>
          <p:cNvPr id="13" name="Picture 3" descr="HPIM0578">
            <a:extLst>
              <a:ext uri="{FF2B5EF4-FFF2-40B4-BE49-F238E27FC236}">
                <a16:creationId xmlns:a16="http://schemas.microsoft.com/office/drawing/2014/main" id="{BD50D4D4-8EAD-2D76-A2AD-AE9F3126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393"/>
            <a:ext cx="12192000" cy="575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751F2C-75D9-4E99-4860-70F6ADFF8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96536B-47BD-6CDD-9A94-ECA1C817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6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69 4.81481E-6 L -0.35169 4.8148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0.0007 L -0.35104 0.000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34" grpId="0"/>
      <p:bldP spid="34" grpId="1"/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/>
      <p:bldP spid="38" grpId="1"/>
      <p:bldP spid="43" grpId="0" animBg="1"/>
      <p:bldP spid="45" grpId="0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511FA99-B197-4F59-9E53-3DAA2C0102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501" imgH="502" progId="TCLayout.ActiveDocument.1">
                  <p:embed/>
                </p:oleObj>
              </mc:Choice>
              <mc:Fallback>
                <p:oleObj name="think-cell Folie" r:id="rId5" imgW="501" imgH="502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511FA99-B197-4F59-9E53-3DAA2C0102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91E99E92-8378-48DA-BE80-7318D4FD3A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D7E03-9B61-419A-83E7-EC6B1122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119070"/>
            <a:ext cx="5455724" cy="950786"/>
          </a:xfrm>
        </p:spPr>
        <p:txBody>
          <a:bodyPr/>
          <a:lstStyle/>
          <a:p>
            <a:r>
              <a:rPr lang="en-GB" sz="3200" b="0" dirty="0">
                <a:solidFill>
                  <a:srgbClr val="32AAFF"/>
                </a:solidFill>
              </a:rPr>
              <a:t>Relining </a:t>
            </a:r>
            <a:r>
              <a:rPr lang="hu-HU" sz="3200" b="0" dirty="0">
                <a:solidFill>
                  <a:srgbClr val="32AAFF"/>
                </a:solidFill>
              </a:rPr>
              <a:t>kötéstechnológia előadás</a:t>
            </a:r>
            <a:br>
              <a:rPr lang="en-GB" sz="3200" dirty="0">
                <a:solidFill>
                  <a:srgbClr val="32AAFF"/>
                </a:solidFill>
              </a:rPr>
            </a:br>
            <a:br>
              <a:rPr lang="en-GB" sz="3200" dirty="0">
                <a:solidFill>
                  <a:srgbClr val="32AAFF"/>
                </a:solidFill>
              </a:rPr>
            </a:br>
            <a:br>
              <a:rPr lang="en-GB" sz="3200" dirty="0">
                <a:solidFill>
                  <a:srgbClr val="32AAFF"/>
                </a:solidFill>
              </a:rPr>
            </a:br>
            <a:r>
              <a:rPr lang="en-GB" sz="3200" dirty="0">
                <a:solidFill>
                  <a:srgbClr val="32AAFF"/>
                </a:solidFill>
              </a:rPr>
              <a:t>Agenda: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8F14D1-9006-4818-A528-3B0B7607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6752" y="1326846"/>
            <a:ext cx="10800000" cy="4576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869E584B-44D3-4749-9F4E-98D09DB8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Deutschland  |  FRIATEC  | 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Infrastructur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I  Agriapipe Conference 01-25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A344728-FAD7-C6A2-C274-394117D04B32}"/>
              </a:ext>
            </a:extLst>
          </p:cNvPr>
          <p:cNvSpPr txBox="1"/>
          <p:nvPr/>
        </p:nvSpPr>
        <p:spPr>
          <a:xfrm>
            <a:off x="23442" y="2594660"/>
            <a:ext cx="55546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1600" dirty="0">
                <a:solidFill>
                  <a:srgbClr val="7E7E7E"/>
                </a:solidFill>
              </a:rPr>
              <a:t>PE-HD alapanyagú </a:t>
            </a:r>
            <a:r>
              <a:rPr lang="hu-HU" sz="1600" dirty="0" err="1">
                <a:solidFill>
                  <a:srgbClr val="7E7E7E"/>
                </a:solidFill>
              </a:rPr>
              <a:t>relining</a:t>
            </a:r>
            <a:r>
              <a:rPr lang="hu-HU" sz="1600" dirty="0">
                <a:solidFill>
                  <a:srgbClr val="7E7E7E"/>
                </a:solidFill>
              </a:rPr>
              <a:t> csövek kötéstechnológiája</a:t>
            </a:r>
            <a:endParaRPr lang="de-DE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600" b="1" dirty="0" err="1">
                <a:solidFill>
                  <a:srgbClr val="7E7E7E"/>
                </a:solidFill>
              </a:rPr>
              <a:t>FixBloc</a:t>
            </a:r>
            <a:r>
              <a:rPr lang="de-DE" sz="1600" b="1" dirty="0">
                <a:solidFill>
                  <a:srgbClr val="7E7E7E"/>
                </a:solidFill>
              </a:rPr>
              <a:t>: </a:t>
            </a:r>
            <a:r>
              <a:rPr lang="de-DE" sz="1600" b="1" dirty="0" err="1">
                <a:solidFill>
                  <a:srgbClr val="7E7E7E"/>
                </a:solidFill>
              </a:rPr>
              <a:t>axiális</a:t>
            </a:r>
            <a:r>
              <a:rPr lang="de-DE" sz="1600" b="1" dirty="0">
                <a:solidFill>
                  <a:srgbClr val="7E7E7E"/>
                </a:solidFill>
              </a:rPr>
              <a:t> </a:t>
            </a:r>
            <a:r>
              <a:rPr lang="hu-HU" sz="1600" b="1" dirty="0">
                <a:solidFill>
                  <a:srgbClr val="7E7E7E"/>
                </a:solidFill>
              </a:rPr>
              <a:t>kötés</a:t>
            </a:r>
            <a:r>
              <a:rPr lang="de-DE" sz="1600" b="1" dirty="0">
                <a:solidFill>
                  <a:srgbClr val="7E7E7E"/>
                </a:solidFill>
              </a:rPr>
              <a:t>- és </a:t>
            </a:r>
            <a:r>
              <a:rPr lang="hu-HU" sz="1600" b="1" dirty="0">
                <a:solidFill>
                  <a:srgbClr val="7E7E7E"/>
                </a:solidFill>
              </a:rPr>
              <a:t>szakítóerők kiküszöbölésére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1600" dirty="0" err="1">
                <a:solidFill>
                  <a:srgbClr val="7E7E7E"/>
                </a:solidFill>
              </a:rPr>
              <a:t>Házi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bekötések</a:t>
            </a:r>
            <a:r>
              <a:rPr lang="de-DE" sz="1600" dirty="0">
                <a:solidFill>
                  <a:srgbClr val="7E7E7E"/>
                </a:solidFill>
              </a:rPr>
              <a:t> HD-PE </a:t>
            </a:r>
            <a:r>
              <a:rPr lang="de-DE" sz="1600" dirty="0" err="1">
                <a:solidFill>
                  <a:srgbClr val="7E7E7E"/>
                </a:solidFill>
              </a:rPr>
              <a:t>relining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csövekhez</a:t>
            </a:r>
            <a:r>
              <a:rPr lang="de-DE" sz="1600" dirty="0">
                <a:solidFill>
                  <a:srgbClr val="7E7E7E"/>
                </a:solidFill>
              </a:rPr>
              <a:t> DAA </a:t>
            </a:r>
            <a:r>
              <a:rPr lang="de-DE" sz="1600" dirty="0" err="1">
                <a:solidFill>
                  <a:srgbClr val="7E7E7E"/>
                </a:solidFill>
              </a:rPr>
              <a:t>nyomásalatti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megfúró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nyeregidommal</a:t>
            </a:r>
            <a:r>
              <a:rPr lang="de-DE" sz="1600" dirty="0">
                <a:solidFill>
                  <a:srgbClr val="7E7E7E"/>
                </a:solidFill>
              </a:rPr>
              <a:t> és DAV </a:t>
            </a:r>
            <a:r>
              <a:rPr lang="de-DE" sz="1600" dirty="0" err="1">
                <a:solidFill>
                  <a:srgbClr val="7E7E7E"/>
                </a:solidFill>
              </a:rPr>
              <a:t>nyomás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alatt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megfúró</a:t>
            </a:r>
            <a:r>
              <a:rPr lang="de-DE" sz="1600" dirty="0">
                <a:solidFill>
                  <a:srgbClr val="7E7E7E"/>
                </a:solidFill>
              </a:rPr>
              <a:t> </a:t>
            </a:r>
            <a:r>
              <a:rPr lang="de-DE" sz="1600" dirty="0" err="1">
                <a:solidFill>
                  <a:srgbClr val="7E7E7E"/>
                </a:solidFill>
              </a:rPr>
              <a:t>szeleppel</a:t>
            </a:r>
            <a:endParaRPr lang="hu-HU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endParaRPr lang="de-DE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>
                <a:solidFill>
                  <a:srgbClr val="7E7E7E"/>
                </a:solidFill>
              </a:rPr>
              <a:t>Nagy átmérőjű leágazások SA UNI leágazó idommal nyomásmentes és nyomás alatti csővezetékekhez</a:t>
            </a:r>
          </a:p>
          <a:p>
            <a:pPr marL="285750" indent="-285750">
              <a:buFontTx/>
              <a:buChar char="-"/>
            </a:pPr>
            <a:endParaRPr lang="de-DE" sz="1600" dirty="0">
              <a:solidFill>
                <a:srgbClr val="7E7E7E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1600" dirty="0">
                <a:solidFill>
                  <a:srgbClr val="7E7E7E"/>
                </a:solidFill>
              </a:rPr>
              <a:t>Kérdések és válaszok</a:t>
            </a:r>
            <a:endParaRPr lang="de-DE" sz="1600" dirty="0">
              <a:solidFill>
                <a:srgbClr val="7E7E7E"/>
              </a:solidFill>
            </a:endParaRP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0C09F31F-0AE5-F205-74BE-F41167A9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B18487B7-B4FD-265A-8EDF-ED70FE46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</a:t>
            </a:fld>
            <a:endParaRPr lang="en-GB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955BE6E-63EB-7353-CFCB-50FCD8BDA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157" y="1111375"/>
            <a:ext cx="1470943" cy="8672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A974CBC-8DEE-0BAB-DC34-984515CE2E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3492" y="1326846"/>
            <a:ext cx="2293819" cy="4801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A5A8336-AB12-C80D-266E-77F657F482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741" y="0"/>
            <a:ext cx="6168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8BD1DA1-CC4F-4B80-BFED-DD7F5D7F5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 dirty="0">
                <a:solidFill>
                  <a:srgbClr val="32AAFF"/>
                </a:solidFill>
              </a:rPr>
              <a:t>SA UNI </a:t>
            </a:r>
            <a:r>
              <a:rPr lang="de-DE" dirty="0" err="1">
                <a:solidFill>
                  <a:srgbClr val="32AAFF"/>
                </a:solidFill>
              </a:rPr>
              <a:t>nyomás</a:t>
            </a:r>
            <a:r>
              <a:rPr lang="de-DE" dirty="0">
                <a:solidFill>
                  <a:srgbClr val="32AAFF"/>
                </a:solidFill>
              </a:rPr>
              <a:t> </a:t>
            </a:r>
            <a:r>
              <a:rPr lang="de-DE" dirty="0" err="1">
                <a:solidFill>
                  <a:srgbClr val="32AAFF"/>
                </a:solidFill>
              </a:rPr>
              <a:t>alatti</a:t>
            </a:r>
            <a:r>
              <a:rPr lang="de-DE" dirty="0">
                <a:solidFill>
                  <a:srgbClr val="32AAFF"/>
                </a:solidFill>
              </a:rPr>
              <a:t> </a:t>
            </a:r>
            <a:r>
              <a:rPr lang="de-DE" dirty="0" err="1">
                <a:solidFill>
                  <a:srgbClr val="32AAFF"/>
                </a:solidFill>
              </a:rPr>
              <a:t>leágazás</a:t>
            </a:r>
            <a:r>
              <a:rPr lang="de-DE" dirty="0">
                <a:solidFill>
                  <a:srgbClr val="32AAFF"/>
                </a:solidFill>
              </a:rPr>
              <a:t> </a:t>
            </a:r>
            <a:r>
              <a:rPr lang="de-DE" dirty="0" err="1">
                <a:solidFill>
                  <a:srgbClr val="32AAFF"/>
                </a:solidFill>
              </a:rPr>
              <a:t>kivitelzése</a:t>
            </a:r>
            <a:r>
              <a:rPr lang="de-DE" dirty="0">
                <a:solidFill>
                  <a:srgbClr val="32AAFF"/>
                </a:solidFill>
              </a:rPr>
              <a:t> </a:t>
            </a:r>
            <a:r>
              <a:rPr lang="de-DE" dirty="0" err="1">
                <a:solidFill>
                  <a:srgbClr val="32AAFF"/>
                </a:solidFill>
              </a:rPr>
              <a:t>gyorsan</a:t>
            </a:r>
            <a:r>
              <a:rPr lang="de-DE" dirty="0">
                <a:solidFill>
                  <a:srgbClr val="32AAFF"/>
                </a:solidFill>
              </a:rPr>
              <a:t> és </a:t>
            </a:r>
            <a:r>
              <a:rPr lang="de-DE" dirty="0" err="1">
                <a:solidFill>
                  <a:srgbClr val="32AAFF"/>
                </a:solidFill>
              </a:rPr>
              <a:t>könnyen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5818004-41DE-4522-94A4-BBEF2D42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51D3B84-8B0D-4E8F-94A2-79577C9512AE}"/>
              </a:ext>
            </a:extLst>
          </p:cNvPr>
          <p:cNvSpPr txBox="1"/>
          <p:nvPr/>
        </p:nvSpPr>
        <p:spPr>
          <a:xfrm>
            <a:off x="363011" y="809414"/>
            <a:ext cx="1108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2AA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Perfect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32AA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3 készülék – használata gyors és könnyű a nyomás alatti leágazás elkészítéséhez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32AA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A7071E-1504-43FE-8E93-177DAD0E24A6}"/>
              </a:ext>
            </a:extLst>
          </p:cNvPr>
          <p:cNvSpPr txBox="1"/>
          <p:nvPr/>
        </p:nvSpPr>
        <p:spPr>
          <a:xfrm>
            <a:off x="7831596" y="431451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cxnSp>
        <p:nvCxnSpPr>
          <p:cNvPr id="37" name="Gerade Verbindung 16">
            <a:extLst>
              <a:ext uri="{FF2B5EF4-FFF2-40B4-BE49-F238E27FC236}">
                <a16:creationId xmlns:a16="http://schemas.microsoft.com/office/drawing/2014/main" id="{629D47EC-CB49-4273-A2BF-A9643F95C89E}"/>
              </a:ext>
            </a:extLst>
          </p:cNvPr>
          <p:cNvCxnSpPr/>
          <p:nvPr/>
        </p:nvCxnSpPr>
        <p:spPr>
          <a:xfrm flipV="1">
            <a:off x="8188527" y="4128310"/>
            <a:ext cx="433974" cy="2789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5">
            <a:extLst>
              <a:ext uri="{FF2B5EF4-FFF2-40B4-BE49-F238E27FC236}">
                <a16:creationId xmlns:a16="http://schemas.microsoft.com/office/drawing/2014/main" id="{16208A48-FFB6-4B40-9DFB-E53C5C4FCCFA}"/>
              </a:ext>
            </a:extLst>
          </p:cNvPr>
          <p:cNvGrpSpPr>
            <a:grpSpLocks/>
          </p:cNvGrpSpPr>
          <p:nvPr/>
        </p:nvGrpSpPr>
        <p:grpSpPr bwMode="auto">
          <a:xfrm>
            <a:off x="450850" y="1565403"/>
            <a:ext cx="7799925" cy="3091736"/>
            <a:chOff x="8" y="653"/>
            <a:chExt cx="5140" cy="2262"/>
          </a:xfrm>
        </p:grpSpPr>
        <p:pic>
          <p:nvPicPr>
            <p:cNvPr id="16" name="Picture 6" descr="image1">
              <a:extLst>
                <a:ext uri="{FF2B5EF4-FFF2-40B4-BE49-F238E27FC236}">
                  <a16:creationId xmlns:a16="http://schemas.microsoft.com/office/drawing/2014/main" id="{78F9A6BF-1B6C-4C17-9478-F050BD748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" y="687"/>
              <a:ext cx="5125" cy="2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4EC9970B-3BA9-4D40-AFAC-6EAAED0AF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687"/>
              <a:ext cx="472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cutter</a:t>
              </a:r>
            </a:p>
          </p:txBody>
        </p:sp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7809EB2B-6AED-4191-8274-1AD0FC576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2" y="687"/>
              <a:ext cx="1201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clamping unit</a:t>
              </a:r>
              <a:r>
                <a:rPr kumimoji="0" lang="de-D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 Black" pitchFamily="34" charset="0"/>
                  <a:ea typeface="+mn-ea"/>
                  <a:cs typeface="+mn-cs"/>
                </a:rPr>
                <a:t>       </a:t>
              </a:r>
            </a:p>
          </p:txBody>
        </p:sp>
        <p:sp>
          <p:nvSpPr>
            <p:cNvPr id="23" name="Text Box 9">
              <a:extLst>
                <a:ext uri="{FF2B5EF4-FFF2-40B4-BE49-F238E27FC236}">
                  <a16:creationId xmlns:a16="http://schemas.microsoft.com/office/drawing/2014/main" id="{FA5049DF-4A0E-4E0B-BB74-D3820C087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2069"/>
              <a:ext cx="483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rod</a:t>
              </a:r>
              <a:r>
                <a:rPr kumimoji="0" lang="de-DE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24" name="Text Box 10">
              <a:extLst>
                <a:ext uri="{FF2B5EF4-FFF2-40B4-BE49-F238E27FC236}">
                  <a16:creationId xmlns:a16="http://schemas.microsoft.com/office/drawing/2014/main" id="{96338F40-EDE6-4DF1-9097-7369F09C30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" y="2069"/>
              <a:ext cx="1015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ventilation unit</a:t>
              </a: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AF4EB7DF-A6B2-4045-9858-91C74C232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6" y="653"/>
              <a:ext cx="1432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feed</a:t>
              </a:r>
              <a:r>
                <a:rPr kumimoji="0" lang="de-DE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de-DE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unit</a:t>
              </a:r>
              <a:r>
                <a:rPr kumimoji="0" lang="de-DE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                 </a:t>
              </a: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9BCC027F-A44B-4B7D-B017-719F01E9A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2" y="2690"/>
              <a:ext cx="1241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installation wrench</a:t>
              </a:r>
            </a:p>
          </p:txBody>
        </p:sp>
      </p:grpSp>
      <p:pic>
        <p:nvPicPr>
          <p:cNvPr id="27" name="Picture 13" descr="image1">
            <a:extLst>
              <a:ext uri="{FF2B5EF4-FFF2-40B4-BE49-F238E27FC236}">
                <a16:creationId xmlns:a16="http://schemas.microsoft.com/office/drawing/2014/main" id="{4319F2E3-91FF-43B9-A9D6-84A23678A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805668"/>
            <a:ext cx="4287881" cy="232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FAE9E7-7738-EF09-25B7-B63E8B6A9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1062071-4B12-4876-AA30-BB4913E93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3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D84C341-FA99-44FD-9362-C0327A4B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00B0F0"/>
                </a:solidFill>
              </a:rPr>
              <a:t>D710 mm/ d 250 mm SA VL </a:t>
            </a:r>
            <a:r>
              <a:rPr lang="de-DE" dirty="0" err="1">
                <a:solidFill>
                  <a:srgbClr val="00B0F0"/>
                </a:solidFill>
              </a:rPr>
              <a:t>leágazás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karimás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csatlakozással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EF526D-F498-4EB2-A08E-54C76FA832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6" y="1476000"/>
            <a:ext cx="5162934" cy="4669200"/>
          </a:xfrm>
        </p:spPr>
        <p:txBody>
          <a:bodyPr/>
          <a:lstStyle/>
          <a:p>
            <a:r>
              <a:rPr lang="de-DE" b="1" dirty="0"/>
              <a:t>A </a:t>
            </a:r>
            <a:r>
              <a:rPr lang="de-DE" b="1" dirty="0" err="1"/>
              <a:t>kivitelezést</a:t>
            </a:r>
            <a:r>
              <a:rPr lang="de-DE" b="1" dirty="0"/>
              <a:t> a Siers </a:t>
            </a:r>
            <a:r>
              <a:rPr lang="de-DE" b="1" dirty="0" err="1"/>
              <a:t>céggel</a:t>
            </a:r>
            <a:r>
              <a:rPr lang="de-DE" b="1" dirty="0"/>
              <a:t> </a:t>
            </a:r>
            <a:r>
              <a:rPr lang="de-DE" b="1" dirty="0" err="1"/>
              <a:t>közösen</a:t>
            </a:r>
            <a:r>
              <a:rPr lang="de-DE" b="1" dirty="0"/>
              <a:t> </a:t>
            </a:r>
            <a:r>
              <a:rPr lang="de-DE" b="1" dirty="0" err="1"/>
              <a:t>végeztük</a:t>
            </a:r>
            <a:r>
              <a:rPr lang="de-DE" b="1" dirty="0"/>
              <a:t>:</a:t>
            </a:r>
          </a:p>
          <a:p>
            <a:endParaRPr lang="de-DE" dirty="0"/>
          </a:p>
          <a:p>
            <a:r>
              <a:rPr lang="de-DE" dirty="0"/>
              <a:t>A </a:t>
            </a:r>
            <a:r>
              <a:rPr lang="de-DE" dirty="0" err="1"/>
              <a:t>leágazás</a:t>
            </a:r>
            <a:r>
              <a:rPr lang="de-DE" dirty="0"/>
              <a:t> </a:t>
            </a:r>
            <a:r>
              <a:rPr lang="de-DE" dirty="0" err="1"/>
              <a:t>felhegesztésének</a:t>
            </a:r>
            <a:r>
              <a:rPr lang="de-DE" dirty="0"/>
              <a:t> </a:t>
            </a:r>
            <a:r>
              <a:rPr lang="de-DE" dirty="0" err="1"/>
              <a:t>elkészítése</a:t>
            </a:r>
            <a:r>
              <a:rPr lang="de-DE" dirty="0"/>
              <a:t> 5 </a:t>
            </a:r>
            <a:r>
              <a:rPr lang="de-DE" dirty="0" err="1"/>
              <a:t>percet</a:t>
            </a:r>
            <a:r>
              <a:rPr lang="de-DE" dirty="0"/>
              <a:t> </a:t>
            </a:r>
            <a:r>
              <a:rPr lang="de-DE" dirty="0" err="1"/>
              <a:t>vett</a:t>
            </a:r>
            <a:r>
              <a:rPr lang="de-DE" dirty="0"/>
              <a:t> </a:t>
            </a:r>
            <a:r>
              <a:rPr lang="de-DE" dirty="0" err="1"/>
              <a:t>igénybe</a:t>
            </a:r>
            <a:r>
              <a:rPr lang="de-DE" dirty="0"/>
              <a:t>.</a:t>
            </a:r>
          </a:p>
          <a:p>
            <a:r>
              <a:rPr lang="de-DE" dirty="0"/>
              <a:t>A </a:t>
            </a:r>
            <a:r>
              <a:rPr lang="de-DE" dirty="0" err="1"/>
              <a:t>hegesztés</a:t>
            </a:r>
            <a:r>
              <a:rPr lang="de-DE" dirty="0"/>
              <a:t> </a:t>
            </a:r>
            <a:r>
              <a:rPr lang="de-DE" dirty="0" err="1"/>
              <a:t>után</a:t>
            </a:r>
            <a:r>
              <a:rPr lang="de-DE" dirty="0"/>
              <a:t> a </a:t>
            </a:r>
            <a:r>
              <a:rPr lang="de-DE" dirty="0" err="1"/>
              <a:t>fővezetéket</a:t>
            </a:r>
            <a:r>
              <a:rPr lang="de-DE" dirty="0"/>
              <a:t> </a:t>
            </a:r>
            <a:r>
              <a:rPr lang="de-DE" dirty="0" err="1"/>
              <a:t>kiszellőztették</a:t>
            </a:r>
            <a:r>
              <a:rPr lang="de-DE" dirty="0"/>
              <a:t>, a </a:t>
            </a:r>
            <a:r>
              <a:rPr lang="de-DE" dirty="0" err="1"/>
              <a:t>megfúró</a:t>
            </a:r>
            <a:r>
              <a:rPr lang="de-DE" dirty="0"/>
              <a:t> </a:t>
            </a:r>
            <a:r>
              <a:rPr lang="de-DE" dirty="0" err="1"/>
              <a:t>szerszámot</a:t>
            </a:r>
            <a:r>
              <a:rPr lang="de-DE" dirty="0"/>
              <a:t> </a:t>
            </a:r>
            <a:r>
              <a:rPr lang="de-DE" dirty="0" err="1"/>
              <a:t>átvezették</a:t>
            </a:r>
            <a:r>
              <a:rPr lang="de-DE" dirty="0"/>
              <a:t> a </a:t>
            </a:r>
            <a:r>
              <a:rPr lang="de-DE" dirty="0" err="1"/>
              <a:t>elzárószerelvényen</a:t>
            </a:r>
            <a:r>
              <a:rPr lang="de-DE" dirty="0"/>
              <a:t>, </a:t>
            </a:r>
            <a:r>
              <a:rPr lang="de-DE" dirty="0" err="1"/>
              <a:t>megfúrták</a:t>
            </a:r>
            <a:r>
              <a:rPr lang="de-DE" dirty="0"/>
              <a:t> a </a:t>
            </a:r>
            <a:r>
              <a:rPr lang="de-DE" dirty="0" err="1"/>
              <a:t>fővezetéket</a:t>
            </a:r>
            <a:r>
              <a:rPr lang="de-DE" dirty="0"/>
              <a:t>.</a:t>
            </a:r>
          </a:p>
          <a:p>
            <a:r>
              <a:rPr lang="de-DE" dirty="0"/>
              <a:t>A </a:t>
            </a:r>
            <a:r>
              <a:rPr lang="de-DE" dirty="0" err="1"/>
              <a:t>megfúrás</a:t>
            </a:r>
            <a:r>
              <a:rPr lang="de-DE" dirty="0"/>
              <a:t> </a:t>
            </a:r>
            <a:r>
              <a:rPr lang="de-DE" dirty="0" err="1"/>
              <a:t>után</a:t>
            </a:r>
            <a:r>
              <a:rPr lang="de-DE" dirty="0"/>
              <a:t> a </a:t>
            </a:r>
            <a:r>
              <a:rPr lang="de-DE" dirty="0" err="1"/>
              <a:t>szerszámot</a:t>
            </a:r>
            <a:r>
              <a:rPr lang="de-DE" dirty="0"/>
              <a:t> </a:t>
            </a:r>
            <a:r>
              <a:rPr lang="de-DE" dirty="0" err="1"/>
              <a:t>kihúzták</a:t>
            </a:r>
            <a:r>
              <a:rPr lang="de-DE" dirty="0"/>
              <a:t> és </a:t>
            </a:r>
            <a:r>
              <a:rPr lang="de-DE" dirty="0" err="1"/>
              <a:t>elzárták</a:t>
            </a:r>
            <a:r>
              <a:rPr lang="de-DE" dirty="0"/>
              <a:t> a</a:t>
            </a:r>
            <a:r>
              <a:rPr lang="hu-HU" dirty="0"/>
              <a:t> </a:t>
            </a:r>
            <a:r>
              <a:rPr lang="de-DE" dirty="0" err="1"/>
              <a:t>tolózárat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B270CC-6ECA-451F-B305-3F0C2036D8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38" y="1523987"/>
            <a:ext cx="2748406" cy="46212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8F03A01-9AF3-4D12-A34B-3CC7114A3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44" y="1524000"/>
            <a:ext cx="3125580" cy="462121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E39A167-0109-C3BB-3A0F-24E46B5F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38472C-387A-2F6A-6384-799F86748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1E4047-D41E-983D-201E-D1BEA633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452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EF526D-F498-4EB2-A08E-54C76FA832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6" y="1476000"/>
            <a:ext cx="4235834" cy="4669200"/>
          </a:xfrm>
        </p:spPr>
        <p:txBody>
          <a:bodyPr/>
          <a:lstStyle/>
          <a:p>
            <a:r>
              <a:rPr lang="de-DE" b="1" dirty="0" err="1"/>
              <a:t>Előkészületek</a:t>
            </a:r>
            <a:r>
              <a:rPr lang="de-DE" b="1" dirty="0"/>
              <a:t> a Siers </a:t>
            </a:r>
            <a:endParaRPr lang="hu-HU" b="1" dirty="0"/>
          </a:p>
          <a:p>
            <a:r>
              <a:rPr lang="de-DE" b="1" dirty="0" err="1"/>
              <a:t>építőipari</a:t>
            </a:r>
            <a:r>
              <a:rPr lang="de-DE" b="1" dirty="0"/>
              <a:t> </a:t>
            </a:r>
            <a:r>
              <a:rPr lang="de-DE" b="1" dirty="0" err="1"/>
              <a:t>vállalattal</a:t>
            </a:r>
            <a:r>
              <a:rPr lang="de-DE" b="1" dirty="0"/>
              <a:t> </a:t>
            </a:r>
            <a:r>
              <a:rPr lang="de-DE" b="1" dirty="0" err="1"/>
              <a:t>közösen</a:t>
            </a:r>
            <a:r>
              <a:rPr lang="de-DE" b="1" dirty="0"/>
              <a:t>:</a:t>
            </a:r>
            <a:endParaRPr lang="de-DE" dirty="0"/>
          </a:p>
          <a:p>
            <a:r>
              <a:rPr lang="de-DE" dirty="0"/>
              <a:t>A </a:t>
            </a:r>
            <a:r>
              <a:rPr lang="hu-HU" dirty="0"/>
              <a:t>fúrószerszámot szétszerelték</a:t>
            </a:r>
            <a:r>
              <a:rPr lang="de-DE" dirty="0"/>
              <a:t>, és a </a:t>
            </a:r>
            <a:r>
              <a:rPr lang="de-DE" dirty="0" err="1"/>
              <a:t>csőből</a:t>
            </a:r>
            <a:r>
              <a:rPr lang="de-DE" dirty="0"/>
              <a:t> </a:t>
            </a:r>
            <a:r>
              <a:rPr lang="hu-HU" dirty="0"/>
              <a:t>ki</a:t>
            </a:r>
            <a:r>
              <a:rPr lang="de-DE" dirty="0" err="1"/>
              <a:t>vágott</a:t>
            </a:r>
            <a:r>
              <a:rPr lang="de-DE" dirty="0"/>
              <a:t> </a:t>
            </a:r>
            <a:r>
              <a:rPr lang="de-DE" dirty="0" err="1"/>
              <a:t>darab</a:t>
            </a:r>
            <a:r>
              <a:rPr lang="de-DE" dirty="0"/>
              <a:t> a </a:t>
            </a:r>
            <a:r>
              <a:rPr lang="de-DE" dirty="0" err="1"/>
              <a:t>vágógép</a:t>
            </a:r>
            <a:r>
              <a:rPr lang="hu-HU" dirty="0" err="1"/>
              <a:t>ben</a:t>
            </a:r>
            <a:r>
              <a:rPr lang="hu-HU" dirty="0"/>
              <a:t> van.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699FB0-8ADF-4629-9C9D-D40CC88BD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399" y="1524000"/>
            <a:ext cx="6931799" cy="4621199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E8093FF2-464C-B835-E4CD-903A63489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 dirty="0" err="1">
                <a:solidFill>
                  <a:srgbClr val="00B0F0"/>
                </a:solidFill>
              </a:rPr>
              <a:t>Megfúrás</a:t>
            </a:r>
            <a:r>
              <a:rPr lang="de-DE" dirty="0">
                <a:solidFill>
                  <a:srgbClr val="00B0F0"/>
                </a:solidFill>
              </a:rPr>
              <a:t> d710 mm.es </a:t>
            </a:r>
            <a:r>
              <a:rPr lang="de-DE" dirty="0" err="1">
                <a:solidFill>
                  <a:srgbClr val="00B0F0"/>
                </a:solidFill>
              </a:rPr>
              <a:t>fővezetéken</a:t>
            </a:r>
            <a:r>
              <a:rPr lang="de-DE" dirty="0">
                <a:solidFill>
                  <a:srgbClr val="00B0F0"/>
                </a:solidFill>
              </a:rPr>
              <a:t> d 250 SAVL </a:t>
            </a:r>
            <a:r>
              <a:rPr lang="de-DE" dirty="0" err="1">
                <a:solidFill>
                  <a:srgbClr val="00B0F0"/>
                </a:solidFill>
              </a:rPr>
              <a:t>leágazó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idommal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tolózáron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keresztül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8393200-D4B8-5881-3384-DF029EAB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8EECD3A-6012-0228-1FC6-9F4A58D64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690B2F-64FB-0541-BF15-AD799A73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46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DEF526D-F498-4EB2-A08E-54C76FA832E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3166" y="1476000"/>
            <a:ext cx="4540634" cy="4669200"/>
          </a:xfrm>
        </p:spPr>
        <p:txBody>
          <a:bodyPr/>
          <a:lstStyle/>
          <a:p>
            <a:r>
              <a:rPr lang="de-DE" b="1" dirty="0" err="1"/>
              <a:t>Előkészületek</a:t>
            </a:r>
            <a:r>
              <a:rPr lang="de-DE" b="1" dirty="0"/>
              <a:t> a Siers </a:t>
            </a:r>
            <a:r>
              <a:rPr lang="de-DE" b="1" dirty="0" err="1"/>
              <a:t>építőipari</a:t>
            </a:r>
            <a:r>
              <a:rPr lang="de-DE" b="1" dirty="0"/>
              <a:t> </a:t>
            </a:r>
            <a:r>
              <a:rPr lang="de-DE" b="1" dirty="0" err="1"/>
              <a:t>vállalattal</a:t>
            </a:r>
            <a:r>
              <a:rPr lang="de-DE" b="1" dirty="0"/>
              <a:t> </a:t>
            </a:r>
            <a:r>
              <a:rPr lang="de-DE" b="1" dirty="0" err="1"/>
              <a:t>közösen</a:t>
            </a:r>
            <a:r>
              <a:rPr lang="de-DE" b="1" dirty="0"/>
              <a:t>:</a:t>
            </a:r>
          </a:p>
          <a:p>
            <a:r>
              <a:rPr lang="de-DE" dirty="0"/>
              <a:t>A </a:t>
            </a:r>
            <a:r>
              <a:rPr lang="hu-HU" dirty="0"/>
              <a:t>ki</a:t>
            </a:r>
            <a:r>
              <a:rPr lang="de-DE" dirty="0" err="1"/>
              <a:t>vágott</a:t>
            </a:r>
            <a:r>
              <a:rPr lang="de-DE" dirty="0"/>
              <a:t> </a:t>
            </a:r>
            <a:r>
              <a:rPr lang="de-DE" dirty="0" err="1"/>
              <a:t>csődarab</a:t>
            </a:r>
            <a:r>
              <a:rPr lang="de-DE" dirty="0"/>
              <a:t> </a:t>
            </a:r>
            <a:r>
              <a:rPr lang="de-DE" dirty="0" err="1"/>
              <a:t>eltávolítása</a:t>
            </a:r>
            <a:r>
              <a:rPr lang="de-DE" dirty="0"/>
              <a:t> </a:t>
            </a:r>
            <a:r>
              <a:rPr lang="de-DE" dirty="0" err="1"/>
              <a:t>után</a:t>
            </a:r>
            <a:r>
              <a:rPr lang="de-DE" dirty="0"/>
              <a:t> </a:t>
            </a:r>
            <a:r>
              <a:rPr lang="de-DE" dirty="0" err="1"/>
              <a:t>az</a:t>
            </a:r>
            <a:r>
              <a:rPr lang="de-DE" dirty="0"/>
              <a:t> </a:t>
            </a:r>
            <a:r>
              <a:rPr lang="de-DE" dirty="0" err="1"/>
              <a:t>összes</a:t>
            </a:r>
            <a:r>
              <a:rPr lang="de-DE" dirty="0"/>
              <a:t> </a:t>
            </a:r>
            <a:r>
              <a:rPr lang="hu-HU" dirty="0"/>
              <a:t>forgácsot</a:t>
            </a:r>
            <a:r>
              <a:rPr lang="de-DE" dirty="0"/>
              <a:t> a </a:t>
            </a:r>
            <a:r>
              <a:rPr lang="de-DE" dirty="0" err="1"/>
              <a:t>vágógép</a:t>
            </a:r>
            <a:r>
              <a:rPr lang="de-DE" dirty="0"/>
              <a:t> </a:t>
            </a:r>
            <a:r>
              <a:rPr lang="de-DE" dirty="0" err="1"/>
              <a:t>testénél</a:t>
            </a:r>
            <a:r>
              <a:rPr lang="de-DE" dirty="0"/>
              <a:t> </a:t>
            </a:r>
            <a:r>
              <a:rPr lang="de-DE" dirty="0" err="1"/>
              <a:t>fogták</a:t>
            </a:r>
            <a:r>
              <a:rPr lang="de-DE" dirty="0"/>
              <a:t> </a:t>
            </a:r>
            <a:r>
              <a:rPr lang="de-DE" dirty="0" err="1"/>
              <a:t>fel</a:t>
            </a:r>
            <a:r>
              <a:rPr lang="de-DE" dirty="0"/>
              <a:t>.</a:t>
            </a:r>
          </a:p>
          <a:p>
            <a:endParaRPr lang="de-DE" b="1" dirty="0"/>
          </a:p>
          <a:p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D09050-9D79-4CBA-B8F6-527F5B190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38" y="1524000"/>
            <a:ext cx="3004950" cy="40547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6BE596-886E-4CFB-A6E7-E2CBC8E9C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64" y="1524001"/>
            <a:ext cx="2399249" cy="405475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ACDF1A-6542-48C5-94CF-13F5CC3174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03" y="2889338"/>
            <a:ext cx="3828101" cy="2689412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51B29E28-C13D-A2EF-C80C-74318B33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950786"/>
          </a:xfrm>
        </p:spPr>
        <p:txBody>
          <a:bodyPr/>
          <a:lstStyle/>
          <a:p>
            <a:r>
              <a:rPr lang="de-DE" dirty="0" err="1">
                <a:solidFill>
                  <a:srgbClr val="00B0F0"/>
                </a:solidFill>
              </a:rPr>
              <a:t>Élő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csapolás</a:t>
            </a:r>
            <a:r>
              <a:rPr lang="de-DE" dirty="0">
                <a:solidFill>
                  <a:srgbClr val="00B0F0"/>
                </a:solidFill>
              </a:rPr>
              <a:t> a d710 / d250SA </a:t>
            </a:r>
            <a:br>
              <a:rPr lang="hu-HU" dirty="0">
                <a:solidFill>
                  <a:srgbClr val="00B0F0"/>
                </a:solidFill>
              </a:rPr>
            </a:br>
            <a:r>
              <a:rPr lang="de-DE" dirty="0">
                <a:solidFill>
                  <a:srgbClr val="00B0F0"/>
                </a:solidFill>
              </a:rPr>
              <a:t>VL </a:t>
            </a:r>
            <a:r>
              <a:rPr lang="de-DE" dirty="0" err="1">
                <a:solidFill>
                  <a:srgbClr val="00B0F0"/>
                </a:solidFill>
              </a:rPr>
              <a:t>főegységen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karimás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elszívással</a:t>
            </a:r>
            <a:endParaRPr lang="de-DE" dirty="0">
              <a:solidFill>
                <a:srgbClr val="00B0F0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C16D8D3-1350-B1B4-718C-C63325C9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DEAC62-8514-1118-E2EB-A927FF39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76C7E7A-6113-09D8-1881-22976C76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542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DE66BAF-2181-413E-91CE-A98632B4C97B}"/>
              </a:ext>
            </a:extLst>
          </p:cNvPr>
          <p:cNvSpPr/>
          <p:nvPr/>
        </p:nvSpPr>
        <p:spPr>
          <a:xfrm>
            <a:off x="7178566" y="0"/>
            <a:ext cx="501343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E511FA99-B197-4F59-9E53-3DAA2C0102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501" imgH="502" progId="TCLayout.ActiveDocument.1">
                  <p:embed/>
                </p:oleObj>
              </mc:Choice>
              <mc:Fallback>
                <p:oleObj name="think-cell Folie" r:id="rId4" imgW="501" imgH="502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E511FA99-B197-4F59-9E53-3DAA2C0102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>
            <a:extLst>
              <a:ext uri="{FF2B5EF4-FFF2-40B4-BE49-F238E27FC236}">
                <a16:creationId xmlns:a16="http://schemas.microsoft.com/office/drawing/2014/main" id="{91E99E92-8378-48DA-BE80-7318D4FD3A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 panose="020B0502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5D7E03-9B61-419A-83E7-EC6B1122D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/>
              <a:t>Kérdések és válaszok</a:t>
            </a:r>
            <a:endParaRPr lang="en-GB" sz="3200" dirty="0"/>
          </a:p>
        </p:txBody>
      </p:sp>
      <p:pic>
        <p:nvPicPr>
          <p:cNvPr id="15" name="Grafik 14" descr="Mann">
            <a:extLst>
              <a:ext uri="{FF2B5EF4-FFF2-40B4-BE49-F238E27FC236}">
                <a16:creationId xmlns:a16="http://schemas.microsoft.com/office/drawing/2014/main" id="{1E3285DE-8B1E-4478-A792-6E816EC89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756" y="3628104"/>
            <a:ext cx="1627710" cy="1627710"/>
          </a:xfrm>
          <a:prstGeom prst="rect">
            <a:avLst/>
          </a:prstGeom>
        </p:spPr>
      </p:pic>
      <p:pic>
        <p:nvPicPr>
          <p:cNvPr id="16" name="Grafik 15" descr="Unterhaltung">
            <a:extLst>
              <a:ext uri="{FF2B5EF4-FFF2-40B4-BE49-F238E27FC236}">
                <a16:creationId xmlns:a16="http://schemas.microsoft.com/office/drawing/2014/main" id="{1FBF7FA2-00C8-471D-95FC-955418CA07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82018" y="2514454"/>
            <a:ext cx="1627710" cy="1627710"/>
          </a:xfrm>
          <a:prstGeom prst="rect">
            <a:avLst/>
          </a:prstGeom>
        </p:spPr>
      </p:pic>
      <p:pic>
        <p:nvPicPr>
          <p:cNvPr id="17" name="Grafik 16" descr="Mann">
            <a:extLst>
              <a:ext uri="{FF2B5EF4-FFF2-40B4-BE49-F238E27FC236}">
                <a16:creationId xmlns:a16="http://schemas.microsoft.com/office/drawing/2014/main" id="{DEFCCD05-07DD-4233-A319-D2D59EA8C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1220" y="3076622"/>
            <a:ext cx="1627710" cy="1627710"/>
          </a:xfrm>
          <a:prstGeom prst="rect">
            <a:avLst/>
          </a:prstGeom>
        </p:spPr>
      </p:pic>
      <p:pic>
        <p:nvPicPr>
          <p:cNvPr id="18" name="Grafik 17" descr="Mann">
            <a:extLst>
              <a:ext uri="{FF2B5EF4-FFF2-40B4-BE49-F238E27FC236}">
                <a16:creationId xmlns:a16="http://schemas.microsoft.com/office/drawing/2014/main" id="{E82DAECC-8BBD-4832-8376-43D8A2DCD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65562" y="3882621"/>
            <a:ext cx="1627710" cy="1627710"/>
          </a:xfrm>
          <a:prstGeom prst="rect">
            <a:avLst/>
          </a:prstGeom>
        </p:spPr>
      </p:pic>
      <p:pic>
        <p:nvPicPr>
          <p:cNvPr id="19" name="Grafik 18" descr="Mann">
            <a:extLst>
              <a:ext uri="{FF2B5EF4-FFF2-40B4-BE49-F238E27FC236}">
                <a16:creationId xmlns:a16="http://schemas.microsoft.com/office/drawing/2014/main" id="{35C0E683-C684-4BF7-827E-D24DF037D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14868" y="3850207"/>
            <a:ext cx="1627710" cy="1627710"/>
          </a:xfrm>
          <a:prstGeom prst="rect">
            <a:avLst/>
          </a:prstGeom>
        </p:spPr>
      </p:pic>
      <p:pic>
        <p:nvPicPr>
          <p:cNvPr id="20" name="Grafik 19" descr="Mann">
            <a:extLst>
              <a:ext uri="{FF2B5EF4-FFF2-40B4-BE49-F238E27FC236}">
                <a16:creationId xmlns:a16="http://schemas.microsoft.com/office/drawing/2014/main" id="{F9C9D4E4-E8DF-4CE2-9769-55050AC864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55447" y="3490728"/>
            <a:ext cx="1627710" cy="1627710"/>
          </a:xfrm>
          <a:prstGeom prst="rect">
            <a:avLst/>
          </a:prstGeom>
        </p:spPr>
      </p:pic>
      <p:sp>
        <p:nvSpPr>
          <p:cNvPr id="21" name="Fußzeilenplatzhalter 6">
            <a:extLst>
              <a:ext uri="{FF2B5EF4-FFF2-40B4-BE49-F238E27FC236}">
                <a16:creationId xmlns:a16="http://schemas.microsoft.com/office/drawing/2014/main" id="{2CADD488-7FB7-417D-8E07-394DF453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7E7E7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Aliaxis Deutschland  |  FRIATEC  |  Infrastructur  I  Agriapipe Conference 01-25 Noszvaj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7E7E7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5E15DB-7AA8-1C93-26C7-8CBBC1BFE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1CFF0A-E913-6DB0-51C1-9D7E385D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40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ED093B8C-F2E3-4403-A096-23DE6ED26F6A}"/>
              </a:ext>
            </a:extLst>
          </p:cNvPr>
          <p:cNvSpPr txBox="1"/>
          <p:nvPr/>
        </p:nvSpPr>
        <p:spPr>
          <a:xfrm>
            <a:off x="658761" y="1140542"/>
            <a:ext cx="484139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Elérhetőség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Rainer Mueller</a:t>
            </a:r>
            <a:b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+49172 7499 254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3"/>
              </a:rPr>
              <a:t>rainer.mueller@aliaxis.com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www.aliaxis.de/EN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3475EE4-1387-46D7-9469-D46CC1C74AC3}"/>
              </a:ext>
            </a:extLst>
          </p:cNvPr>
          <p:cNvSpPr txBox="1"/>
          <p:nvPr/>
        </p:nvSpPr>
        <p:spPr>
          <a:xfrm>
            <a:off x="1935245" y="4748986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="1" dirty="0">
                <a:solidFill>
                  <a:prstClr val="white"/>
                </a:solidFill>
                <a:latin typeface="Century Gothic" panose="020F0302020204030204"/>
              </a:rPr>
              <a:t>Köszönöm a figyelmet!</a:t>
            </a:r>
            <a:endParaRPr kumimoji="0" lang="de-D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64C618-1723-2C89-AC8B-E8038A16C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151" y="1140541"/>
            <a:ext cx="2953742" cy="326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7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6983E9-FCFE-A3DA-11C2-7352C3CF7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Felújítási módszerek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F262E5-CDA1-8097-BD87-DCD70E796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F4754F-05C2-07BA-ED96-C6100CF45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8" t="48899" r="60000" b="33976"/>
          <a:stretch/>
        </p:blipFill>
        <p:spPr>
          <a:xfrm>
            <a:off x="6580606" y="2336515"/>
            <a:ext cx="3403647" cy="1631885"/>
          </a:xfrm>
          <a:prstGeom prst="rect">
            <a:avLst/>
          </a:prstGeom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FD258D42-F613-1DEF-E6A3-4A17D4FD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8FAA8A9F-3849-CA68-EE72-1B134CF7C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4</a:t>
            </a:fld>
            <a:endParaRPr lang="en-GB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23451D-2777-DCA1-1EA9-8582F4F3C752}"/>
              </a:ext>
            </a:extLst>
          </p:cNvPr>
          <p:cNvSpPr txBox="1"/>
          <p:nvPr/>
        </p:nvSpPr>
        <p:spPr>
          <a:xfrm>
            <a:off x="269263" y="1136187"/>
            <a:ext cx="5998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/>
              <a:t>Polietilén szabványos csövet alkalmazó eljárás</a:t>
            </a:r>
            <a:endParaRPr lang="de-DE" sz="2000" b="1" dirty="0"/>
          </a:p>
          <a:p>
            <a:endParaRPr lang="de-DE" b="1" dirty="0"/>
          </a:p>
          <a:p>
            <a:r>
              <a:rPr lang="hu-HU" b="1" dirty="0" err="1"/>
              <a:t>Pl</a:t>
            </a:r>
            <a:r>
              <a:rPr lang="hu-HU" b="1" dirty="0"/>
              <a:t>: roppantással vagy zömítéssel</a:t>
            </a:r>
            <a:endParaRPr lang="de-DE" b="1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93AB66C-E04D-D9E3-417A-EBB82EBC0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2336515"/>
            <a:ext cx="5228123" cy="209255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D1E6C71-F9B8-B6E4-4D17-97398BD4E8DE}"/>
              </a:ext>
            </a:extLst>
          </p:cNvPr>
          <p:cNvSpPr txBox="1"/>
          <p:nvPr/>
        </p:nvSpPr>
        <p:spPr>
          <a:xfrm>
            <a:off x="410232" y="4816541"/>
            <a:ext cx="4497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32AAFF"/>
                </a:solidFill>
              </a:rPr>
              <a:t>Általános</a:t>
            </a:r>
            <a:r>
              <a:rPr lang="de-DE" b="1" dirty="0">
                <a:solidFill>
                  <a:srgbClr val="32AAFF"/>
                </a:solidFill>
              </a:rPr>
              <a:t> </a:t>
            </a:r>
            <a:r>
              <a:rPr lang="de-DE" b="1" dirty="0" err="1">
                <a:solidFill>
                  <a:srgbClr val="32AAFF"/>
                </a:solidFill>
              </a:rPr>
              <a:t>méretsor</a:t>
            </a:r>
            <a:r>
              <a:rPr lang="de-DE" b="1" dirty="0">
                <a:solidFill>
                  <a:srgbClr val="32AAFF"/>
                </a:solidFill>
              </a:rPr>
              <a:t> </a:t>
            </a:r>
            <a:r>
              <a:rPr lang="de-DE" b="1" dirty="0" err="1">
                <a:solidFill>
                  <a:srgbClr val="32AAFF"/>
                </a:solidFill>
              </a:rPr>
              <a:t>szerinti</a:t>
            </a:r>
            <a:r>
              <a:rPr lang="de-DE" b="1" dirty="0">
                <a:solidFill>
                  <a:srgbClr val="32AAFF"/>
                </a:solidFill>
              </a:rPr>
              <a:t> </a:t>
            </a:r>
            <a:r>
              <a:rPr lang="de-DE" b="1" dirty="0" err="1">
                <a:solidFill>
                  <a:srgbClr val="32AAFF"/>
                </a:solidFill>
              </a:rPr>
              <a:t>elektrofittingek</a:t>
            </a:r>
            <a:r>
              <a:rPr lang="de-DE" b="1" dirty="0">
                <a:solidFill>
                  <a:srgbClr val="32AAFF"/>
                </a:solidFill>
              </a:rPr>
              <a:t> </a:t>
            </a:r>
            <a:r>
              <a:rPr lang="de-DE" b="1" dirty="0" err="1">
                <a:solidFill>
                  <a:srgbClr val="32AAFF"/>
                </a:solidFill>
              </a:rPr>
              <a:t>használhatók</a:t>
            </a:r>
            <a:r>
              <a:rPr lang="de-DE" b="1" dirty="0">
                <a:solidFill>
                  <a:srgbClr val="32AAFF"/>
                </a:solidFill>
              </a:rPr>
              <a:t> a </a:t>
            </a:r>
            <a:r>
              <a:rPr lang="de-DE" b="1" dirty="0" err="1">
                <a:solidFill>
                  <a:srgbClr val="32AAFF"/>
                </a:solidFill>
              </a:rPr>
              <a:t>kötések</a:t>
            </a:r>
            <a:r>
              <a:rPr lang="de-DE" b="1" dirty="0">
                <a:solidFill>
                  <a:srgbClr val="32AAFF"/>
                </a:solidFill>
              </a:rPr>
              <a:t> </a:t>
            </a:r>
            <a:r>
              <a:rPr lang="de-DE" b="1" dirty="0" err="1">
                <a:solidFill>
                  <a:srgbClr val="32AAFF"/>
                </a:solidFill>
              </a:rPr>
              <a:t>kialakításához</a:t>
            </a:r>
            <a:endParaRPr lang="de-DE" b="1" dirty="0">
              <a:solidFill>
                <a:srgbClr val="32AAFF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1D16B96-F9F1-C9F9-687D-C10C80980082}"/>
              </a:ext>
            </a:extLst>
          </p:cNvPr>
          <p:cNvSpPr txBox="1"/>
          <p:nvPr/>
        </p:nvSpPr>
        <p:spPr>
          <a:xfrm>
            <a:off x="6580606" y="1166786"/>
            <a:ext cx="534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Close</a:t>
            </a:r>
            <a:r>
              <a:rPr lang="hu-HU" sz="2000" b="1" dirty="0"/>
              <a:t> Fit eljárásnál a PE cső nem szabványos külső átmérővel rendelkezik</a:t>
            </a:r>
            <a:endParaRPr lang="de-DE" b="1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A0506E-54E0-6A2E-22F8-1CEA04695916}"/>
              </a:ext>
            </a:extLst>
          </p:cNvPr>
          <p:cNvSpPr txBox="1"/>
          <p:nvPr/>
        </p:nvSpPr>
        <p:spPr>
          <a:xfrm>
            <a:off x="6580606" y="4816541"/>
            <a:ext cx="4150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Speciális FRIATEC </a:t>
            </a:r>
            <a:r>
              <a:rPr lang="hu-HU" b="1" dirty="0" err="1">
                <a:solidFill>
                  <a:srgbClr val="FF0000"/>
                </a:solidFill>
              </a:rPr>
              <a:t>elektrofitting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karmanyú</a:t>
            </a:r>
            <a:r>
              <a:rPr lang="hu-HU" b="1" dirty="0">
                <a:solidFill>
                  <a:srgbClr val="FF0000"/>
                </a:solidFill>
              </a:rPr>
              <a:t>, vagy műszaki kötéstechnológia szükséges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FD06654-52C2-145E-723B-C18890F4CF4D}"/>
              </a:ext>
            </a:extLst>
          </p:cNvPr>
          <p:cNvSpPr txBox="1"/>
          <p:nvPr/>
        </p:nvSpPr>
        <p:spPr>
          <a:xfrm>
            <a:off x="4574833" y="4429068"/>
            <a:ext cx="1146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Simona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4DF055A-6A9E-9FFD-ADC0-8B51AA3ACB46}"/>
              </a:ext>
            </a:extLst>
          </p:cNvPr>
          <p:cNvSpPr txBox="1"/>
          <p:nvPr/>
        </p:nvSpPr>
        <p:spPr>
          <a:xfrm>
            <a:off x="8646090" y="3969100"/>
            <a:ext cx="1072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Source: Wavin</a:t>
            </a:r>
          </a:p>
        </p:txBody>
      </p:sp>
    </p:spTree>
    <p:extLst>
      <p:ext uri="{BB962C8B-B14F-4D97-AF65-F5344CB8AC3E}">
        <p14:creationId xmlns:p14="http://schemas.microsoft.com/office/powerpoint/2010/main" val="1662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AC2E6-2E72-48FC-B5DB-7270E463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9536745" y="5983537"/>
            <a:ext cx="1035610" cy="150432"/>
          </a:xfrm>
        </p:spPr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5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8" y="216000"/>
            <a:ext cx="11257200" cy="505069"/>
          </a:xfrm>
        </p:spPr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Close-fit </a:t>
            </a:r>
            <a:r>
              <a:rPr lang="hu-HU" b="0" dirty="0">
                <a:solidFill>
                  <a:schemeClr val="accent1"/>
                </a:solidFill>
              </a:rPr>
              <a:t>s</a:t>
            </a:r>
            <a:r>
              <a:rPr lang="en-GB" b="0" dirty="0" err="1">
                <a:solidFill>
                  <a:schemeClr val="accent1"/>
                </a:solidFill>
              </a:rPr>
              <a:t>zorosan</a:t>
            </a:r>
            <a:r>
              <a:rPr lang="en-GB" b="0" dirty="0">
                <a:solidFill>
                  <a:schemeClr val="accent1"/>
                </a:solidFill>
              </a:rPr>
              <a:t> </a:t>
            </a:r>
            <a:r>
              <a:rPr lang="en-GB" b="0" dirty="0" err="1">
                <a:solidFill>
                  <a:schemeClr val="accent1"/>
                </a:solidFill>
              </a:rPr>
              <a:t>illeszkedő</a:t>
            </a:r>
            <a:r>
              <a:rPr lang="en-GB" b="0" dirty="0">
                <a:solidFill>
                  <a:schemeClr val="accent1"/>
                </a:solidFill>
              </a:rPr>
              <a:t> PE-HD </a:t>
            </a:r>
            <a:r>
              <a:rPr lang="en-GB" b="0" dirty="0" err="1">
                <a:solidFill>
                  <a:schemeClr val="accent1"/>
                </a:solidFill>
              </a:rPr>
              <a:t>béléscső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74C6823-42F8-4263-B0A8-792E560051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1263" y="775007"/>
            <a:ext cx="11257200" cy="466920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rgbClr val="7E7E7E"/>
                </a:solidFill>
              </a:rPr>
              <a:t>•</a:t>
            </a:r>
            <a:r>
              <a:rPr lang="hu-HU" dirty="0">
                <a:solidFill>
                  <a:srgbClr val="7E7E7E"/>
                </a:solidFill>
              </a:rPr>
              <a:t>A </a:t>
            </a:r>
            <a:r>
              <a:rPr lang="hu-HU" dirty="0" err="1">
                <a:solidFill>
                  <a:srgbClr val="7E7E7E"/>
                </a:solidFill>
              </a:rPr>
              <a:t>gyárilag</a:t>
            </a:r>
            <a:r>
              <a:rPr lang="hu-HU" dirty="0">
                <a:solidFill>
                  <a:srgbClr val="7E7E7E"/>
                </a:solidFill>
              </a:rPr>
              <a:t> formázott </a:t>
            </a:r>
            <a:r>
              <a:rPr lang="de-DE" dirty="0">
                <a:solidFill>
                  <a:srgbClr val="7E7E7E"/>
                </a:solidFill>
              </a:rPr>
              <a:t>PE </a:t>
            </a:r>
            <a:r>
              <a:rPr lang="de-DE" dirty="0" err="1">
                <a:solidFill>
                  <a:srgbClr val="7E7E7E"/>
                </a:solidFill>
              </a:rPr>
              <a:t>bélés</a:t>
            </a:r>
            <a:r>
              <a:rPr lang="hu-HU" dirty="0">
                <a:solidFill>
                  <a:srgbClr val="7E7E7E"/>
                </a:solidFill>
              </a:rPr>
              <a:t>csöve</a:t>
            </a:r>
            <a:r>
              <a:rPr lang="de-DE" dirty="0">
                <a:solidFill>
                  <a:srgbClr val="7E7E7E"/>
                </a:solidFill>
              </a:rPr>
              <a:t>t </a:t>
            </a:r>
            <a:r>
              <a:rPr lang="de-DE" dirty="0" err="1">
                <a:solidFill>
                  <a:srgbClr val="7E7E7E"/>
                </a:solidFill>
              </a:rPr>
              <a:t>behúzzák</a:t>
            </a:r>
            <a:r>
              <a:rPr lang="de-DE" dirty="0">
                <a:solidFill>
                  <a:srgbClr val="7E7E7E"/>
                </a:solidFill>
              </a:rPr>
              <a:t> a </a:t>
            </a:r>
            <a:r>
              <a:rPr lang="hu-HU" dirty="0">
                <a:solidFill>
                  <a:srgbClr val="7E7E7E"/>
                </a:solidFill>
              </a:rPr>
              <a:t>felújítandó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csőbe</a:t>
            </a:r>
            <a:r>
              <a:rPr lang="de-DE" dirty="0">
                <a:solidFill>
                  <a:srgbClr val="7E7E7E"/>
                </a:solidFill>
              </a:rPr>
              <a:t>, </a:t>
            </a:r>
            <a:r>
              <a:rPr lang="de-DE" dirty="0" err="1">
                <a:solidFill>
                  <a:srgbClr val="7E7E7E"/>
                </a:solidFill>
              </a:rPr>
              <a:t>majd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hu-HU" dirty="0">
                <a:solidFill>
                  <a:srgbClr val="7E7E7E"/>
                </a:solidFill>
              </a:rPr>
              <a:t>70 °C-os </a:t>
            </a:r>
            <a:r>
              <a:rPr lang="de-DE" dirty="0" err="1">
                <a:solidFill>
                  <a:srgbClr val="7E7E7E"/>
                </a:solidFill>
              </a:rPr>
              <a:t>gőz</a:t>
            </a:r>
            <a:r>
              <a:rPr lang="hu-HU" dirty="0" err="1">
                <a:solidFill>
                  <a:srgbClr val="7E7E7E"/>
                </a:solidFill>
              </a:rPr>
              <a:t>zel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körkörösre</a:t>
            </a:r>
            <a:r>
              <a:rPr lang="de-DE" dirty="0">
                <a:solidFill>
                  <a:srgbClr val="7E7E7E"/>
                </a:solidFill>
              </a:rPr>
              <a:t> </a:t>
            </a:r>
            <a:r>
              <a:rPr lang="de-DE" dirty="0" err="1">
                <a:solidFill>
                  <a:srgbClr val="7E7E7E"/>
                </a:solidFill>
              </a:rPr>
              <a:t>alakítják</a:t>
            </a:r>
            <a:r>
              <a:rPr lang="de-DE" dirty="0">
                <a:solidFill>
                  <a:srgbClr val="7E7E7E"/>
                </a:solidFill>
              </a:rPr>
              <a:t>.</a:t>
            </a: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A2F9B926-1BB7-4EA5-A569-E22BDE33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10334B6A-2564-6B27-C255-053DD3968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549" y="1690206"/>
            <a:ext cx="3212539" cy="208907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86FFA0F1-E30C-5EA4-7EE2-0841C1C7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05" y="4109931"/>
            <a:ext cx="3123714" cy="2089079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FD07C24-F14F-1050-CFE2-71CA23968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6153" y="4109931"/>
            <a:ext cx="3206868" cy="184030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569A2A1-9592-AAAC-F196-889538A22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155" y="4112879"/>
            <a:ext cx="3128736" cy="183735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15C96BA-B998-18B8-5309-712A9C772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05" y="1703529"/>
            <a:ext cx="2751532" cy="2087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2ED143E-24C2-65B5-1DA9-5850C7B5D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168" y="1703529"/>
            <a:ext cx="2221050" cy="20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87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ACD6C-3413-A7E2-1F76-FCE86C5A6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02B9D-266F-57BF-1E49-93412324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Csatlakozók a CLOSE-FIT technológiához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28A6C66-549D-97D5-68C4-3114D5AAC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50" y="947299"/>
            <a:ext cx="6011959" cy="2980804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24727-F8A4-2905-43AA-0DA12213C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DC31FD-7CB4-0A07-F7CE-ECBE8BB02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08" t="48899" r="60000" b="33976"/>
          <a:stretch/>
        </p:blipFill>
        <p:spPr>
          <a:xfrm>
            <a:off x="7011803" y="954772"/>
            <a:ext cx="3403647" cy="16318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FD1BEAF-8F17-CF39-F175-3D72712370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10142" r="30277" b="18297"/>
          <a:stretch/>
        </p:blipFill>
        <p:spPr>
          <a:xfrm>
            <a:off x="463550" y="4045862"/>
            <a:ext cx="2237210" cy="21008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7DD1D95-4EBF-F646-DAAA-97A4D813F7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0" r="24317" b="13429"/>
          <a:stretch/>
        </p:blipFill>
        <p:spPr>
          <a:xfrm>
            <a:off x="3480565" y="4045862"/>
            <a:ext cx="2410462" cy="210085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B04042E-DE3E-95BA-C978-B41174D4DE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6" t="22119" r="25334" b="20963"/>
          <a:stretch/>
        </p:blipFill>
        <p:spPr>
          <a:xfrm>
            <a:off x="6670832" y="2779746"/>
            <a:ext cx="2178416" cy="336696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7615F3E-D419-9627-7A66-08089D1B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5AE72230-53F1-203E-0990-7C47D499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6</a:t>
            </a:fld>
            <a:endParaRPr lang="en-GB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C31890C-5ABC-1163-E6B2-752A951EAFD6}"/>
              </a:ext>
            </a:extLst>
          </p:cNvPr>
          <p:cNvSpPr/>
          <p:nvPr/>
        </p:nvSpPr>
        <p:spPr>
          <a:xfrm>
            <a:off x="526214" y="3299603"/>
            <a:ext cx="5754357" cy="146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75D87CD-D274-5DC3-0B3F-1D586B6EEA37}"/>
              </a:ext>
            </a:extLst>
          </p:cNvPr>
          <p:cNvSpPr/>
          <p:nvPr/>
        </p:nvSpPr>
        <p:spPr>
          <a:xfrm>
            <a:off x="531968" y="3710789"/>
            <a:ext cx="5754357" cy="146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89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 descr="Ein Bild, das draußen, Gelände, Rakete enthält.&#10;&#10;Automatisch generierte Beschreibung">
            <a:extLst>
              <a:ext uri="{FF2B5EF4-FFF2-40B4-BE49-F238E27FC236}">
                <a16:creationId xmlns:a16="http://schemas.microsoft.com/office/drawing/2014/main" id="{0D1E102D-4231-B693-4960-879AA56B8B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134DF7A-BEA9-4831-B46F-2B4DABD39A7D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1" name="Legende: mit gebogener Linie ohne Rahmen 20">
            <a:extLst>
              <a:ext uri="{FF2B5EF4-FFF2-40B4-BE49-F238E27FC236}">
                <a16:creationId xmlns:a16="http://schemas.microsoft.com/office/drawing/2014/main" id="{2604780E-35B3-C2F7-69C9-C10B889861DC}"/>
              </a:ext>
            </a:extLst>
          </p:cNvPr>
          <p:cNvSpPr/>
          <p:nvPr/>
        </p:nvSpPr>
        <p:spPr>
          <a:xfrm>
            <a:off x="7665720" y="1790916"/>
            <a:ext cx="1889760" cy="532775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463932"/>
              <a:gd name="adj6" fmla="val -231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err="1">
                <a:solidFill>
                  <a:srgbClr val="7E7E7E"/>
                </a:solidFill>
              </a:rPr>
              <a:t>Körkörösítő</a:t>
            </a:r>
            <a:r>
              <a:rPr lang="hu-HU" sz="1100" dirty="0">
                <a:solidFill>
                  <a:srgbClr val="7E7E7E"/>
                </a:solidFill>
              </a:rPr>
              <a:t> gyűrű a behelyezés előtt  </a:t>
            </a:r>
            <a:endParaRPr lang="de-DE" sz="1100" dirty="0">
              <a:solidFill>
                <a:srgbClr val="7E7E7E"/>
              </a:solidFill>
            </a:endParaRPr>
          </a:p>
        </p:txBody>
      </p:sp>
      <p:sp>
        <p:nvSpPr>
          <p:cNvPr id="22" name="Legende: mit gebogener Linie ohne Rahmen 21">
            <a:extLst>
              <a:ext uri="{FF2B5EF4-FFF2-40B4-BE49-F238E27FC236}">
                <a16:creationId xmlns:a16="http://schemas.microsoft.com/office/drawing/2014/main" id="{ED5A9524-6B08-86F9-4A76-8C6FDB5F58EC}"/>
              </a:ext>
            </a:extLst>
          </p:cNvPr>
          <p:cNvSpPr/>
          <p:nvPr/>
        </p:nvSpPr>
        <p:spPr>
          <a:xfrm>
            <a:off x="393041" y="1660835"/>
            <a:ext cx="2172970" cy="932856"/>
          </a:xfrm>
          <a:prstGeom prst="callout2">
            <a:avLst>
              <a:gd name="adj1" fmla="val 48172"/>
              <a:gd name="adj2" fmla="val 101345"/>
              <a:gd name="adj3" fmla="val 75960"/>
              <a:gd name="adj4" fmla="val 120199"/>
              <a:gd name="adj5" fmla="val 383838"/>
              <a:gd name="adj6" fmla="val 18282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 err="1">
                <a:solidFill>
                  <a:srgbClr val="7E7E7E"/>
                </a:solidFill>
              </a:rPr>
              <a:t>Körkösöítő</a:t>
            </a:r>
            <a:r>
              <a:rPr lang="hu-HU" sz="1100" dirty="0">
                <a:solidFill>
                  <a:srgbClr val="7E7E7E"/>
                </a:solidFill>
              </a:rPr>
              <a:t> gyűrű a tágító készülékkel történő behelyezés után</a:t>
            </a:r>
            <a:endParaRPr lang="de-DE" sz="1100" dirty="0">
              <a:solidFill>
                <a:srgbClr val="7E7E7E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9238DEB-CDB8-CD4D-2AF4-60F88422D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217" y="0"/>
            <a:ext cx="2262730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Legende: mit gebogener Linie ohne Rahmen 23">
            <a:extLst>
              <a:ext uri="{FF2B5EF4-FFF2-40B4-BE49-F238E27FC236}">
                <a16:creationId xmlns:a16="http://schemas.microsoft.com/office/drawing/2014/main" id="{5EED2591-D8C5-AC64-0E3F-B52269FE9B64}"/>
              </a:ext>
            </a:extLst>
          </p:cNvPr>
          <p:cNvSpPr/>
          <p:nvPr/>
        </p:nvSpPr>
        <p:spPr>
          <a:xfrm>
            <a:off x="4206240" y="719450"/>
            <a:ext cx="1889760" cy="532775"/>
          </a:xfrm>
          <a:prstGeom prst="callout2">
            <a:avLst>
              <a:gd name="adj1" fmla="val 103747"/>
              <a:gd name="adj2" fmla="val 47428"/>
              <a:gd name="adj3" fmla="val 159323"/>
              <a:gd name="adj4" fmla="val 9139"/>
              <a:gd name="adj5" fmla="val 508065"/>
              <a:gd name="adj6" fmla="val 146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7E7E7E"/>
                </a:solidFill>
              </a:rPr>
              <a:t>FRIALEN</a:t>
            </a:r>
            <a:r>
              <a:rPr lang="de-DE" sz="1100" baseline="30000" dirty="0">
                <a:solidFill>
                  <a:srgbClr val="7E7E7E"/>
                </a:solidFill>
              </a:rPr>
              <a:t>®</a:t>
            </a:r>
            <a:r>
              <a:rPr lang="de-DE" sz="1100" dirty="0">
                <a:solidFill>
                  <a:srgbClr val="7E7E7E"/>
                </a:solidFill>
              </a:rPr>
              <a:t>- REM </a:t>
            </a:r>
            <a:r>
              <a:rPr lang="hu-HU" sz="1100" dirty="0">
                <a:solidFill>
                  <a:srgbClr val="7E7E7E"/>
                </a:solidFill>
              </a:rPr>
              <a:t>vagy</a:t>
            </a:r>
            <a:r>
              <a:rPr lang="de-DE" sz="1100" dirty="0">
                <a:solidFill>
                  <a:srgbClr val="7E7E7E"/>
                </a:solidFill>
              </a:rPr>
              <a:t> UB </a:t>
            </a:r>
            <a:r>
              <a:rPr lang="hu-HU" sz="1100" dirty="0" err="1">
                <a:solidFill>
                  <a:srgbClr val="7E7E7E"/>
                </a:solidFill>
              </a:rPr>
              <a:t>elektrokarmantyú</a:t>
            </a:r>
            <a:endParaRPr lang="de-DE" sz="1100" dirty="0">
              <a:solidFill>
                <a:srgbClr val="7E7E7E"/>
              </a:solidFill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16EED60-2134-3B53-CACB-A2A1CFF53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580B27C-91D6-32C1-CE83-C02C86CB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Aliaxis Deutschland  |  FRIATEC  |  Infrastructur  I  Agriapipe Conference 01-25 Noszvaj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87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AC2E6-2E72-48FC-B5DB-7270E463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8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solidFill>
                  <a:schemeClr val="accent1"/>
                </a:solidFill>
              </a:rPr>
              <a:t>Close Fit – Lining</a:t>
            </a:r>
            <a:br>
              <a:rPr lang="en-GB" b="0">
                <a:solidFill>
                  <a:schemeClr val="accent1"/>
                </a:solidFill>
              </a:rPr>
            </a:br>
            <a:r>
              <a:rPr lang="en-GB">
                <a:solidFill>
                  <a:schemeClr val="accent1"/>
                </a:solidFill>
              </a:rPr>
              <a:t>Verbindungstechnik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A2F9B926-1BB7-4EA5-A569-E22BDE33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pic>
        <p:nvPicPr>
          <p:cNvPr id="25" name="Grafik 24" descr="Ein Bild, das Waffe, Teleskop, draußen, Gelände enthält.&#10;&#10;Automatisch generierte Beschreibung">
            <a:extLst>
              <a:ext uri="{FF2B5EF4-FFF2-40B4-BE49-F238E27FC236}">
                <a16:creationId xmlns:a16="http://schemas.microsoft.com/office/drawing/2014/main" id="{60490FD8-4E2B-9653-BF2D-DDD51A4EA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Legende: mit gebogener Linie ohne Rahmen 28">
            <a:extLst>
              <a:ext uri="{FF2B5EF4-FFF2-40B4-BE49-F238E27FC236}">
                <a16:creationId xmlns:a16="http://schemas.microsoft.com/office/drawing/2014/main" id="{3D1CCFB0-CA37-B940-625F-B72C58300C4F}"/>
              </a:ext>
            </a:extLst>
          </p:cNvPr>
          <p:cNvSpPr/>
          <p:nvPr/>
        </p:nvSpPr>
        <p:spPr>
          <a:xfrm>
            <a:off x="1390015" y="822489"/>
            <a:ext cx="1889760" cy="532775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293937"/>
              <a:gd name="adj6" fmla="val -337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100" dirty="0">
                <a:solidFill>
                  <a:srgbClr val="7E7E7E"/>
                </a:solidFill>
              </a:rPr>
              <a:t>Felújítandó vezeték</a:t>
            </a:r>
            <a:endParaRPr lang="de-DE" sz="1100" dirty="0">
              <a:solidFill>
                <a:srgbClr val="7E7E7E"/>
              </a:solidFill>
            </a:endParaRPr>
          </a:p>
        </p:txBody>
      </p:sp>
      <p:sp>
        <p:nvSpPr>
          <p:cNvPr id="31" name="Legende: mit gebogener Linie ohne Rahmen 30">
            <a:extLst>
              <a:ext uri="{FF2B5EF4-FFF2-40B4-BE49-F238E27FC236}">
                <a16:creationId xmlns:a16="http://schemas.microsoft.com/office/drawing/2014/main" id="{F4116F88-6362-06C2-80AE-7FF9C4E0128A}"/>
              </a:ext>
            </a:extLst>
          </p:cNvPr>
          <p:cNvSpPr/>
          <p:nvPr/>
        </p:nvSpPr>
        <p:spPr>
          <a:xfrm>
            <a:off x="1063681" y="4921145"/>
            <a:ext cx="1889760" cy="356249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-428766"/>
              <a:gd name="adj6" fmla="val 5195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7E7E7E"/>
                </a:solidFill>
              </a:rPr>
              <a:t>PE-HD </a:t>
            </a:r>
            <a:r>
              <a:rPr lang="hu-HU" sz="1100" dirty="0">
                <a:solidFill>
                  <a:srgbClr val="7E7E7E"/>
                </a:solidFill>
              </a:rPr>
              <a:t>Bélelőcső</a:t>
            </a:r>
            <a:endParaRPr lang="de-DE" sz="1100" dirty="0">
              <a:solidFill>
                <a:srgbClr val="7E7E7E"/>
              </a:solidFill>
            </a:endParaRPr>
          </a:p>
        </p:txBody>
      </p:sp>
      <p:sp>
        <p:nvSpPr>
          <p:cNvPr id="33" name="Legende: mit gebogener Linie ohne Rahmen 32">
            <a:extLst>
              <a:ext uri="{FF2B5EF4-FFF2-40B4-BE49-F238E27FC236}">
                <a16:creationId xmlns:a16="http://schemas.microsoft.com/office/drawing/2014/main" id="{F933029B-F0CD-D0B9-DC5F-A7D2A7909462}"/>
              </a:ext>
            </a:extLst>
          </p:cNvPr>
          <p:cNvSpPr/>
          <p:nvPr/>
        </p:nvSpPr>
        <p:spPr>
          <a:xfrm>
            <a:off x="4086206" y="822489"/>
            <a:ext cx="1889760" cy="560297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292302"/>
              <a:gd name="adj6" fmla="val -595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7E7E7E"/>
                </a:solidFill>
              </a:rPr>
              <a:t>FRIALEN</a:t>
            </a:r>
            <a:r>
              <a:rPr lang="de-DE" sz="1100" baseline="30000" dirty="0">
                <a:solidFill>
                  <a:srgbClr val="7E7E7E"/>
                </a:solidFill>
              </a:rPr>
              <a:t>®</a:t>
            </a:r>
            <a:r>
              <a:rPr lang="de-DE" sz="1100" dirty="0">
                <a:solidFill>
                  <a:srgbClr val="7E7E7E"/>
                </a:solidFill>
              </a:rPr>
              <a:t>- REM </a:t>
            </a:r>
            <a:r>
              <a:rPr lang="hu-HU" sz="1100" dirty="0">
                <a:solidFill>
                  <a:srgbClr val="7E7E7E"/>
                </a:solidFill>
              </a:rPr>
              <a:t>vagy</a:t>
            </a:r>
            <a:r>
              <a:rPr lang="de-DE" sz="1100" dirty="0">
                <a:solidFill>
                  <a:srgbClr val="7E7E7E"/>
                </a:solidFill>
              </a:rPr>
              <a:t> </a:t>
            </a:r>
            <a:r>
              <a:rPr lang="hu-HU" sz="1100" dirty="0">
                <a:solidFill>
                  <a:srgbClr val="7E7E7E"/>
                </a:solidFill>
              </a:rPr>
              <a:t>szabványos</a:t>
            </a:r>
            <a:r>
              <a:rPr lang="de-DE" sz="1100" dirty="0">
                <a:solidFill>
                  <a:srgbClr val="7E7E7E"/>
                </a:solidFill>
              </a:rPr>
              <a:t> UB</a:t>
            </a:r>
            <a:r>
              <a:rPr lang="hu-HU" sz="1100" dirty="0">
                <a:solidFill>
                  <a:srgbClr val="7E7E7E"/>
                </a:solidFill>
              </a:rPr>
              <a:t> </a:t>
            </a:r>
            <a:r>
              <a:rPr lang="hu-HU" sz="1100" dirty="0" err="1">
                <a:solidFill>
                  <a:srgbClr val="7E7E7E"/>
                </a:solidFill>
              </a:rPr>
              <a:t>elektrofitting</a:t>
            </a:r>
            <a:r>
              <a:rPr lang="hu-HU" sz="1100" dirty="0">
                <a:solidFill>
                  <a:srgbClr val="7E7E7E"/>
                </a:solidFill>
              </a:rPr>
              <a:t> karmantyú</a:t>
            </a:r>
            <a:r>
              <a:rPr lang="de-DE" sz="1100" dirty="0">
                <a:solidFill>
                  <a:srgbClr val="7E7E7E"/>
                </a:solidFill>
              </a:rPr>
              <a:t> </a:t>
            </a:r>
          </a:p>
        </p:txBody>
      </p:sp>
      <p:sp>
        <p:nvSpPr>
          <p:cNvPr id="35" name="Legende: mit gebogener Linie ohne Rahmen 34">
            <a:extLst>
              <a:ext uri="{FF2B5EF4-FFF2-40B4-BE49-F238E27FC236}">
                <a16:creationId xmlns:a16="http://schemas.microsoft.com/office/drawing/2014/main" id="{656DFE3B-2173-8966-A465-092E2EC37C01}"/>
              </a:ext>
            </a:extLst>
          </p:cNvPr>
          <p:cNvSpPr/>
          <p:nvPr/>
        </p:nvSpPr>
        <p:spPr>
          <a:xfrm>
            <a:off x="3933155" y="5212882"/>
            <a:ext cx="1889760" cy="356249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-445877"/>
              <a:gd name="adj6" fmla="val 5655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7E7E7E"/>
                </a:solidFill>
              </a:rPr>
              <a:t>PE-HD </a:t>
            </a:r>
            <a:r>
              <a:rPr lang="hu-HU" sz="1100" dirty="0">
                <a:solidFill>
                  <a:srgbClr val="7E7E7E"/>
                </a:solidFill>
              </a:rPr>
              <a:t>szabványos cső</a:t>
            </a:r>
            <a:endParaRPr lang="de-DE" sz="1100" dirty="0">
              <a:solidFill>
                <a:srgbClr val="7E7E7E"/>
              </a:solidFill>
            </a:endParaRPr>
          </a:p>
        </p:txBody>
      </p:sp>
      <p:sp>
        <p:nvSpPr>
          <p:cNvPr id="36" name="Legende: mit gebogener Linie ohne Rahmen 35">
            <a:extLst>
              <a:ext uri="{FF2B5EF4-FFF2-40B4-BE49-F238E27FC236}">
                <a16:creationId xmlns:a16="http://schemas.microsoft.com/office/drawing/2014/main" id="{BEDF692F-FD4C-F126-529C-948224AC1EEF}"/>
              </a:ext>
            </a:extLst>
          </p:cNvPr>
          <p:cNvSpPr/>
          <p:nvPr/>
        </p:nvSpPr>
        <p:spPr>
          <a:xfrm>
            <a:off x="9167658" y="1915279"/>
            <a:ext cx="1632614" cy="396600"/>
          </a:xfrm>
          <a:prstGeom prst="callout2">
            <a:avLst>
              <a:gd name="adj1" fmla="val 18750"/>
              <a:gd name="adj2" fmla="val -2342"/>
              <a:gd name="adj3" fmla="val 18750"/>
              <a:gd name="adj4" fmla="val -16667"/>
              <a:gd name="adj5" fmla="val 569686"/>
              <a:gd name="adj6" fmla="val -8943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err="1">
                <a:solidFill>
                  <a:srgbClr val="7E7E7E"/>
                </a:solidFill>
              </a:rPr>
              <a:t>Rozsdamentes</a:t>
            </a:r>
            <a:r>
              <a:rPr lang="de-DE" sz="1100" dirty="0">
                <a:solidFill>
                  <a:srgbClr val="7E7E7E"/>
                </a:solidFill>
              </a:rPr>
              <a:t> </a:t>
            </a:r>
            <a:r>
              <a:rPr lang="de-DE" sz="1100" dirty="0" err="1">
                <a:solidFill>
                  <a:srgbClr val="7E7E7E"/>
                </a:solidFill>
              </a:rPr>
              <a:t>acél</a:t>
            </a:r>
            <a:r>
              <a:rPr lang="de-DE" sz="1100" dirty="0">
                <a:solidFill>
                  <a:srgbClr val="7E7E7E"/>
                </a:solidFill>
              </a:rPr>
              <a:t> </a:t>
            </a:r>
            <a:r>
              <a:rPr lang="hu-HU" sz="1100" dirty="0">
                <a:solidFill>
                  <a:srgbClr val="7E7E7E"/>
                </a:solidFill>
              </a:rPr>
              <a:t>körkörsítő gyűrű</a:t>
            </a:r>
            <a:endParaRPr lang="de-DE" sz="1100" dirty="0">
              <a:solidFill>
                <a:srgbClr val="7E7E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04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DAC2E6-2E72-48FC-B5DB-7270E463E1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25362" y="6396998"/>
            <a:ext cx="4320000" cy="270000"/>
          </a:xfrm>
        </p:spPr>
        <p:txBody>
          <a:bodyPr/>
          <a:lstStyle/>
          <a:p>
            <a:r>
              <a:rPr lang="de-DE"/>
              <a:t>by Rainer Mueller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FB9BE8-8F84-4B0A-A257-6FD275A6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4DF7A-BEA9-4831-B46F-2B4DABD39A7D}" type="slidenum">
              <a:rPr lang="en-GB" smtClean="0"/>
              <a:t>9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697347C-E0F9-4526-966D-18D5E3E6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accent1"/>
                </a:solidFill>
              </a:rPr>
              <a:t>Close Fit – </a:t>
            </a:r>
            <a:r>
              <a:rPr lang="hu-HU" b="0" dirty="0">
                <a:solidFill>
                  <a:schemeClr val="accent1"/>
                </a:solidFill>
              </a:rPr>
              <a:t>Bélelés</a:t>
            </a:r>
            <a:br>
              <a:rPr lang="en-GB" b="0" dirty="0">
                <a:solidFill>
                  <a:schemeClr val="accent1"/>
                </a:solidFill>
              </a:rPr>
            </a:br>
            <a:r>
              <a:rPr lang="hu-HU" dirty="0">
                <a:solidFill>
                  <a:schemeClr val="accent1"/>
                </a:solidFill>
              </a:rPr>
              <a:t>Gázvezeték </a:t>
            </a:r>
            <a:r>
              <a:rPr lang="en-GB" dirty="0">
                <a:solidFill>
                  <a:schemeClr val="accent1"/>
                </a:solidFill>
              </a:rPr>
              <a:t>DN 500, SDR 21, PE 100, 93m </a:t>
            </a:r>
            <a:r>
              <a:rPr lang="hu-HU" dirty="0">
                <a:solidFill>
                  <a:schemeClr val="accent1"/>
                </a:solidFill>
              </a:rPr>
              <a:t>hosszban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1" name="Fußzeilenplatzhalter 6">
            <a:extLst>
              <a:ext uri="{FF2B5EF4-FFF2-40B4-BE49-F238E27FC236}">
                <a16:creationId xmlns:a16="http://schemas.microsoft.com/office/drawing/2014/main" id="{A2F9B926-1BB7-4EA5-A569-E22BDE33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" y="6468930"/>
            <a:ext cx="5632450" cy="270000"/>
          </a:xfrm>
        </p:spPr>
        <p:txBody>
          <a:bodyPr/>
          <a:lstStyle/>
          <a:p>
            <a:r>
              <a:rPr lang="en-GB"/>
              <a:t>Aliaxis Deutschland  |  FRIATEC  |  Infrastructur  I  Agriapipe Conference 01-25 Noszvaj</a:t>
            </a:r>
            <a:endParaRPr lang="en-GB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CACC399-5469-8248-B6FF-C16E7EBFB6B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63550" y="1268456"/>
            <a:ext cx="3648997" cy="5082102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66800F-0798-4ED2-40EE-7880F8B2F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548" y="1309808"/>
            <a:ext cx="2221000" cy="292574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23C3BA8-59D0-23E0-CF71-6C5632B8F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180" y="4294734"/>
            <a:ext cx="3677755" cy="205582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8B5C64E-E92E-84A2-44D1-FD84E9884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945" y="1285158"/>
            <a:ext cx="3701253" cy="50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436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9w8B6wjtIIYyevyMoDr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Qg5Dv8RGue4ozUYFRdu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9w8B6wjtIIYyevyMoDr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9w8B6wjtIIYyevyMoDr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Qg5Dv8RGue4ozUYFRdu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9w8B6wjtIIYyevyMoDr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Qg5Dv8RGue4ozUYFRdu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noH0Swv0ofrCeQ39eP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y9w8B6wjtIIYyevyMoDr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Qg5Dv8RGue4ozUYFRdu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d07AGwwgKSBrj8LfO_D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d07AGwwgKSBrj8LfO_D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Qg5Dv8RGue4ozUYFRd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yuqhnCO7JJHqU2f8XE9S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noH0Swv0ofrCeQ39ePyA"/>
</p:tagLst>
</file>

<file path=ppt/theme/theme1.xml><?xml version="1.0" encoding="utf-8"?>
<a:theme xmlns:a="http://schemas.openxmlformats.org/drawingml/2006/main" name="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ck_Presentation_Infrastructure_2021V2  -  Schreibgeschützt" id="{EDE091C9-79FB-4AB3-B2DD-2D5CBD98F05D}" vid="{9975EFF7-506C-4F85-A96F-C9872E46395A}"/>
    </a:ext>
  </a:extLst>
</a:theme>
</file>

<file path=ppt/theme/theme10.xml><?xml version="1.0" encoding="utf-8"?>
<a:theme xmlns:a="http://schemas.openxmlformats.org/drawingml/2006/main" name="28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axis_29_10_18" id="{6F273D37-E4F9-40E5-87A4-7AE87A4146B0}" vid="{8DE126A2-C1AD-4ED3-9FDE-6FD8B87240E2}"/>
    </a:ext>
  </a:extLst>
</a:theme>
</file>

<file path=ppt/theme/theme11.xml><?xml version="1.0" encoding="utf-8"?>
<a:theme xmlns:a="http://schemas.openxmlformats.org/drawingml/2006/main" name="9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axis_29_10_18" id="{6F273D37-E4F9-40E5-87A4-7AE87A4146B0}" vid="{8DE126A2-C1AD-4ED3-9FDE-6FD8B87240E2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axis_29_10_18" id="{6F273D37-E4F9-40E5-87A4-7AE87A4146B0}" vid="{8DE126A2-C1AD-4ED3-9FDE-6FD8B87240E2}"/>
    </a:ext>
  </a:extLst>
</a:theme>
</file>

<file path=ppt/theme/theme3.xml><?xml version="1.0" encoding="utf-8"?>
<a:theme xmlns:a="http://schemas.openxmlformats.org/drawingml/2006/main" name="30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ck_Presentation_Infrastructure_2021V2  -  Schreibgeschützt" id="{0F913A6F-5551-41F3-A842-6109022D1043}" vid="{1E7C46A9-C7E3-4298-95F6-776746C03762}"/>
    </a:ext>
  </a:extLst>
</a:theme>
</file>

<file path=ppt/theme/theme4.xml><?xml version="1.0" encoding="utf-8"?>
<a:theme xmlns:a="http://schemas.openxmlformats.org/drawingml/2006/main" name="27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ck_Presentation_Infrastructure_2021V2" id="{C5795AAD-B080-4C1B-98A1-B06B2928A271}" vid="{89A5A550-BEEB-49C6-AFF3-A23B0357424E}"/>
    </a:ext>
  </a:extLst>
</a:theme>
</file>

<file path=ppt/theme/theme5.xml><?xml version="1.0" encoding="utf-8"?>
<a:theme xmlns:a="http://schemas.openxmlformats.org/drawingml/2006/main" name="8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deck_Presentation_Infrastructure_2021V2  -  Schreibgeschützt" id="{0F913A6F-5551-41F3-A842-6109022D1043}" vid="{410F7BF6-D43F-4EFB-9443-1EC01C62BD1A}"/>
    </a:ext>
  </a:extLst>
</a:theme>
</file>

<file path=ppt/theme/theme6.xml><?xml version="1.0" encoding="utf-8"?>
<a:theme xmlns:a="http://schemas.openxmlformats.org/drawingml/2006/main" name="25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axis_29_10_18" id="{6F273D37-E4F9-40E5-87A4-7AE87A4146B0}" vid="{8DE126A2-C1AD-4ED3-9FDE-6FD8B87240E2}"/>
    </a:ext>
  </a:extLst>
</a:theme>
</file>

<file path=ppt/theme/theme7.xml><?xml version="1.0" encoding="utf-8"?>
<a:theme xmlns:a="http://schemas.openxmlformats.org/drawingml/2006/main" name="5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axis_29_10_18" id="{6F273D37-E4F9-40E5-87A4-7AE87A4146B0}" vid="{8DE126A2-C1AD-4ED3-9FDE-6FD8B87240E2}"/>
    </a:ext>
  </a:extLst>
</a:theme>
</file>

<file path=ppt/theme/theme8.xml><?xml version="1.0" encoding="utf-8"?>
<a:theme xmlns:a="http://schemas.openxmlformats.org/drawingml/2006/main" name="32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X GER PowerPoint_Vorlage_FRIATEC 11-05-2020" id="{C246032C-DD32-43B6-B24C-EC3F2C4871CE}" vid="{B16BF4E3-28D8-483D-87AB-3DDC6FC893C1}"/>
    </a:ext>
  </a:extLst>
</a:theme>
</file>

<file path=ppt/theme/theme9.xml><?xml version="1.0" encoding="utf-8"?>
<a:theme xmlns:a="http://schemas.openxmlformats.org/drawingml/2006/main" name="37_Office">
  <a:themeElements>
    <a:clrScheme name="Aliaxis">
      <a:dk1>
        <a:srgbClr val="5E5E5E"/>
      </a:dk1>
      <a:lt1>
        <a:sysClr val="window" lastClr="FFFFFF"/>
      </a:lt1>
      <a:dk2>
        <a:srgbClr val="3066E3"/>
      </a:dk2>
      <a:lt2>
        <a:srgbClr val="ECECEC"/>
      </a:lt2>
      <a:accent1>
        <a:srgbClr val="32AAFF"/>
      </a:accent1>
      <a:accent2>
        <a:srgbClr val="D645CC"/>
      </a:accent2>
      <a:accent3>
        <a:srgbClr val="52DEAD"/>
      </a:accent3>
      <a:accent4>
        <a:srgbClr val="FA6157"/>
      </a:accent4>
      <a:accent5>
        <a:srgbClr val="57DE52"/>
      </a:accent5>
      <a:accent6>
        <a:srgbClr val="FAA64A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X GER PowerPoint_Vorlage_FRIATEC 11-05-2020" id="{C246032C-DD32-43B6-B24C-EC3F2C4871CE}" vid="{B16BF4E3-28D8-483D-87AB-3DDC6FC893C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68655334F6FC4690CFC96487B9A2DC" ma:contentTypeVersion="13" ma:contentTypeDescription="Create a new document." ma:contentTypeScope="" ma:versionID="63ac3ce272dd763740098c4e0f56f612">
  <xsd:schema xmlns:xsd="http://www.w3.org/2001/XMLSchema" xmlns:xs="http://www.w3.org/2001/XMLSchema" xmlns:p="http://schemas.microsoft.com/office/2006/metadata/properties" xmlns:ns3="9d12f9db-ee03-412a-b6ae-85fa8c70302c" xmlns:ns4="2109f474-d876-4fc7-babc-4b6f255d49e4" targetNamespace="http://schemas.microsoft.com/office/2006/metadata/properties" ma:root="true" ma:fieldsID="4cae3caba51e1b7273ff9740b72f7160" ns3:_="" ns4:_="">
    <xsd:import namespace="9d12f9db-ee03-412a-b6ae-85fa8c70302c"/>
    <xsd:import namespace="2109f474-d876-4fc7-babc-4b6f255d49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2f9db-ee03-412a-b6ae-85fa8c703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9f474-d876-4fc7-babc-4b6f255d49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F95533-D2F6-4445-9EA7-096F70472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12f9db-ee03-412a-b6ae-85fa8c70302c"/>
    <ds:schemaRef ds:uri="2109f474-d876-4fc7-babc-4b6f255d49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F1E152-E833-4251-A054-34BDF3C3CA6E}">
  <ds:schemaRefs>
    <ds:schemaRef ds:uri="http://purl.org/dc/elements/1.1/"/>
    <ds:schemaRef ds:uri="http://schemas.microsoft.com/office/2006/metadata/properties"/>
    <ds:schemaRef ds:uri="2109f474-d876-4fc7-babc-4b6f255d49e4"/>
    <ds:schemaRef ds:uri="9d12f9db-ee03-412a-b6ae-85fa8c70302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C27DF0-AC0F-4643-98FB-CBB9338EA9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1_Slidedeck_Presentation_Infrastructure_2021_D</Template>
  <TotalTime>316</TotalTime>
  <Words>1615</Words>
  <Application>Microsoft Office PowerPoint</Application>
  <PresentationFormat>Szélesvásznú</PresentationFormat>
  <Paragraphs>290</Paragraphs>
  <Slides>35</Slides>
  <Notes>4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35</vt:i4>
      </vt:variant>
    </vt:vector>
  </HeadingPairs>
  <TitlesOfParts>
    <vt:vector size="55" baseType="lpstr">
      <vt:lpstr>Arial</vt:lpstr>
      <vt:lpstr>Arial Black</vt:lpstr>
      <vt:lpstr>Arial-BoldMT</vt:lpstr>
      <vt:lpstr>Calibri</vt:lpstr>
      <vt:lpstr>Century Gothic</vt:lpstr>
      <vt:lpstr>Verdana</vt:lpstr>
      <vt:lpstr>Wingdings</vt:lpstr>
      <vt:lpstr>Office</vt:lpstr>
      <vt:lpstr>1_Office</vt:lpstr>
      <vt:lpstr>30_Office</vt:lpstr>
      <vt:lpstr>27_Office</vt:lpstr>
      <vt:lpstr>8_Office</vt:lpstr>
      <vt:lpstr>25_Office</vt:lpstr>
      <vt:lpstr>5_Office</vt:lpstr>
      <vt:lpstr>32_Office</vt:lpstr>
      <vt:lpstr>37_Office</vt:lpstr>
      <vt:lpstr>28_Office</vt:lpstr>
      <vt:lpstr>9_Office</vt:lpstr>
      <vt:lpstr>think-cell Slide</vt:lpstr>
      <vt:lpstr>think-cell Folie</vt:lpstr>
      <vt:lpstr>PowerPoint-bemutató</vt:lpstr>
      <vt:lpstr>Műszaki Tanácsadó </vt:lpstr>
      <vt:lpstr>Relining kötéstechnológia előadás   Agenda:</vt:lpstr>
      <vt:lpstr>Felújítási módszerek</vt:lpstr>
      <vt:lpstr>Close-fit szorosan illeszkedő PE-HD béléscső</vt:lpstr>
      <vt:lpstr>Csatlakozók a CLOSE-FIT technológiához</vt:lpstr>
      <vt:lpstr>PowerPoint-bemutató</vt:lpstr>
      <vt:lpstr>Close Fit – Lining Verbindungstechnik</vt:lpstr>
      <vt:lpstr>Close Fit – Bélelés Gázvezeték DN 500, SDR 21, PE 100, 93m hosszban</vt:lpstr>
      <vt:lpstr>FRAISAFE alternatív kötéstechnológia PE-HD relining csövekhez, vagy egyéb csőanyagokhoz</vt:lpstr>
      <vt:lpstr>Korrózióálló gyűrű és erősített rögzítőelem</vt:lpstr>
      <vt:lpstr>FRIASAFE Jellemzők</vt:lpstr>
      <vt:lpstr>PowerPoint-bemutató</vt:lpstr>
      <vt:lpstr>FRIAFIT®  FIXBLOC mérettartomány dn 160 - dn 1.600 ​</vt:lpstr>
      <vt:lpstr>FRIAFIT®  FIXBLOC mérettartomány of dn 160 - dn 1.600 ​</vt:lpstr>
      <vt:lpstr>FRIAFIT®  FIXBLOC mérettartomány dn 160 - dn 1.600 ​</vt:lpstr>
      <vt:lpstr>PowerPoint-bemutató</vt:lpstr>
      <vt:lpstr>PowerPoint-bemutató</vt:lpstr>
      <vt:lpstr>Nyomás alatti leágazások, megoldások DAA – nyomás alatti megfúróidom &amp; DAV – nyomás alatti megfúrószelep</vt:lpstr>
      <vt:lpstr>Házi bekötések létesítése Top-Loading idommal Close-Fit csővezetékekre</vt:lpstr>
      <vt:lpstr>Top nyeregidomok  különböző átmérőkhöz Top-Loading</vt:lpstr>
      <vt:lpstr>Top-Loading Close-Fit csövekhez</vt:lpstr>
      <vt:lpstr>Top-Loading Close-Fit Liner</vt:lpstr>
      <vt:lpstr>PowerPoint-bemutató</vt:lpstr>
      <vt:lpstr>SA UNI – méretválaszték  </vt:lpstr>
      <vt:lpstr>FRIALEN elektrofitting leágazó idomok SA-UNI d 315 - d 1200 with outlet 225/250 - Projekt Esettanulmány</vt:lpstr>
      <vt:lpstr>FRIALEN elektrofitting leágazó idomok SA-UNI d 315 - d 1200 with outlet 225/250 – projekt Esettanulmány</vt:lpstr>
      <vt:lpstr>PowerPoint-bemutató</vt:lpstr>
      <vt:lpstr>Nyomás alatti leágazás FRIALOC elzárószerelvénnyel kombinálva</vt:lpstr>
      <vt:lpstr>SA UNI nyomás alatti leágazás kivitelzése gyorsan és könnyen</vt:lpstr>
      <vt:lpstr>D710 mm/ d 250 mm SA VL leágazás karimás csatlakozással</vt:lpstr>
      <vt:lpstr>Megfúrás d710 mm.es fővezetéken d 250 SAVL leágazó idommal tolózáron keresztül</vt:lpstr>
      <vt:lpstr>Élő csapolás a d710 / d250SA  VL főegységen karimás elszívással</vt:lpstr>
      <vt:lpstr>Kérdések és válaszok</vt:lpstr>
      <vt:lpstr>PowerPoint-bemutató</vt:lpstr>
    </vt:vector>
  </TitlesOfParts>
  <Company>Aliaxis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Mathias Baier</dc:creator>
  <cp:lastModifiedBy>Agriapipe</cp:lastModifiedBy>
  <cp:revision>13</cp:revision>
  <dcterms:created xsi:type="dcterms:W3CDTF">2023-02-10T07:35:44Z</dcterms:created>
  <dcterms:modified xsi:type="dcterms:W3CDTF">2025-01-23T11:12:17Z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0x0101000D68655334F6FC4690CFC96487B9A2DC</vt:lpwstr>
  </property>
</Properties>
</file>