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7" r:id="rId4"/>
    <p:sldId id="278" r:id="rId5"/>
    <p:sldId id="279" r:id="rId6"/>
    <p:sldId id="261" r:id="rId7"/>
    <p:sldId id="262" r:id="rId8"/>
    <p:sldId id="258" r:id="rId9"/>
    <p:sldId id="290" r:id="rId10"/>
    <p:sldId id="269" r:id="rId11"/>
    <p:sldId id="259" r:id="rId12"/>
    <p:sldId id="275" r:id="rId13"/>
    <p:sldId id="273" r:id="rId14"/>
    <p:sldId id="272" r:id="rId15"/>
    <p:sldId id="265" r:id="rId16"/>
    <p:sldId id="264" r:id="rId17"/>
    <p:sldId id="266" r:id="rId18"/>
    <p:sldId id="270" r:id="rId19"/>
    <p:sldId id="268" r:id="rId20"/>
    <p:sldId id="274" r:id="rId21"/>
    <p:sldId id="280" r:id="rId22"/>
    <p:sldId id="271" r:id="rId23"/>
    <p:sldId id="263" r:id="rId24"/>
    <p:sldId id="291" r:id="rId25"/>
    <p:sldId id="281" r:id="rId26"/>
    <p:sldId id="292" r:id="rId27"/>
    <p:sldId id="282" r:id="rId28"/>
    <p:sldId id="283" r:id="rId29"/>
    <p:sldId id="289" r:id="rId30"/>
    <p:sldId id="288" r:id="rId31"/>
    <p:sldId id="287" r:id="rId32"/>
    <p:sldId id="286" r:id="rId33"/>
    <p:sldId id="276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D988E-C73B-4662-8628-55AAB254C8B7}" type="datetimeFigureOut">
              <a:rPr lang="de-AT" smtClean="0"/>
              <a:t>21.01.2025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9F7B6-A8C4-4632-B115-798E48D5F9E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573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6C0DE-9883-16A9-6357-75DCB156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9B16DC-B395-2EF8-F983-51FE8200C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10FC4D-6B2F-5C2C-1ED6-AF401F9B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E172-35BF-4A98-8FE4-B47FEFA5D625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0D4515-FB0C-32BF-4049-49DE6580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32D1D6-9DE8-0943-0A2D-7771B1D7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942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F74A9-F126-4262-B6C0-372CB4D5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39BE34-19FB-7B71-F617-5A474B425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5DE6EA-1CD5-1AD9-6A08-5703C24A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42F5-8A2C-46C1-BA6C-14A6BF610098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AFD87C-193E-2762-B135-E2AB7D68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80862E-0C74-9BCF-82A8-6C526EE6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986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441F38E-5F14-2D12-5401-7C6A305BA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79793B-B86C-CDF9-691D-1E6E75880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9584D8-E5EE-57C8-DEC2-5EE9BCC9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1519-D658-482D-8590-F17E061162F1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BF2269-B2E8-E2C0-BD2D-7C1AE8B08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A35AB5-7974-1D70-7D06-1ED3E39A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30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A88F9-3297-C9F3-678A-27278701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3FB78-A85C-1374-3633-4879EA361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C512A7-13C5-0891-9D6F-1B15D2D2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03FD-B1FC-433E-B611-6DF43A0ED9D4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42C570-C0F6-7ADE-ACB2-874061D7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600F7E-998A-0EC8-D21B-CB100782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206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739EB-76FA-A975-3506-C40C0706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A23D8A-8012-6432-2275-B184DA55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A49121-86D3-B97B-A3D8-8E3B1687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68B67-4599-4C9B-BC82-2EA9980D83E3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15C2DB-B35C-B1BD-C4F8-DEFEDFD2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821D93-59A7-0229-F76F-36F55EBB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140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47FA7-28BF-F488-E85A-98E582FC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553E0C-D6A3-FB2D-82D0-FF9071314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7A322C-56E3-4CF9-3B52-14759B814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84CDC8-5FF4-A5CB-8413-6D30553C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DAFC-A53F-452B-B458-4CD3E55858E9}" type="datetime1">
              <a:rPr lang="de-AT" smtClean="0"/>
              <a:t>21.01.2025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AD647B-6F1D-7AB4-69F0-F78F4194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F1173B-559D-B03D-C635-580140DF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151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96DBC-837E-53C0-AFDF-86F8A8CC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716D2C-0350-89C2-538C-7F4622D69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05DEE-32A3-61E4-9EF7-E07DBC8A4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EFE639-813A-7A3D-830A-BD2090B54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8FC7FB1-E6FF-50F6-BD60-686AE7EE6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27DB80-185E-3E8D-A128-F7C49DE7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D7216-AFD5-4E43-9DFA-1270DF1571A6}" type="datetime1">
              <a:rPr lang="de-AT" smtClean="0"/>
              <a:t>21.01.2025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0BADF25-0EF7-99D6-A55A-9F751443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521020E-870C-8E42-CD48-5342D5D5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049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66267-276C-20D3-8B9F-EE92F142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A77974-7720-BCAC-FADD-0CE6703C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F9EA4-3F97-410D-94CB-FE002A6B400B}" type="datetime1">
              <a:rPr lang="de-AT" smtClean="0"/>
              <a:t>21.01.2025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F96CFA-06CD-BF0C-C9FC-CA139FBF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73244-54B8-BFC4-4CB4-7924AE09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101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FB9ECB8-046B-AF91-4E10-3647222E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9B4F-0A89-42FA-A691-A4820BB31C84}" type="datetime1">
              <a:rPr lang="de-AT" smtClean="0"/>
              <a:t>21.01.2025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2A74D7-10A3-73FE-2DD8-5755B3DD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A8A34B-5FFD-2CDC-FA66-56E44AFB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06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60458-22E8-6C77-C582-36FAE443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7D54AD-DC9C-3AEE-3749-B895F526E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2D6F06-6506-5A65-2A5D-0455511AC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EC2B73-3A45-BF55-6BA3-DD5A3CFA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C33F-2A1E-4AF6-B648-39691A22BF3B}" type="datetime1">
              <a:rPr lang="de-AT" smtClean="0"/>
              <a:t>21.01.2025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FB9520-B6D6-5127-CF70-D0B146DC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A160EC-5C3F-1AD6-EB69-937840B2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507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8B66-A97C-50B3-7F50-75DE51EE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CEBD0F-DC72-9FBB-283E-5C69B8694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23B45-3CB4-E2E5-F123-49990EAB4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601610-85E6-AE01-167A-F545A415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139B-05DE-4828-B02B-DF6E8FF92949}" type="datetime1">
              <a:rPr lang="de-AT" smtClean="0"/>
              <a:t>21.01.2025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D61DD3-03D9-F71D-A24B-AC0FF7DC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AEDD4D-455A-CDC4-EB19-BCAD3BE1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251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5E6AD9-97E1-E1F7-9CEE-E7A46635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0D6557-63D6-C04B-ED97-E92C68CB6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43933B-FF9A-8959-57BD-2C32D0D81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EDBA5-7776-41A2-840E-12A5D4BB4FE5}" type="datetime1">
              <a:rPr lang="de-AT" smtClean="0"/>
              <a:t>21.01.2025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47C5CF-3966-7CA9-F58D-6B8D8BB3D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B626ED-A0EB-9FAC-0ECB-BD47238A8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02FC5-331E-477E-A8B1-E43CF7980E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172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YGXDJekimQ?feature=oembed" TargetMode="Externa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ditub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0D12-1EFE-9760-6970-37963749F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1880"/>
            <a:ext cx="9144000" cy="3591559"/>
          </a:xfrm>
        </p:spPr>
        <p:txBody>
          <a:bodyPr>
            <a:noAutofit/>
          </a:bodyPr>
          <a:lstStyle/>
          <a:p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hu-HU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Helyszínen kikeményedő béleléscsövek (CIPP) gyártása gravitációs &amp; nyomóvezetékek rehabilitációjához</a:t>
            </a:r>
            <a:r>
              <a:rPr lang="en-GB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 </a:t>
            </a:r>
            <a:br>
              <a:rPr lang="de-AT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AT" sz="4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4E3383-C36E-A2AB-2FF8-8C149E850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0358"/>
            <a:ext cx="9144000" cy="1655762"/>
          </a:xfrm>
        </p:spPr>
        <p:txBody>
          <a:bodyPr/>
          <a:lstStyle/>
          <a:p>
            <a:r>
              <a:rPr lang="hu-HU" dirty="0"/>
              <a:t>előadó </a:t>
            </a:r>
            <a:r>
              <a:rPr lang="de-DE" dirty="0"/>
              <a:t>Thomas Samanns</a:t>
            </a:r>
          </a:p>
          <a:p>
            <a:r>
              <a:rPr lang="de-DE" dirty="0" err="1"/>
              <a:t>NordiTube</a:t>
            </a:r>
            <a:r>
              <a:rPr lang="de-DE" dirty="0"/>
              <a:t> Technologies SE</a:t>
            </a:r>
          </a:p>
          <a:p>
            <a:r>
              <a:rPr lang="de-DE" dirty="0"/>
              <a:t>B-4000 Liege, </a:t>
            </a:r>
            <a:r>
              <a:rPr lang="de-DE" dirty="0" err="1"/>
              <a:t>Belgium</a:t>
            </a:r>
            <a:r>
              <a:rPr lang="de-DE" dirty="0"/>
              <a:t> 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FE75B9-D051-ADC8-6CC9-63D527CC9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FDB298-F733-805E-308F-0E8F1DF43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892" y="157480"/>
            <a:ext cx="1918788" cy="1064577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A80605B-4B58-E17A-4C29-A424B683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03D622-2D91-6373-1485-06215C2A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</a:t>
            </a:fld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8858422-E872-DB21-FD89-82AF7DD73051}"/>
              </a:ext>
            </a:extLst>
          </p:cNvPr>
          <p:cNvSpPr txBox="1"/>
          <p:nvPr/>
        </p:nvSpPr>
        <p:spPr>
          <a:xfrm>
            <a:off x="1137920" y="1016000"/>
            <a:ext cx="26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Az 5Elem Cégcsoport tagja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89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17D7-E497-F3AE-E961-00D5F964D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309D1575-6B69-194C-E62B-7927FD8C9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222057"/>
            <a:ext cx="9143999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4FDEEF-ABF6-78F3-585F-C11936C4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40" y="51816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Vágó berendezés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4A1AEC-FB2B-D377-8DB6-7751C21BC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07A7B63-A3EE-E01E-F5FF-C7A77A21C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924" y="639866"/>
            <a:ext cx="5051215" cy="3788411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BA32F1-66C8-0CB2-C1E5-952C7B70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11ED35-FB60-7A9D-C60E-69880E2A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012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3E32E-787D-F94F-A189-428D809F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4E714-CFE3-8D01-D0FC-D42260C3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102616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NORDIWALL / NORDIWALL Flex</a:t>
            </a:r>
            <a:r>
              <a:rPr lang="hu-HU" b="1" dirty="0"/>
              <a:t> tömlő gyártása</a:t>
            </a:r>
            <a:br>
              <a:rPr lang="de-DE" b="1" dirty="0"/>
            </a:b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AA7080-930E-183C-3EB3-46BD5BE65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0151DEB-4A80-2170-8845-9CAEA3C3D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1808480"/>
            <a:ext cx="3787140" cy="504952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943367D-9FE1-8844-D57C-809306A2E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90" y="1808480"/>
            <a:ext cx="3787140" cy="50495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2B61C3F-2F76-CA78-EB3B-9590658EB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480"/>
            <a:ext cx="3787140" cy="5049520"/>
          </a:xfrm>
          <a:prstGeom prst="rect">
            <a:avLst/>
          </a:prstGeom>
        </p:spPr>
      </p:pic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4F364C-427C-EEB3-63AE-1466F77E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7A180633-3373-B515-0C2C-CB220B5E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294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B2AAC-5AEE-30C4-7A89-95812191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D7285-019A-5863-CE9E-D5A1DCF4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102616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NORDIWALL / NORDIWALL Flex</a:t>
            </a:r>
            <a:r>
              <a:rPr lang="hu-HU" b="1" dirty="0"/>
              <a:t> tömlő gyártása</a:t>
            </a:r>
            <a:br>
              <a:rPr lang="de-DE" b="1" dirty="0"/>
            </a:b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6DD2E5-68AE-1EC4-995E-2A2E84CA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3006D5-5785-5190-17D3-BEFA27D7F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40" y="1808480"/>
            <a:ext cx="6732693" cy="50495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ABACE4-4DD5-E0F1-F08A-1851411E9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60" y="1808480"/>
            <a:ext cx="6732693" cy="504952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5DEEEF-4CF5-0D4E-BB28-1E61B34F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558FB2F-0968-D418-E346-93BF16BD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901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F03E4-B2F8-65E7-19AB-29EADB13A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33616-3C67-F495-B02B-6D050593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Az elkészült </a:t>
            </a:r>
            <a:r>
              <a:rPr lang="de-DE" b="1" dirty="0"/>
              <a:t>NORDIWALL</a:t>
            </a:r>
            <a:r>
              <a:rPr lang="hu-HU" b="1" dirty="0"/>
              <a:t> tömlő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2F0AAE-8030-DC00-0BE7-BA1C7F476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51FFB4-53D9-F325-B2AC-7BDE56BB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960880"/>
            <a:ext cx="6529493" cy="48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BAE21C6-D1B2-9D32-703A-4402639A6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06" y="1960880"/>
            <a:ext cx="6529493" cy="4897120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C600281-5954-023D-695D-1849B533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F0FC902-7E68-9E8C-5E7E-377AE98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5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42704-662D-9D69-B8B7-7C3290D51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7374F-8CBA-3CE9-7CA8-7EBF31F3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NORDIFLOW</a:t>
            </a:r>
            <a:r>
              <a:rPr lang="hu-HU" b="1" dirty="0"/>
              <a:t> tömlő gyártása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51E377-9912-8E87-A48F-8F8ED2F6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128EBB3-2AAD-B6DB-BAF6-15DFE6B46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69111"/>
            <a:ext cx="4470400" cy="3352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CCFA07-A23F-26DB-D576-D1F04463F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0799" y="2052319"/>
            <a:ext cx="5750561" cy="43129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74446B-5FDC-1202-5AAA-28ED1F45C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1440" y="2545080"/>
            <a:ext cx="5750560" cy="431292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806C4B-55B5-38CF-E6AD-3CC2A6FC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9D084A-918A-EB45-21A4-BBF2DAB5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236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46A9E-E26A-579A-8197-0331F084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182C8-FD36-FB6E-D76B-D1035174F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828800"/>
            <a:ext cx="10808969" cy="13208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NORDIFLOW</a:t>
            </a:r>
            <a:r>
              <a:rPr lang="hu-HU" b="1" dirty="0"/>
              <a:t> </a:t>
            </a:r>
            <a:br>
              <a:rPr lang="hu-HU" b="1" dirty="0"/>
            </a:br>
            <a:r>
              <a:rPr lang="hu-HU" b="1" dirty="0"/>
              <a:t>tömlő gyártásának</a:t>
            </a:r>
            <a:br>
              <a:rPr lang="hu-HU" b="1" dirty="0"/>
            </a:br>
            <a:r>
              <a:rPr lang="hu-HU" b="1" dirty="0"/>
              <a:t> befejezése</a:t>
            </a:r>
            <a:br>
              <a:rPr lang="de-DE" b="1" dirty="0"/>
            </a:b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9162B9-75C6-95BA-2F40-452DF06E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606591-645F-F184-FEEE-213C0ED20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04640" y="0"/>
            <a:ext cx="8087360" cy="6065520"/>
          </a:xfrm>
          <a:prstGeom prst="rect">
            <a:avLst/>
          </a:prstGeom>
        </p:spPr>
      </p:pic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2D06FF2-CDF7-58E1-2717-1F9E0F83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2CCED39-AD67-7582-D7BE-5CD44AE8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408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28FF-4C1F-A85F-63B2-E1D94B28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BB25D-81A1-F9CE-0AC7-0B078CBB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Az elkészült </a:t>
            </a:r>
            <a:r>
              <a:rPr lang="de-DE" b="1" dirty="0"/>
              <a:t>NORDIFLOW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D9E0DE-2BB2-5394-6B94-DB4517860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0683D9-DC3D-6206-5E03-AF7C1FEF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8213" y="0"/>
            <a:ext cx="5743787" cy="43078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3953EF-B8D2-F7AD-F2E5-661415B66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69440"/>
            <a:ext cx="6651413" cy="498856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8487D8-B9B2-1E09-B9BE-2736D949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1A077F-12AA-98E4-92D8-4E0DE01F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1147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D9936-FB82-05DA-DDD7-CA7B97B8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3C4A2-E69D-F9FB-CF5E-D8D11A60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1300479"/>
            <a:ext cx="10723880" cy="113347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TUBETEX</a:t>
            </a:r>
            <a:r>
              <a:rPr lang="hu-HU" b="1" dirty="0"/>
              <a:t> </a:t>
            </a:r>
            <a:br>
              <a:rPr lang="hu-HU" b="1" dirty="0"/>
            </a:br>
            <a:r>
              <a:rPr lang="hu-HU" b="1" dirty="0"/>
              <a:t>tömlő szövése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035BB6-C048-593A-A080-344E2BF13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08ACFF-5282-4A38-8BD2-6B410AF0D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9333" y="680720"/>
            <a:ext cx="8222827" cy="61671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AF424C-2868-DB27-F7A2-8FC8899AB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433954"/>
            <a:ext cx="5898728" cy="4424046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1414A0A-A438-543B-3927-6C8D5E55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4A3515C-858C-DBE3-1262-1262659D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4979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64378-009E-8D4C-7964-9DA82E34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BA8BC-6C8A-F2EB-0928-0DDAFF98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1300479"/>
            <a:ext cx="10723880" cy="113347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TUBETEX</a:t>
            </a:r>
            <a:r>
              <a:rPr lang="hu-HU" b="1" dirty="0"/>
              <a:t> </a:t>
            </a:r>
            <a:br>
              <a:rPr lang="hu-HU" b="1" dirty="0"/>
            </a:br>
            <a:r>
              <a:rPr lang="hu-HU" b="1" dirty="0"/>
              <a:t>tömlő szövése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480EF-37B7-134B-5B53-952EF3E38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24B8308-31D7-685A-24E4-A90FDFF3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92" y="609600"/>
            <a:ext cx="8344747" cy="62585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8B935C-A146-0257-35EE-66E40C920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2433954"/>
            <a:ext cx="6085840" cy="456438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C033056-3EEA-0372-9C27-DC2D7F42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356F01C-7A0B-94C2-7181-70000DDA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882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D7D3F-3712-F32D-A321-8FFAD02C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F195B-B8F4-8DD8-4B6C-499E180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894079"/>
            <a:ext cx="10723880" cy="1133475"/>
          </a:xfrm>
        </p:spPr>
        <p:txBody>
          <a:bodyPr>
            <a:normAutofit/>
          </a:bodyPr>
          <a:lstStyle/>
          <a:p>
            <a:r>
              <a:rPr lang="de-DE" b="1" dirty="0"/>
              <a:t>TUBETEX</a:t>
            </a:r>
            <a:r>
              <a:rPr lang="hu-HU" b="1" dirty="0"/>
              <a:t> tömlő </a:t>
            </a:r>
            <a:r>
              <a:rPr lang="hu-HU" b="1" dirty="0" err="1"/>
              <a:t>bevonatolása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491278-B40D-D7BE-DFE0-B4D99459E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2991D6-DD44-10D5-EEC4-9892F816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991360"/>
            <a:ext cx="6488853" cy="48666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D198EC-B06B-FEB6-53C3-0F6FF6CA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84" y="1991358"/>
            <a:ext cx="6488855" cy="4866641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DABC56B7-AD6A-58B4-1B5F-7D1FDB1C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A15AD4B-B761-49F8-9EA9-70F45C9F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360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6B6E4FF9-9307-B73C-E253-C13202CCB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840386"/>
              </p:ext>
            </p:extLst>
          </p:nvPr>
        </p:nvGraphicFramePr>
        <p:xfrm>
          <a:off x="838200" y="5210386"/>
          <a:ext cx="9321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3960">
                  <a:extLst>
                    <a:ext uri="{9D8B030D-6E8A-4147-A177-3AD203B41FA5}">
                      <a16:colId xmlns:a16="http://schemas.microsoft.com/office/drawing/2014/main" val="167965069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1640749161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2741248936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935759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011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9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NORDIFLOW HT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150-1200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410416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EE5BF81-5AAC-F84B-D928-F61A50498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dirty="0"/>
              <a:t>Béléscső</a:t>
            </a:r>
            <a:r>
              <a:rPr lang="de-DE" dirty="0"/>
              <a:t> </a:t>
            </a:r>
            <a:r>
              <a:rPr lang="de-DE" dirty="0" err="1"/>
              <a:t>portfoli</a:t>
            </a:r>
            <a:r>
              <a:rPr lang="hu-HU" dirty="0"/>
              <a:t>ó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3343FC-2962-7C9D-0D68-74D1AC72A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7D8CF92-8E01-CF5C-BD05-C92733816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467979"/>
              </p:ext>
            </p:extLst>
          </p:nvPr>
        </p:nvGraphicFramePr>
        <p:xfrm>
          <a:off x="838200" y="2497666"/>
          <a:ext cx="9321800" cy="3435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29">
                  <a:extLst>
                    <a:ext uri="{9D8B030D-6E8A-4147-A177-3AD203B41FA5}">
                      <a16:colId xmlns:a16="http://schemas.microsoft.com/office/drawing/2014/main" val="2643297260"/>
                    </a:ext>
                  </a:extLst>
                </a:gridCol>
                <a:gridCol w="2178971">
                  <a:extLst>
                    <a:ext uri="{9D8B030D-6E8A-4147-A177-3AD203B41FA5}">
                      <a16:colId xmlns:a16="http://schemas.microsoft.com/office/drawing/2014/main" val="3017330245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3779937900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205107262"/>
                    </a:ext>
                  </a:extLst>
                </a:gridCol>
              </a:tblGrid>
              <a:tr h="429472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594174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NORDIWALL Flex Lite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50-150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704363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NORDIWALL HT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100-1000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9173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Close-Fit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200-400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33615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TUBETEX PE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200-1000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521882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TUBETEX TPU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80-1200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59923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NORDIFLOW W PE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150-1200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778364"/>
                  </a:ext>
                </a:extLst>
              </a:tr>
              <a:tr h="429472">
                <a:tc>
                  <a:txBody>
                    <a:bodyPr/>
                    <a:lstStyle/>
                    <a:p>
                      <a:r>
                        <a:rPr lang="de-DE" dirty="0"/>
                        <a:t>NORDIFLOW W PP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200-1400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16123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3273C9E4-CEFD-EFE8-5EE5-9526AC882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60942"/>
              </p:ext>
            </p:extLst>
          </p:nvPr>
        </p:nvGraphicFramePr>
        <p:xfrm>
          <a:off x="838200" y="1827106"/>
          <a:ext cx="9321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29">
                  <a:extLst>
                    <a:ext uri="{9D8B030D-6E8A-4147-A177-3AD203B41FA5}">
                      <a16:colId xmlns:a16="http://schemas.microsoft.com/office/drawing/2014/main" val="3481731675"/>
                    </a:ext>
                  </a:extLst>
                </a:gridCol>
                <a:gridCol w="2178971">
                  <a:extLst>
                    <a:ext uri="{9D8B030D-6E8A-4147-A177-3AD203B41FA5}">
                      <a16:colId xmlns:a16="http://schemas.microsoft.com/office/drawing/2014/main" val="1575552471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1297157624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1319880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Béléscső rendszer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Átmérő tartomány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Gravitációs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Nyomóvezeték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5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NORDIWALL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150-1000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07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NORDIWALL Flex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150-1200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843843"/>
                  </a:ext>
                </a:extLst>
              </a:tr>
            </a:tbl>
          </a:graphicData>
        </a:graphic>
      </p:graphicFrame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F1CE5C2-DB65-8307-6B0C-9C24F469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A2633CC-657F-61CC-78DD-911A0012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8199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72C29-8781-AC17-4736-C6CEF16B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C242E-10F5-4838-7109-508A7B19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894079"/>
            <a:ext cx="10723880" cy="1133475"/>
          </a:xfrm>
        </p:spPr>
        <p:txBody>
          <a:bodyPr>
            <a:normAutofit/>
          </a:bodyPr>
          <a:lstStyle/>
          <a:p>
            <a:r>
              <a:rPr lang="de-DE" b="1" dirty="0"/>
              <a:t>TUBETEX</a:t>
            </a:r>
            <a:r>
              <a:rPr lang="hu-HU" b="1" dirty="0"/>
              <a:t> tömlő </a:t>
            </a:r>
            <a:r>
              <a:rPr lang="hu-HU" b="1" dirty="0" err="1"/>
              <a:t>bevonatolása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5D399E-91F5-2FEF-89A7-4ECBA837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AEDFD5-CD1F-96B9-2837-9D372C100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" y="1991358"/>
            <a:ext cx="6488856" cy="48666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7FB3C3-4968-15A4-A17F-A2ED77C9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991358"/>
            <a:ext cx="6488856" cy="4866642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413C700-7EE9-0310-C9B6-0C0A2A6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1ECC0AA-82D4-BE4F-5FAA-7DB9C488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3858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5709F-D104-4850-7C7F-EB5C51F7B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EBADC-4EC2-10F7-F656-BB035E39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894079"/>
            <a:ext cx="10723880" cy="1133475"/>
          </a:xfrm>
        </p:spPr>
        <p:txBody>
          <a:bodyPr>
            <a:normAutofit/>
          </a:bodyPr>
          <a:lstStyle/>
          <a:p>
            <a:r>
              <a:rPr lang="de-DE" b="1" dirty="0"/>
              <a:t>TUBETEX</a:t>
            </a:r>
            <a:r>
              <a:rPr lang="hu-HU" b="1" dirty="0"/>
              <a:t> tömlő végső minőségellenőrzése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6CB1B2-8CE7-76F4-4D35-943C96A8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2502FD9-E633-550E-8AB9-939828E0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61651B7-1EC8-7947-749C-C5AB7CBB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21</a:t>
            </a:fld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1F93C7-6C9E-5DB4-B383-5E313384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991358"/>
            <a:ext cx="6488856" cy="48666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D98659-18E0-6B5A-6893-2E34EA79A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" y="1991358"/>
            <a:ext cx="6488856" cy="48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3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57CD-BB49-E090-58EB-CC66C6F92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BD7D6CD-D1A6-9F7E-A278-5CBF231D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2433954"/>
            <a:ext cx="6636069" cy="44240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4992BC-27CF-A193-6962-2EF6DE3A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995679"/>
            <a:ext cx="10723880" cy="1133475"/>
          </a:xfrm>
        </p:spPr>
        <p:txBody>
          <a:bodyPr>
            <a:normAutofit/>
          </a:bodyPr>
          <a:lstStyle/>
          <a:p>
            <a:r>
              <a:rPr lang="hu-HU" b="1" dirty="0"/>
              <a:t>Az elkészült</a:t>
            </a:r>
            <a:r>
              <a:rPr lang="de-DE" b="1" dirty="0"/>
              <a:t> TUBETEX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BA84D6-1E0A-8DE6-AF07-82F6D173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5CDEA3-5033-DEAC-4D87-D2223DC30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0"/>
            <a:ext cx="6177280" cy="6858000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F4A3AE-6905-5ACD-4BDD-DE6A0775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9076BE-4D1F-58A1-EC4D-94FB3618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440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72692-778F-5D50-FD96-37711A0C6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AAD19-D99F-8E9F-C861-53F9F689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97" y="140982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Szállítmány feladás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33028D-4B83-09BB-D9DB-C8D61B779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EFA53D-12A6-EE60-1FCD-83374AFB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7342" y="88582"/>
            <a:ext cx="7516178" cy="56371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685128-380A-7B0D-8C12-180554B9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0480" y="1920240"/>
            <a:ext cx="6583680" cy="493776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AE2B941-6E6F-1F58-6288-B68C48D8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1F2B705-C0E6-D8B2-2225-010BC1D2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0390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5DD17-0D11-8DC6-D7C2-B8550325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A3B4A-A91A-891E-F15A-AED187FB0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0" y="1222056"/>
            <a:ext cx="3368040" cy="1551624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Kihívást jelentő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NT </a:t>
            </a:r>
            <a:r>
              <a:rPr lang="de-DE" b="1" dirty="0" err="1"/>
              <a:t>proje</a:t>
            </a:r>
            <a:r>
              <a:rPr lang="hu-HU" b="1" dirty="0"/>
              <a:t>k</a:t>
            </a:r>
            <a:r>
              <a:rPr lang="de-DE" b="1" dirty="0"/>
              <a:t>t</a:t>
            </a:r>
            <a:r>
              <a:rPr lang="hu-HU" b="1" dirty="0" err="1"/>
              <a:t>ek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3F669D-C0FE-89BA-08CC-C9CAE648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5EFFCC8-A582-4087-54D8-5AD9745F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006F49-FE1C-4EAD-239E-F07BE87F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24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368271C-71E9-A28E-3173-A70E264E6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85" y="1222056"/>
            <a:ext cx="10019454" cy="563594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E342CB-824C-BCC3-5D7C-E1EB30328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84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9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2334E-BE1E-29B2-928C-8BFC6574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695EB-03A0-112A-3E87-7D505C7C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560" y="-56515"/>
            <a:ext cx="7421880" cy="1413509"/>
          </a:xfrm>
        </p:spPr>
        <p:txBody>
          <a:bodyPr>
            <a:normAutofit/>
          </a:bodyPr>
          <a:lstStyle/>
          <a:p>
            <a:r>
              <a:rPr lang="de-DE" sz="2800" b="1" dirty="0"/>
              <a:t>#1 NORDIFLOW </a:t>
            </a:r>
            <a:r>
              <a:rPr lang="hu-HU" sz="2800" b="1" dirty="0"/>
              <a:t>a</a:t>
            </a:r>
            <a:r>
              <a:rPr lang="de-DE" sz="2800" b="1" dirty="0"/>
              <a:t> Wessex </a:t>
            </a:r>
            <a:r>
              <a:rPr lang="de-DE" sz="2800" b="1" dirty="0" err="1"/>
              <a:t>Water</a:t>
            </a:r>
            <a:r>
              <a:rPr lang="de-DE" sz="2800" b="1" dirty="0"/>
              <a:t> UK</a:t>
            </a:r>
            <a:r>
              <a:rPr lang="hu-HU" sz="2800" b="1" dirty="0"/>
              <a:t> számára</a:t>
            </a:r>
            <a:br>
              <a:rPr lang="de-DE" sz="2800" b="1" dirty="0"/>
            </a:br>
            <a:r>
              <a:rPr lang="de-DE" sz="2800" b="1" dirty="0" err="1"/>
              <a:t>Parrett</a:t>
            </a:r>
            <a:r>
              <a:rPr lang="de-DE" sz="2800" b="1" dirty="0"/>
              <a:t> </a:t>
            </a:r>
            <a:r>
              <a:rPr lang="hu-HU" sz="2800" b="1" dirty="0"/>
              <a:t>folyó </a:t>
            </a:r>
            <a:r>
              <a:rPr lang="de-DE" sz="2800" b="1" dirty="0"/>
              <a:t>DN 450 </a:t>
            </a:r>
            <a:r>
              <a:rPr lang="hu-HU" sz="2800" b="1" dirty="0"/>
              <a:t>iker nyomott szennyvíz vezetékek</a:t>
            </a:r>
            <a:endParaRPr lang="de-AT" sz="28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6AB59C-A890-0B6F-4D45-F0438EA92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1C5D5B3-0173-DBCD-6C70-00E6F025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B4796A3-DFFF-0A4F-905A-5BB376CF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25</a:t>
            </a:fld>
            <a:endParaRPr lang="de-AT"/>
          </a:p>
        </p:txBody>
      </p:sp>
      <p:pic>
        <p:nvPicPr>
          <p:cNvPr id="4" name="Onlinemedien 3" title="Sewer relining under The River Parrett">
            <a:hlinkClick r:id="" action="ppaction://media"/>
            <a:extLst>
              <a:ext uri="{FF2B5EF4-FFF2-40B4-BE49-F238E27FC236}">
                <a16:creationId xmlns:a16="http://schemas.microsoft.com/office/drawing/2014/main" id="{CD2DE7A3-D470-E90C-A317-87D10639D7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1536649"/>
            <a:ext cx="9418320" cy="53213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1A87ED-D002-D395-6EBF-15635EA683D8}"/>
              </a:ext>
            </a:extLst>
          </p:cNvPr>
          <p:cNvSpPr txBox="1"/>
          <p:nvPr/>
        </p:nvSpPr>
        <p:spPr>
          <a:xfrm>
            <a:off x="3982720" y="1076960"/>
            <a:ext cx="690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https://waterprojectsonline.com/case-studies/river-parrett-2021/</a:t>
            </a:r>
          </a:p>
        </p:txBody>
      </p:sp>
    </p:spTree>
    <p:extLst>
      <p:ext uri="{BB962C8B-B14F-4D97-AF65-F5344CB8AC3E}">
        <p14:creationId xmlns:p14="http://schemas.microsoft.com/office/powerpoint/2010/main" val="12946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0198A-B239-D482-5C27-DE08B04D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E929008-0156-0111-2579-47782298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1480820"/>
            <a:ext cx="6441440" cy="48310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817504-B18C-2967-912E-ECAAB022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559" y="416560"/>
            <a:ext cx="7858661" cy="64008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#2 NORDIWALL HT </a:t>
            </a:r>
            <a:br>
              <a:rPr lang="de-DE" b="1" dirty="0"/>
            </a:br>
            <a:r>
              <a:rPr lang="hu-HU" b="1" dirty="0"/>
              <a:t>a</a:t>
            </a:r>
            <a:r>
              <a:rPr lang="de-DE" b="1" dirty="0"/>
              <a:t> Statoil</a:t>
            </a:r>
            <a:r>
              <a:rPr lang="hu-HU" b="1" dirty="0"/>
              <a:t> számára</a:t>
            </a:r>
            <a:r>
              <a:rPr lang="de-DE" b="1" dirty="0"/>
              <a:t> / </a:t>
            </a:r>
            <a:r>
              <a:rPr lang="de-DE" b="1" dirty="0" err="1"/>
              <a:t>Equinor</a:t>
            </a:r>
            <a:r>
              <a:rPr lang="de-DE" b="1" dirty="0"/>
              <a:t> </a:t>
            </a:r>
            <a:r>
              <a:rPr lang="de-DE" b="1" dirty="0" err="1"/>
              <a:t>Platform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21D3A5-89A7-14B0-F96F-877AEE26E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914A54-36B4-B833-9F38-11E8A951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DA6C799-BB46-B5A6-0E78-B459EB33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26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EC9D74-9705-3256-9543-1C1420C6E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8" y="1480820"/>
            <a:ext cx="644144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00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DF132-5CD1-7FFC-9FE6-1756AA4D4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AD2FA8-5E95-F405-7EFB-DDD3FCB68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C65D424-4CAC-B202-C47F-905DE928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E546C71-5E47-A1CD-A015-53417E27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27</a:t>
            </a:fld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2519AB-A689-083C-3B6D-E42285E6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8099"/>
            <a:ext cx="6441441" cy="48310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B36060B-E81C-9335-A8B3-2AAA882C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02" y="1554481"/>
            <a:ext cx="6111318" cy="45847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5E798CD-79FF-FB72-6C27-5A363E67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559" y="416559"/>
            <a:ext cx="7503555" cy="805497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#2 NORDIWALL HT </a:t>
            </a:r>
            <a:br>
              <a:rPr lang="de-DE" b="1" dirty="0"/>
            </a:br>
            <a:r>
              <a:rPr lang="hu-HU" b="1" dirty="0"/>
              <a:t>a</a:t>
            </a:r>
            <a:r>
              <a:rPr lang="de-DE" b="1" dirty="0"/>
              <a:t> Statoil</a:t>
            </a:r>
            <a:r>
              <a:rPr lang="hu-HU" b="1" dirty="0"/>
              <a:t> számára</a:t>
            </a:r>
            <a:r>
              <a:rPr lang="de-DE" b="1" dirty="0"/>
              <a:t> / </a:t>
            </a:r>
            <a:r>
              <a:rPr lang="de-DE" b="1" dirty="0" err="1"/>
              <a:t>Equinor</a:t>
            </a:r>
            <a:r>
              <a:rPr lang="de-DE" b="1" dirty="0"/>
              <a:t> </a:t>
            </a:r>
            <a:r>
              <a:rPr lang="de-DE" b="1" dirty="0" err="1"/>
              <a:t>Platform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242883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16CB2-AF2B-3FB8-E56E-81F00FC6D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EDFED19-DA07-745D-00CA-C7933BBD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" y="1136979"/>
            <a:ext cx="10221976" cy="67796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5F813C6-916F-E6EE-C2FE-BC62B0CA6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7BBCF6F-4C20-3524-47E9-CDACD137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8865DC6-900C-8E7C-C94B-4E4BB093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28</a:t>
            </a:fld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29F58F1-3788-5F4F-19AD-92297277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568960"/>
            <a:ext cx="11155680" cy="731520"/>
          </a:xfrm>
        </p:spPr>
        <p:txBody>
          <a:bodyPr>
            <a:noAutofit/>
          </a:bodyPr>
          <a:lstStyle/>
          <a:p>
            <a:r>
              <a:rPr lang="de-DE" sz="3200" b="1" dirty="0"/>
              <a:t>#3 TUBETEX - 6 x 120m DN 500 </a:t>
            </a:r>
            <a:r>
              <a:rPr lang="hu-HU" sz="3200" b="1" dirty="0"/>
              <a:t>hűtővezeték, </a:t>
            </a:r>
            <a:br>
              <a:rPr lang="hu-HU" sz="3200" b="1" dirty="0"/>
            </a:br>
            <a:r>
              <a:rPr lang="hu-HU" sz="3200" b="1" dirty="0"/>
              <a:t>melynek mindegyike</a:t>
            </a:r>
            <a:r>
              <a:rPr lang="de-DE" sz="3200" b="1" dirty="0"/>
              <a:t> 7 x 90°</a:t>
            </a:r>
            <a:r>
              <a:rPr lang="hu-HU" sz="3200" b="1" dirty="0"/>
              <a:t>-os ívet tartalmazott </a:t>
            </a:r>
            <a:br>
              <a:rPr lang="hu-HU" sz="3200" b="1" dirty="0"/>
            </a:br>
            <a:r>
              <a:rPr lang="hu-HU" sz="3200" b="1" dirty="0"/>
              <a:t>a </a:t>
            </a:r>
            <a:r>
              <a:rPr lang="de-DE" sz="3200" b="1" dirty="0"/>
              <a:t>3 </a:t>
            </a:r>
            <a:r>
              <a:rPr lang="hu-HU" sz="3200" b="1" dirty="0"/>
              <a:t>új</a:t>
            </a:r>
            <a:r>
              <a:rPr lang="de-DE" sz="3200" b="1" dirty="0"/>
              <a:t> </a:t>
            </a:r>
            <a:r>
              <a:rPr lang="de-DE" sz="3200" b="1" dirty="0" err="1"/>
              <a:t>vegyes</a:t>
            </a:r>
            <a:r>
              <a:rPr lang="de-DE" sz="3200" b="1" dirty="0"/>
              <a:t> </a:t>
            </a:r>
            <a:r>
              <a:rPr lang="de-DE" sz="3200" b="1" dirty="0" err="1"/>
              <a:t>ciklusú</a:t>
            </a:r>
            <a:r>
              <a:rPr lang="de-DE" sz="3200" b="1" dirty="0"/>
              <a:t> </a:t>
            </a:r>
            <a:r>
              <a:rPr lang="de-DE" sz="3200" b="1" dirty="0" err="1"/>
              <a:t>gázturbina</a:t>
            </a:r>
            <a:r>
              <a:rPr lang="hu-HU" sz="3200" b="1" dirty="0"/>
              <a:t> (CCGT) egység </a:t>
            </a:r>
            <a:br>
              <a:rPr lang="hu-HU" sz="3200" b="1" dirty="0"/>
            </a:br>
            <a:r>
              <a:rPr lang="hu-HU" sz="3200" b="1" dirty="0"/>
              <a:t>számára az </a:t>
            </a:r>
            <a:r>
              <a:rPr lang="de-DE" sz="3200" b="1" dirty="0"/>
              <a:t>EDF CCGT </a:t>
            </a:r>
            <a:r>
              <a:rPr lang="hu-HU" sz="3200" b="1" dirty="0"/>
              <a:t>Erőműben,</a:t>
            </a:r>
            <a:r>
              <a:rPr lang="de-DE" sz="3200" b="1" dirty="0"/>
              <a:t> West Burton UK 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264210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6658C-F838-6C1C-91F8-E375D44A6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8029853-B87F-BCBC-9606-9DF4A436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057"/>
            <a:ext cx="12192000" cy="56359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8C7BEC-7157-41DF-2553-FD7FE902D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5F538BD-828B-996D-A877-704D30DA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0AC4A9-2782-1D0E-8E19-0BF19BED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29</a:t>
            </a:fld>
            <a:endParaRPr lang="de-A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47BBB02-C9A8-B467-9354-A1071E17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568960"/>
            <a:ext cx="11155680" cy="731520"/>
          </a:xfrm>
        </p:spPr>
        <p:txBody>
          <a:bodyPr>
            <a:noAutofit/>
          </a:bodyPr>
          <a:lstStyle/>
          <a:p>
            <a:r>
              <a:rPr lang="de-DE" sz="2800" b="1" dirty="0"/>
              <a:t>#3 TUBETEX - 6 x 120m DN 500 </a:t>
            </a:r>
            <a:r>
              <a:rPr lang="hu-HU" sz="2800" b="1" dirty="0"/>
              <a:t>hűtővezeték, </a:t>
            </a:r>
            <a:br>
              <a:rPr lang="hu-HU" sz="2800" b="1" dirty="0"/>
            </a:br>
            <a:r>
              <a:rPr lang="hu-HU" sz="2800" b="1" dirty="0"/>
              <a:t>melynek mindegyike</a:t>
            </a:r>
            <a:r>
              <a:rPr lang="de-DE" sz="2800" b="1" dirty="0"/>
              <a:t> 7 x 90°</a:t>
            </a:r>
            <a:r>
              <a:rPr lang="hu-HU" sz="2800" b="1" dirty="0"/>
              <a:t>-os ívet tartalmazott </a:t>
            </a:r>
            <a:br>
              <a:rPr lang="hu-HU" sz="2800" b="1" dirty="0"/>
            </a:br>
            <a:r>
              <a:rPr lang="hu-HU" sz="2800" b="1" dirty="0"/>
              <a:t>a </a:t>
            </a:r>
            <a:r>
              <a:rPr lang="de-DE" sz="2800" b="1" dirty="0"/>
              <a:t>3 </a:t>
            </a:r>
            <a:r>
              <a:rPr lang="hu-HU" sz="2800" b="1" dirty="0"/>
              <a:t>új</a:t>
            </a:r>
            <a:r>
              <a:rPr lang="de-DE" sz="2800" b="1" dirty="0"/>
              <a:t> </a:t>
            </a:r>
            <a:r>
              <a:rPr lang="de-DE" sz="2800" b="1" dirty="0" err="1"/>
              <a:t>vegyes</a:t>
            </a:r>
            <a:r>
              <a:rPr lang="de-DE" sz="2800" b="1" dirty="0"/>
              <a:t> </a:t>
            </a:r>
            <a:r>
              <a:rPr lang="de-DE" sz="2800" b="1" dirty="0" err="1"/>
              <a:t>ciklusú</a:t>
            </a:r>
            <a:r>
              <a:rPr lang="de-DE" sz="2800" b="1" dirty="0"/>
              <a:t> </a:t>
            </a:r>
            <a:r>
              <a:rPr lang="de-DE" sz="2800" b="1" dirty="0" err="1"/>
              <a:t>gázturbina</a:t>
            </a:r>
            <a:r>
              <a:rPr lang="hu-HU" sz="2800" b="1" dirty="0"/>
              <a:t> (CCGT) egység </a:t>
            </a:r>
            <a:br>
              <a:rPr lang="hu-HU" sz="2800" b="1" dirty="0"/>
            </a:br>
            <a:r>
              <a:rPr lang="hu-HU" sz="2800" b="1" dirty="0"/>
              <a:t>számára az </a:t>
            </a:r>
            <a:r>
              <a:rPr lang="de-DE" sz="2800" b="1" dirty="0"/>
              <a:t>EDF CCGT </a:t>
            </a:r>
            <a:r>
              <a:rPr lang="hu-HU" sz="2800" b="1" dirty="0"/>
              <a:t>Erőműben,</a:t>
            </a:r>
            <a:r>
              <a:rPr lang="de-DE" sz="2800" b="1" dirty="0"/>
              <a:t> West Burton UK </a:t>
            </a:r>
            <a:endParaRPr lang="de-AT" sz="2800" b="1" dirty="0"/>
          </a:p>
        </p:txBody>
      </p:sp>
    </p:spTree>
    <p:extLst>
      <p:ext uri="{BB962C8B-B14F-4D97-AF65-F5344CB8AC3E}">
        <p14:creationId xmlns:p14="http://schemas.microsoft.com/office/powerpoint/2010/main" val="340594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826D0-8883-FBE3-E0E3-2BBD3291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06552-58AA-587B-E539-F7926B09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760" y="46736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de-DE" dirty="0"/>
              <a:t>NORDIWALL Flex</a:t>
            </a:r>
            <a:r>
              <a:rPr lang="hu-HU" dirty="0"/>
              <a:t> béléscső felépítése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EA08B-1DA6-17EB-DCBB-796B4F59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4B4EADA-CAE1-151F-0837-AA960FAB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4F07EA5-5E90-194B-1739-1939168B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3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34D14A-C668-DB36-2DD1-5DE0D894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77" y="1087120"/>
            <a:ext cx="4566623" cy="57708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EBA078-E1CA-BC88-6D6F-0DF56E3EA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501" y="1087120"/>
            <a:ext cx="4835957" cy="59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3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035CD-407F-AE7B-E47D-E740D0B43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DDD958-C996-9D8C-12CC-50E485AD8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073D476-1B4E-702D-088C-D95DD708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67064D-F48B-81BC-26C9-D262CB58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30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9EF5FB-19EC-455D-A4DB-3BD5C3E8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2207172"/>
            <a:ext cx="6201104" cy="465082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363767-E34B-12E0-104F-BBB1C2EC2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1" y="2207172"/>
            <a:ext cx="6201104" cy="465082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9084E3A-78D6-2372-853E-1068F72A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568960"/>
            <a:ext cx="11155680" cy="1060664"/>
          </a:xfrm>
        </p:spPr>
        <p:txBody>
          <a:bodyPr>
            <a:noAutofit/>
          </a:bodyPr>
          <a:lstStyle/>
          <a:p>
            <a:r>
              <a:rPr lang="de-DE" sz="3200" b="1" dirty="0"/>
              <a:t>#3 TUBETEX - 6 x 120m DN 500 </a:t>
            </a:r>
            <a:r>
              <a:rPr lang="hu-HU" sz="3200" b="1" dirty="0"/>
              <a:t>hűtővezeték, </a:t>
            </a:r>
            <a:br>
              <a:rPr lang="hu-HU" sz="3200" b="1" dirty="0"/>
            </a:br>
            <a:r>
              <a:rPr lang="hu-HU" sz="3200" b="1" dirty="0"/>
              <a:t>melynek mindegyike</a:t>
            </a:r>
            <a:r>
              <a:rPr lang="de-DE" sz="3200" b="1" dirty="0"/>
              <a:t> 7 x 90°</a:t>
            </a:r>
            <a:r>
              <a:rPr lang="hu-HU" sz="3200" b="1" dirty="0"/>
              <a:t>-os ívet tartalmazott </a:t>
            </a:r>
            <a:br>
              <a:rPr lang="hu-HU" sz="3200" b="1" dirty="0"/>
            </a:br>
            <a:r>
              <a:rPr lang="hu-HU" sz="3200" b="1" dirty="0"/>
              <a:t>a </a:t>
            </a:r>
            <a:r>
              <a:rPr lang="de-DE" sz="3200" b="1" dirty="0"/>
              <a:t>3 </a:t>
            </a:r>
            <a:r>
              <a:rPr lang="hu-HU" sz="3200" b="1" dirty="0"/>
              <a:t>új</a:t>
            </a:r>
            <a:r>
              <a:rPr lang="de-DE" sz="3200" b="1" dirty="0"/>
              <a:t> </a:t>
            </a:r>
            <a:r>
              <a:rPr lang="de-DE" sz="3200" b="1" dirty="0" err="1"/>
              <a:t>vegyes</a:t>
            </a:r>
            <a:r>
              <a:rPr lang="de-DE" sz="3200" b="1" dirty="0"/>
              <a:t> </a:t>
            </a:r>
            <a:r>
              <a:rPr lang="de-DE" sz="3200" b="1" dirty="0" err="1"/>
              <a:t>ciklusú</a:t>
            </a:r>
            <a:r>
              <a:rPr lang="de-DE" sz="3200" b="1" dirty="0"/>
              <a:t> </a:t>
            </a:r>
            <a:r>
              <a:rPr lang="de-DE" sz="3200" b="1" dirty="0" err="1"/>
              <a:t>gázturbina</a:t>
            </a:r>
            <a:r>
              <a:rPr lang="hu-HU" sz="3200" b="1" dirty="0"/>
              <a:t> (CCGT) egység </a:t>
            </a:r>
            <a:br>
              <a:rPr lang="hu-HU" sz="3200" b="1" dirty="0"/>
            </a:br>
            <a:r>
              <a:rPr lang="hu-HU" sz="3200" b="1" dirty="0"/>
              <a:t>számára az </a:t>
            </a:r>
            <a:r>
              <a:rPr lang="de-DE" sz="3200" b="1" dirty="0"/>
              <a:t>EDF CCGT </a:t>
            </a:r>
            <a:r>
              <a:rPr lang="hu-HU" sz="3200" b="1" dirty="0"/>
              <a:t>Erőműben,</a:t>
            </a:r>
            <a:r>
              <a:rPr lang="de-DE" sz="3200" b="1" dirty="0"/>
              <a:t> West Burton UK 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153374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6851-C2BE-EF1F-FC49-0F7DFB3F2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ECC3F5-ED5F-E249-FF21-FC90137C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5BFFD2D-BF35-5298-F4C3-387A8972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3528ABA-ECB1-10E7-5F3B-71C8D610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31</a:t>
            </a:fld>
            <a:endParaRPr lang="de-AT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0A30D6E-2379-D4B0-BA7C-C1D17C98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568960"/>
            <a:ext cx="11155680" cy="731520"/>
          </a:xfrm>
        </p:spPr>
        <p:txBody>
          <a:bodyPr>
            <a:noAutofit/>
          </a:bodyPr>
          <a:lstStyle/>
          <a:p>
            <a:r>
              <a:rPr lang="de-DE" sz="3200" b="1" dirty="0"/>
              <a:t>#3 TUBETEX - 6 x 120m DN 500 </a:t>
            </a:r>
            <a:r>
              <a:rPr lang="hu-HU" sz="3200" b="1" dirty="0"/>
              <a:t>hűtővezeték, </a:t>
            </a:r>
            <a:br>
              <a:rPr lang="hu-HU" sz="3200" b="1" dirty="0"/>
            </a:br>
            <a:r>
              <a:rPr lang="hu-HU" sz="3200" b="1" dirty="0"/>
              <a:t>melynek mindegyike</a:t>
            </a:r>
            <a:r>
              <a:rPr lang="de-DE" sz="3200" b="1" dirty="0"/>
              <a:t> 7 x 90°</a:t>
            </a:r>
            <a:r>
              <a:rPr lang="hu-HU" sz="3200" b="1" dirty="0"/>
              <a:t>-os ívet tartalmazott </a:t>
            </a:r>
            <a:br>
              <a:rPr lang="hu-HU" sz="3200" b="1" dirty="0"/>
            </a:br>
            <a:r>
              <a:rPr lang="hu-HU" sz="3200" b="1" dirty="0"/>
              <a:t>a </a:t>
            </a:r>
            <a:r>
              <a:rPr lang="de-DE" sz="3200" b="1" dirty="0"/>
              <a:t>3 </a:t>
            </a:r>
            <a:r>
              <a:rPr lang="hu-HU" sz="3200" b="1" dirty="0"/>
              <a:t>új</a:t>
            </a:r>
            <a:r>
              <a:rPr lang="de-DE" sz="3200" b="1" dirty="0"/>
              <a:t> </a:t>
            </a:r>
            <a:r>
              <a:rPr lang="de-DE" sz="3200" b="1" dirty="0" err="1"/>
              <a:t>vegyes</a:t>
            </a:r>
            <a:r>
              <a:rPr lang="de-DE" sz="3200" b="1" dirty="0"/>
              <a:t> </a:t>
            </a:r>
            <a:r>
              <a:rPr lang="de-DE" sz="3200" b="1" dirty="0" err="1"/>
              <a:t>ciklusú</a:t>
            </a:r>
            <a:r>
              <a:rPr lang="de-DE" sz="3200" b="1" dirty="0"/>
              <a:t> </a:t>
            </a:r>
            <a:r>
              <a:rPr lang="de-DE" sz="3200" b="1" dirty="0" err="1"/>
              <a:t>gázturbina</a:t>
            </a:r>
            <a:r>
              <a:rPr lang="hu-HU" sz="3200" b="1" dirty="0"/>
              <a:t> (CCGT) egység </a:t>
            </a:r>
            <a:br>
              <a:rPr lang="hu-HU" sz="3200" b="1" dirty="0"/>
            </a:br>
            <a:r>
              <a:rPr lang="hu-HU" sz="3200" b="1" dirty="0"/>
              <a:t>számára az </a:t>
            </a:r>
            <a:r>
              <a:rPr lang="de-DE" sz="3200" b="1" dirty="0"/>
              <a:t>EDF CCGT </a:t>
            </a:r>
            <a:r>
              <a:rPr lang="hu-HU" sz="3200" b="1" dirty="0"/>
              <a:t>Erőműben,</a:t>
            </a:r>
            <a:r>
              <a:rPr lang="de-DE" sz="3200" b="1" dirty="0"/>
              <a:t> West Burton UK  </a:t>
            </a:r>
            <a:endParaRPr lang="de-AT" sz="3200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088078E-53F7-2B90-59B5-C96C94A00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828" y="2083118"/>
            <a:ext cx="7715511" cy="47748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B9440E8-E40E-057F-9222-E6EBEA940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2" y="2083118"/>
            <a:ext cx="8334375" cy="47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8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AD5B3-7AC8-FF14-B6D4-4601DF674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597585-F54B-CACF-59F6-12D2368DC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5CE9C83-CC68-63CF-21E3-045B565C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CA82538-2102-FF12-BE1D-9E345B44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32</a:t>
            </a:fld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B368FB-5AE2-153A-CFCD-8800DBB6E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" y="2285998"/>
            <a:ext cx="3429001" cy="45720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41A6591-FE89-A9B7-C606-DC74CC9E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1" y="2240280"/>
            <a:ext cx="6156960" cy="461772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5B92B92-0905-A5DE-953B-F58CCBF8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0" y="568960"/>
            <a:ext cx="11155680" cy="731520"/>
          </a:xfrm>
        </p:spPr>
        <p:txBody>
          <a:bodyPr>
            <a:noAutofit/>
          </a:bodyPr>
          <a:lstStyle/>
          <a:p>
            <a:r>
              <a:rPr lang="de-DE" sz="3200" b="1" dirty="0"/>
              <a:t>#3 TUBETEX - 6 x 120m DN 500 </a:t>
            </a:r>
            <a:r>
              <a:rPr lang="hu-HU" sz="3200" b="1" dirty="0"/>
              <a:t>hűtővezeték, </a:t>
            </a:r>
            <a:br>
              <a:rPr lang="hu-HU" sz="3200" b="1" dirty="0"/>
            </a:br>
            <a:r>
              <a:rPr lang="hu-HU" sz="3200" b="1" dirty="0"/>
              <a:t>melynek mindegyike</a:t>
            </a:r>
            <a:r>
              <a:rPr lang="de-DE" sz="3200" b="1" dirty="0"/>
              <a:t> 7 x 90°</a:t>
            </a:r>
            <a:r>
              <a:rPr lang="hu-HU" sz="3200" b="1" dirty="0"/>
              <a:t>-os ívet tartalmazott </a:t>
            </a:r>
            <a:br>
              <a:rPr lang="hu-HU" sz="3200" b="1" dirty="0"/>
            </a:br>
            <a:r>
              <a:rPr lang="hu-HU" sz="3200" b="1" dirty="0"/>
              <a:t>a </a:t>
            </a:r>
            <a:r>
              <a:rPr lang="de-DE" sz="3200" b="1" dirty="0"/>
              <a:t>3 </a:t>
            </a:r>
            <a:r>
              <a:rPr lang="hu-HU" sz="3200" b="1" dirty="0"/>
              <a:t>új</a:t>
            </a:r>
            <a:r>
              <a:rPr lang="de-DE" sz="3200" b="1" dirty="0"/>
              <a:t> </a:t>
            </a:r>
            <a:r>
              <a:rPr lang="de-DE" sz="3200" b="1" dirty="0" err="1"/>
              <a:t>vegyes</a:t>
            </a:r>
            <a:r>
              <a:rPr lang="de-DE" sz="3200" b="1" dirty="0"/>
              <a:t> </a:t>
            </a:r>
            <a:r>
              <a:rPr lang="de-DE" sz="3200" b="1" dirty="0" err="1"/>
              <a:t>ciklusú</a:t>
            </a:r>
            <a:r>
              <a:rPr lang="de-DE" sz="3200" b="1" dirty="0"/>
              <a:t> </a:t>
            </a:r>
            <a:r>
              <a:rPr lang="de-DE" sz="3200" b="1" dirty="0" err="1"/>
              <a:t>gázturbina</a:t>
            </a:r>
            <a:r>
              <a:rPr lang="hu-HU" sz="3200" b="1" dirty="0"/>
              <a:t> (CCGT) egység </a:t>
            </a:r>
            <a:br>
              <a:rPr lang="hu-HU" sz="3200" b="1" dirty="0"/>
            </a:br>
            <a:r>
              <a:rPr lang="hu-HU" sz="3200" b="1" dirty="0"/>
              <a:t>számára az </a:t>
            </a:r>
            <a:r>
              <a:rPr lang="de-DE" sz="3200" b="1" dirty="0"/>
              <a:t>EDF CCGT </a:t>
            </a:r>
            <a:r>
              <a:rPr lang="hu-HU" sz="3200" b="1" dirty="0"/>
              <a:t>Erőműben,</a:t>
            </a:r>
            <a:r>
              <a:rPr lang="de-DE" sz="3200" b="1" dirty="0"/>
              <a:t> West Burton UK </a:t>
            </a:r>
            <a:endParaRPr lang="de-AT" sz="32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1DA5D0-3E47-886C-C6DB-917C28DD8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03" y="2285998"/>
            <a:ext cx="3429002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0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89CA-258A-B96E-9D44-E24FCE73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C46E2-C9B0-7B57-80F9-4B9E848F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0" y="1300480"/>
            <a:ext cx="8036560" cy="4561840"/>
          </a:xfrm>
        </p:spPr>
        <p:txBody>
          <a:bodyPr>
            <a:normAutofit/>
          </a:bodyPr>
          <a:lstStyle/>
          <a:p>
            <a:pPr algn="ctr"/>
            <a:r>
              <a:rPr lang="hu-HU" sz="5400" b="1" dirty="0"/>
              <a:t>Köszönöm a figyelmet</a:t>
            </a:r>
            <a:r>
              <a:rPr lang="de-DE" sz="5400" b="1" dirty="0"/>
              <a:t>-</a:t>
            </a:r>
            <a:br>
              <a:rPr lang="de-DE" sz="5400" b="1" dirty="0"/>
            </a:br>
            <a:r>
              <a:rPr lang="de-DE" sz="5400" b="1" dirty="0" err="1"/>
              <a:t>Köszönöm</a:t>
            </a:r>
            <a:r>
              <a:rPr lang="de-DE" sz="5400" b="1" dirty="0"/>
              <a:t> </a:t>
            </a:r>
            <a:r>
              <a:rPr lang="de-DE" sz="5400" b="1" dirty="0" err="1"/>
              <a:t>szépen</a:t>
            </a:r>
            <a:r>
              <a:rPr lang="de-DE" sz="5400" b="1" dirty="0"/>
              <a:t>!</a:t>
            </a:r>
            <a:br>
              <a:rPr lang="de-DE" sz="5400" b="1" dirty="0"/>
            </a:br>
            <a:endParaRPr lang="de-AT" sz="5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DA8ECF-519E-4F3A-72E4-4F87945F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C3E1E9-A6E0-A9DA-0AF6-54B978B3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1B041C0-4CB4-20CD-7EA2-26253988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33</a:t>
            </a:fld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9F65A1-D2F7-2294-AF1F-EF3143A2B0B2}"/>
              </a:ext>
            </a:extLst>
          </p:cNvPr>
          <p:cNvSpPr txBox="1"/>
          <p:nvPr/>
        </p:nvSpPr>
        <p:spPr>
          <a:xfrm>
            <a:off x="3698240" y="4917440"/>
            <a:ext cx="470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NordiTube</a:t>
            </a:r>
            <a:r>
              <a:rPr lang="de-DE" sz="2400" dirty="0"/>
              <a:t> Technologies SE</a:t>
            </a:r>
          </a:p>
          <a:p>
            <a:r>
              <a:rPr lang="de-DE" sz="2400" dirty="0">
                <a:hlinkClick r:id="rId3"/>
              </a:rPr>
              <a:t>www.norditube.com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3983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3B0A5-FB82-50ED-ADEA-820C6005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75EFD-84CE-4DD1-C655-E55C9F2F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760" y="46736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de-DE" dirty="0"/>
              <a:t>NORDIFLOW W PE</a:t>
            </a:r>
            <a:r>
              <a:rPr lang="hu-HU" dirty="0"/>
              <a:t> béléscső felépítése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83D777-D139-B14A-375C-3606C8857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FDDBD20-8E00-36F1-1EFC-297C321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C35AD52-62BF-83C2-2C19-0AE041B0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4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88E420-36AB-3D45-5508-4978D2F8D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27" y="1005840"/>
            <a:ext cx="4444148" cy="58521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FC3090-E150-55AF-E485-21440AC11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812" y="1005840"/>
            <a:ext cx="490521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4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2CAE4-8D2D-7858-48CB-D7BEF1A3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1ECF4-C793-64BA-04C9-D1453793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760" y="46736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de-DE" dirty="0"/>
              <a:t>NORDIFLOW W PP</a:t>
            </a:r>
            <a:r>
              <a:rPr lang="hu-HU" dirty="0"/>
              <a:t> béléscső felépítése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4C788E-EB58-AC3A-77C0-00AFB560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5299CE9-0AAF-718A-A402-38B19A83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B62771E-D232-F579-42F3-63131225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5</a:t>
            </a:fld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ACAFFD-D5D7-A892-C46C-D83813B1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06" y="1026160"/>
            <a:ext cx="4500898" cy="58318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2704D3-ED60-36EE-1C47-A99E1849A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656" y="1026160"/>
            <a:ext cx="4697973" cy="58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62007-81A1-233C-5C2D-293281E75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71C8C3-6116-9330-86EF-10D527AD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5077"/>
            <a:ext cx="12303762" cy="8000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639F34-B7B1-6051-AEDB-24E5B2B2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3048000"/>
            <a:ext cx="9652000" cy="1889760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 err="1"/>
              <a:t>NordiTube</a:t>
            </a:r>
            <a:r>
              <a:rPr lang="de-DE" b="1" dirty="0"/>
              <a:t> Technologies SE</a:t>
            </a:r>
            <a:br>
              <a:rPr lang="de-DE" b="1" dirty="0"/>
            </a:br>
            <a:r>
              <a:rPr lang="hu-HU" b="1" dirty="0"/>
              <a:t>Béléscső gyártás Belgiumban</a:t>
            </a:r>
            <a:br>
              <a:rPr lang="de-DE" b="1" dirty="0"/>
            </a:br>
            <a:br>
              <a:rPr lang="de-DE" b="1" dirty="0"/>
            </a:b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93F0CC-2331-2A94-33D1-E105DB80D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9285F079-C22D-1A50-BF3A-20D3665A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8A0400AF-C8A4-EED0-E1FC-6896117C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894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65BDF-D65A-AB51-3192-AB6DE3F7F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3FF51-0EBF-B08F-0619-E6929685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Béléscső alapanyagok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65BA64-14BB-AD88-FFA1-745F30DD8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56D5788-3FDE-8301-5096-B5BBE10B0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2239" y="2712721"/>
            <a:ext cx="5527039" cy="414527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2E0339C-D003-0A11-1009-DBA5FBD9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49120"/>
            <a:ext cx="4572000" cy="3429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D4FDA3-2F0E-AB41-8936-944DAE8F7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8481" y="0"/>
            <a:ext cx="5303519" cy="39776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D403BCA-6799-9A68-BACC-C89F73034670}"/>
              </a:ext>
            </a:extLst>
          </p:cNvPr>
          <p:cNvSpPr txBox="1"/>
          <p:nvPr/>
        </p:nvSpPr>
        <p:spPr>
          <a:xfrm>
            <a:off x="223519" y="5405121"/>
            <a:ext cx="2910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Üvegszövet</a:t>
            </a:r>
            <a:endParaRPr lang="de-AT" sz="4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C1E11F-798D-FE2F-ABE4-1A40EF73C6D2}"/>
              </a:ext>
            </a:extLst>
          </p:cNvPr>
          <p:cNvSpPr txBox="1"/>
          <p:nvPr/>
        </p:nvSpPr>
        <p:spPr>
          <a:xfrm>
            <a:off x="5094977" y="514171"/>
            <a:ext cx="1793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Fonalak</a:t>
            </a:r>
            <a:endParaRPr lang="de-DE" sz="4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535718-FAB3-A8BE-3618-1E7AA0640DE9}"/>
              </a:ext>
            </a:extLst>
          </p:cNvPr>
          <p:cNvSpPr txBox="1"/>
          <p:nvPr/>
        </p:nvSpPr>
        <p:spPr>
          <a:xfrm>
            <a:off x="9550400" y="4561840"/>
            <a:ext cx="1895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Bevonat</a:t>
            </a:r>
            <a:endParaRPr lang="de-AT" sz="4000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8F45592-5D78-AE84-BD9F-6E2850DD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D1FCB90-2C1D-CA58-177B-EBC87017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004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78972-135D-7590-99BF-229C742E6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AC1D6-BCF2-395F-F937-3E8AF070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480"/>
            <a:ext cx="10515600" cy="39020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Béléscső alapanyagok</a:t>
            </a: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BCF17B-084C-1143-0455-F78223AA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46444FD-D977-24B1-E93E-C09D8B283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20934" y="1222056"/>
            <a:ext cx="5286586" cy="396493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39014CA-0496-F4EB-372F-4D33350F2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60" y="1899920"/>
            <a:ext cx="6610774" cy="495808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974D99C-2CCF-13AE-EE3E-B839C94CD930}"/>
              </a:ext>
            </a:extLst>
          </p:cNvPr>
          <p:cNvSpPr txBox="1"/>
          <p:nvPr/>
        </p:nvSpPr>
        <p:spPr>
          <a:xfrm>
            <a:off x="6797040" y="5334000"/>
            <a:ext cx="2488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Filc gyártás</a:t>
            </a:r>
            <a:endParaRPr lang="de-AT" sz="4000" dirty="0"/>
          </a:p>
        </p:txBody>
      </p:sp>
      <p:sp>
        <p:nvSpPr>
          <p:cNvPr id="32" name="Fußzeilenplatzhalter 31">
            <a:extLst>
              <a:ext uri="{FF2B5EF4-FFF2-40B4-BE49-F238E27FC236}">
                <a16:creationId xmlns:a16="http://schemas.microsoft.com/office/drawing/2014/main" id="{626C6F21-9527-35B4-DB3C-D5D9EA0D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33" name="Foliennummernplatzhalter 32">
            <a:extLst>
              <a:ext uri="{FF2B5EF4-FFF2-40B4-BE49-F238E27FC236}">
                <a16:creationId xmlns:a16="http://schemas.microsoft.com/office/drawing/2014/main" id="{04A1E1CB-FCCE-49CC-38AB-70E3C571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926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5BA16-61C9-268F-0326-58B2DCEE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933E6-A584-38C3-09DF-9D60F0B7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09" y="1953088"/>
            <a:ext cx="2844800" cy="2252363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 </a:t>
            </a:r>
            <a:r>
              <a:rPr lang="hu-HU" b="1" dirty="0" err="1"/>
              <a:t>bevonatolt</a:t>
            </a:r>
            <a:r>
              <a:rPr lang="hu-HU" b="1" dirty="0"/>
              <a:t> réteg minőség-ellenőrzése</a:t>
            </a:r>
            <a:br>
              <a:rPr lang="de-DE" b="1" dirty="0"/>
            </a:br>
            <a:endParaRPr lang="de-AT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63E600-8B3F-9825-7BD3-5387EF9A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" y="88582"/>
            <a:ext cx="4048125" cy="11334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36E3EC9-8B37-E4D6-27D9-9D8ABD924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0800" y="1029862"/>
            <a:ext cx="8331200" cy="5828138"/>
          </a:xfrm>
          <a:prstGeom prst="rect">
            <a:avLst/>
          </a:prstGeom>
        </p:spPr>
      </p:pic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F6028D9A-423B-7655-18DB-EEBC927D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Agriapipe Professional Day 2025 - NordiTube Technologies SE</a:t>
            </a:r>
            <a:endParaRPr lang="de-AT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C21D844D-3C60-B649-1648-BF6F00FF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02FC5-331E-477E-A8B1-E43CF7980E99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6905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759</Words>
  <Application>Microsoft Office PowerPoint</Application>
  <PresentationFormat>Szélesvásznú</PresentationFormat>
  <Paragraphs>145</Paragraphs>
  <Slides>33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</vt:lpstr>
      <vt:lpstr>“Helyszínen kikeményedő béleléscsövek (CIPP) gyártása gravitációs &amp; nyomóvezetékek rehabilitációjához”  </vt:lpstr>
      <vt:lpstr>Béléscső portfolió</vt:lpstr>
      <vt:lpstr>NORDIWALL Flex béléscső felépítése</vt:lpstr>
      <vt:lpstr>NORDIFLOW W PE béléscső felépítése</vt:lpstr>
      <vt:lpstr>NORDIFLOW W PP béléscső felépítése</vt:lpstr>
      <vt:lpstr>NordiTube Technologies SE Béléscső gyártás Belgiumban  </vt:lpstr>
      <vt:lpstr>Béléscső alapanyagok</vt:lpstr>
      <vt:lpstr>Béléscső alapanyagok</vt:lpstr>
      <vt:lpstr>A bevonatolt réteg minőség-ellenőrzése </vt:lpstr>
      <vt:lpstr>Vágó berendezés</vt:lpstr>
      <vt:lpstr>NORDIWALL / NORDIWALL Flex tömlő gyártása </vt:lpstr>
      <vt:lpstr>NORDIWALL / NORDIWALL Flex tömlő gyártása </vt:lpstr>
      <vt:lpstr>Az elkészült NORDIWALL tömlő</vt:lpstr>
      <vt:lpstr>NORDIFLOW tömlő gyártása</vt:lpstr>
      <vt:lpstr>NORDIFLOW  tömlő gyártásának  befejezése </vt:lpstr>
      <vt:lpstr>Az elkészült NORDIFLOW</vt:lpstr>
      <vt:lpstr>TUBETEX  tömlő szövése</vt:lpstr>
      <vt:lpstr>TUBETEX  tömlő szövése</vt:lpstr>
      <vt:lpstr>TUBETEX tömlő bevonatolása</vt:lpstr>
      <vt:lpstr>TUBETEX tömlő bevonatolása</vt:lpstr>
      <vt:lpstr>TUBETEX tömlő végső minőségellenőrzése</vt:lpstr>
      <vt:lpstr>Az elkészült TUBETEX</vt:lpstr>
      <vt:lpstr>Szállítmány feladás</vt:lpstr>
      <vt:lpstr>Kihívást jelentő  NT projektek</vt:lpstr>
      <vt:lpstr>#1 NORDIFLOW a Wessex Water UK számára Parrett folyó DN 450 iker nyomott szennyvíz vezetékek</vt:lpstr>
      <vt:lpstr>#2 NORDIWALL HT  a Statoil számára / Equinor Platform</vt:lpstr>
      <vt:lpstr>#2 NORDIWALL HT  a Statoil számára / Equinor Platform</vt:lpstr>
      <vt:lpstr>#3 TUBETEX - 6 x 120m DN 500 hűtővezeték,  melynek mindegyike 7 x 90°-os ívet tartalmazott  a 3 új vegyes ciklusú gázturbina (CCGT) egység  számára az EDF CCGT Erőműben, West Burton UK </vt:lpstr>
      <vt:lpstr>#3 TUBETEX - 6 x 120m DN 500 hűtővezeték,  melynek mindegyike 7 x 90°-os ívet tartalmazott  a 3 új vegyes ciklusú gázturbina (CCGT) egység  számára az EDF CCGT Erőműben, West Burton UK </vt:lpstr>
      <vt:lpstr>#3 TUBETEX - 6 x 120m DN 500 hűtővezeték,  melynek mindegyike 7 x 90°-os ívet tartalmazott  a 3 új vegyes ciklusú gázturbina (CCGT) egység  számára az EDF CCGT Erőműben, West Burton UK </vt:lpstr>
      <vt:lpstr>#3 TUBETEX - 6 x 120m DN 500 hűtővezeték,  melynek mindegyike 7 x 90°-os ívet tartalmazott  a 3 új vegyes ciklusú gázturbina (CCGT) egység  számára az EDF CCGT Erőműben, West Burton UK  </vt:lpstr>
      <vt:lpstr>#3 TUBETEX - 6 x 120m DN 500 hűtővezeték,  melynek mindegyike 7 x 90°-os ívet tartalmazott  a 3 új vegyes ciklusú gázturbina (CCGT) egység  számára az EDF CCGT Erőműben, West Burton UK </vt:lpstr>
      <vt:lpstr>Köszönöm a figyelmet- Köszönöm szépen!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Samanns</dc:creator>
  <cp:lastModifiedBy>User202005</cp:lastModifiedBy>
  <cp:revision>20</cp:revision>
  <dcterms:created xsi:type="dcterms:W3CDTF">2025-01-09T11:33:22Z</dcterms:created>
  <dcterms:modified xsi:type="dcterms:W3CDTF">2025-01-21T14:19:45Z</dcterms:modified>
</cp:coreProperties>
</file>