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3"/>
  </p:notesMasterIdLst>
  <p:sldIdLst>
    <p:sldId id="256" r:id="rId2"/>
    <p:sldId id="262" r:id="rId3"/>
    <p:sldId id="990" r:id="rId4"/>
    <p:sldId id="922" r:id="rId5"/>
    <p:sldId id="950" r:id="rId6"/>
    <p:sldId id="951" r:id="rId7"/>
    <p:sldId id="952" r:id="rId8"/>
    <p:sldId id="953" r:id="rId9"/>
    <p:sldId id="954" r:id="rId10"/>
    <p:sldId id="955" r:id="rId11"/>
    <p:sldId id="985" r:id="rId12"/>
    <p:sldId id="337" r:id="rId13"/>
    <p:sldId id="991" r:id="rId14"/>
    <p:sldId id="956" r:id="rId15"/>
    <p:sldId id="986" r:id="rId16"/>
    <p:sldId id="957" r:id="rId17"/>
    <p:sldId id="958" r:id="rId18"/>
    <p:sldId id="995" r:id="rId19"/>
    <p:sldId id="992" r:id="rId20"/>
    <p:sldId id="968" r:id="rId21"/>
    <p:sldId id="969" r:id="rId22"/>
    <p:sldId id="970" r:id="rId23"/>
    <p:sldId id="971" r:id="rId24"/>
    <p:sldId id="972" r:id="rId25"/>
    <p:sldId id="973" r:id="rId26"/>
    <p:sldId id="974" r:id="rId27"/>
    <p:sldId id="975" r:id="rId28"/>
    <p:sldId id="982" r:id="rId29"/>
    <p:sldId id="977" r:id="rId30"/>
    <p:sldId id="978" r:id="rId31"/>
    <p:sldId id="979" r:id="rId32"/>
    <p:sldId id="983" r:id="rId33"/>
    <p:sldId id="980" r:id="rId34"/>
    <p:sldId id="981" r:id="rId35"/>
    <p:sldId id="997" r:id="rId36"/>
    <p:sldId id="1000" r:id="rId37"/>
    <p:sldId id="1002" r:id="rId38"/>
    <p:sldId id="1004" r:id="rId39"/>
    <p:sldId id="1005" r:id="rId40"/>
    <p:sldId id="1003" r:id="rId41"/>
    <p:sldId id="993"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726"/>
    <a:srgbClr val="002643"/>
    <a:srgbClr val="F98100"/>
    <a:srgbClr val="EF7C00"/>
    <a:srgbClr val="FD8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33" autoAdjust="0"/>
    <p:restoredTop sz="89777" autoAdjust="0"/>
  </p:normalViewPr>
  <p:slideViewPr>
    <p:cSldViewPr snapToGrid="0">
      <p:cViewPr varScale="1">
        <p:scale>
          <a:sx n="102" d="100"/>
          <a:sy n="102" d="100"/>
        </p:scale>
        <p:origin x="636" y="96"/>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erg.brunecker\Desktop\Projekte\Budget\Budget%20Invest%2024-25\1.%20Zusammenstellung%20Budget%2024_25_2.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erg.brunecker\Desktop\Meetings\NL-Meetings\2022\04%20Landau\Mitarbeiterentwicklun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'1. Rückläufer Budget 24_25'!$Z$3:$Z$4</c:f>
              <c:strCache>
                <c:ptCount val="2"/>
                <c:pt idx="0">
                  <c:v>Swie-Fa</c:v>
                </c:pt>
                <c:pt idx="1">
                  <c:v>Umsatz</c:v>
                </c:pt>
              </c:strCache>
            </c:strRef>
          </c:tx>
          <c:spPr>
            <a:solidFill>
              <a:srgbClr val="4F81BD"/>
            </a:solidFill>
            <a:ln w="25400">
              <a:noFill/>
            </a:ln>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24_25'!$Z$13:$Z$20</c:f>
              <c:numCache>
                <c:formatCode>#,##0</c:formatCode>
                <c:ptCount val="7"/>
                <c:pt idx="0">
                  <c:v>47350</c:v>
                </c:pt>
                <c:pt idx="1">
                  <c:v>55603</c:v>
                </c:pt>
                <c:pt idx="2">
                  <c:v>60586</c:v>
                </c:pt>
                <c:pt idx="3">
                  <c:v>63322</c:v>
                </c:pt>
                <c:pt idx="4">
                  <c:v>70615</c:v>
                </c:pt>
                <c:pt idx="5">
                  <c:v>75504.497999999992</c:v>
                </c:pt>
                <c:pt idx="6">
                  <c:v>82050</c:v>
                </c:pt>
              </c:numCache>
            </c:numRef>
          </c:val>
          <c:extLst>
            <c:ext xmlns:c16="http://schemas.microsoft.com/office/drawing/2014/chart" uri="{C3380CC4-5D6E-409C-BE32-E72D297353CC}">
              <c16:uniqueId val="{00000000-0872-47DA-BBFE-D27B4348CE5F}"/>
            </c:ext>
          </c:extLst>
        </c:ser>
        <c:dLbls>
          <c:showLegendKey val="0"/>
          <c:showVal val="0"/>
          <c:showCatName val="0"/>
          <c:showSerName val="0"/>
          <c:showPercent val="0"/>
          <c:showBubbleSize val="0"/>
        </c:dLbls>
        <c:gapWidth val="219"/>
        <c:overlap val="-39"/>
        <c:axId val="579084872"/>
        <c:axId val="1"/>
      </c:barChart>
      <c:barChart>
        <c:barDir val="col"/>
        <c:grouping val="clustered"/>
        <c:varyColors val="0"/>
        <c:ser>
          <c:idx val="1"/>
          <c:order val="1"/>
          <c:tx>
            <c:strRef>
              <c:f>'1. Rückläufer Budget 24_25'!$AA$3:$AA$4</c:f>
              <c:strCache>
                <c:ptCount val="2"/>
                <c:pt idx="0">
                  <c:v>Swie-Fa</c:v>
                </c:pt>
                <c:pt idx="1">
                  <c:v>Ergebnis</c:v>
                </c:pt>
              </c:strCache>
            </c:strRef>
          </c:tx>
          <c:spPr>
            <a:solidFill>
              <a:schemeClr val="accent3">
                <a:lumMod val="75000"/>
              </a:schemeClr>
            </a:solidFill>
            <a:ln>
              <a:noFill/>
            </a:ln>
            <a:effectLst/>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24_25'!$AA$13:$AA$20</c:f>
              <c:numCache>
                <c:formatCode>#,##0</c:formatCode>
                <c:ptCount val="7"/>
                <c:pt idx="0">
                  <c:v>2550</c:v>
                </c:pt>
                <c:pt idx="1">
                  <c:v>4734</c:v>
                </c:pt>
                <c:pt idx="2">
                  <c:v>5555</c:v>
                </c:pt>
                <c:pt idx="3">
                  <c:v>7635</c:v>
                </c:pt>
                <c:pt idx="4">
                  <c:v>6514</c:v>
                </c:pt>
                <c:pt idx="5">
                  <c:v>4338</c:v>
                </c:pt>
                <c:pt idx="6">
                  <c:v>7285</c:v>
                </c:pt>
              </c:numCache>
            </c:numRef>
          </c:val>
          <c:extLst>
            <c:ext xmlns:c16="http://schemas.microsoft.com/office/drawing/2014/chart" uri="{C3380CC4-5D6E-409C-BE32-E72D297353CC}">
              <c16:uniqueId val="{00000001-0872-47DA-BBFE-D27B4348CE5F}"/>
            </c:ext>
          </c:extLst>
        </c:ser>
        <c:ser>
          <c:idx val="2"/>
          <c:order val="2"/>
          <c:tx>
            <c:strRef>
              <c:f>'1. Rückläufer Budget 24_25'!$AB$3:$AB$4</c:f>
              <c:strCache>
                <c:ptCount val="2"/>
                <c:pt idx="0">
                  <c:v>Swie-Fa</c:v>
                </c:pt>
                <c:pt idx="1">
                  <c:v>Invest</c:v>
                </c:pt>
              </c:strCache>
            </c:strRef>
          </c:tx>
          <c:spPr>
            <a:solidFill>
              <a:schemeClr val="accent2">
                <a:lumMod val="75000"/>
              </a:schemeClr>
            </a:solidFill>
            <a:ln>
              <a:noFill/>
            </a:ln>
            <a:effectLst/>
          </c:spPr>
          <c:invertIfNegative val="0"/>
          <c:dLbls>
            <c:spPr>
              <a:noFill/>
              <a:ln w="25400">
                <a:noFill/>
              </a:ln>
            </c:spPr>
            <c:txPr>
              <a:bodyPr wrap="square" lIns="38100" tIns="19050" rIns="38100" bIns="19050" anchor="ctr">
                <a:spAutoFit/>
              </a:bodyPr>
              <a:lstStyle/>
              <a:p>
                <a:pPr>
                  <a:defRPr sz="800" b="0" i="0" u="none" strike="noStrike" baseline="0">
                    <a:solidFill>
                      <a:srgbClr val="333333"/>
                    </a:solidFill>
                    <a:latin typeface="Calibri"/>
                    <a:ea typeface="Calibri"/>
                    <a:cs typeface="Calibri"/>
                  </a:defRPr>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val>
            <c:numRef>
              <c:f>'1. Rückläufer Budget 24_25'!$AB$13:$AB$20</c:f>
              <c:numCache>
                <c:formatCode>#,##0</c:formatCode>
                <c:ptCount val="7"/>
                <c:pt idx="0">
                  <c:v>3944</c:v>
                </c:pt>
                <c:pt idx="1">
                  <c:v>3950</c:v>
                </c:pt>
                <c:pt idx="2">
                  <c:v>3155</c:v>
                </c:pt>
                <c:pt idx="3">
                  <c:v>4250</c:v>
                </c:pt>
                <c:pt idx="4">
                  <c:v>3997</c:v>
                </c:pt>
                <c:pt idx="5">
                  <c:v>3411</c:v>
                </c:pt>
                <c:pt idx="6">
                  <c:v>3782.1000000000004</c:v>
                </c:pt>
              </c:numCache>
            </c:numRef>
          </c:val>
          <c:extLst>
            <c:ext xmlns:c16="http://schemas.microsoft.com/office/drawing/2014/chart" uri="{C3380CC4-5D6E-409C-BE32-E72D297353CC}">
              <c16:uniqueId val="{00000002-0872-47DA-BBFE-D27B4348CE5F}"/>
            </c:ext>
          </c:extLst>
        </c:ser>
        <c:dLbls>
          <c:showLegendKey val="0"/>
          <c:showVal val="0"/>
          <c:showCatName val="0"/>
          <c:showSerName val="0"/>
          <c:showPercent val="0"/>
          <c:showBubbleSize val="0"/>
        </c:dLbls>
        <c:gapWidth val="219"/>
        <c:overlap val="-100"/>
        <c:axId val="3"/>
        <c:axId val="4"/>
      </c:barChart>
      <c:catAx>
        <c:axId val="57908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vert="horz"/>
          <a:lstStyle/>
          <a:p>
            <a:pPr>
              <a:defRPr sz="900" b="0" i="0" u="none" strike="noStrike" baseline="0">
                <a:solidFill>
                  <a:srgbClr val="333333"/>
                </a:solidFill>
                <a:latin typeface="Calibri"/>
                <a:ea typeface="Calibri"/>
                <a:cs typeface="Calibri"/>
              </a:defRPr>
            </a:pPr>
            <a:endParaRPr lang="de-DE"/>
          </a:p>
        </c:txPr>
        <c:crossAx val="1"/>
        <c:crosses val="autoZero"/>
        <c:auto val="1"/>
        <c:lblAlgn val="ctr"/>
        <c:lblOffset val="100"/>
        <c:noMultiLvlLbl val="0"/>
      </c:catAx>
      <c:valAx>
        <c:axId val="1"/>
        <c:scaling>
          <c:orientation val="minMax"/>
          <c:max val="10000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ln w="9525">
            <a:noFill/>
          </a:ln>
        </c:spPr>
        <c:txPr>
          <a:bodyPr rot="0" vert="horz"/>
          <a:lstStyle/>
          <a:p>
            <a:pPr>
              <a:defRPr sz="1000" b="0" i="0" u="none" strike="noStrike" baseline="0">
                <a:solidFill>
                  <a:srgbClr val="333333"/>
                </a:solidFill>
                <a:latin typeface="Calibri"/>
                <a:ea typeface="Calibri"/>
                <a:cs typeface="Calibri"/>
              </a:defRPr>
            </a:pPr>
            <a:endParaRPr lang="de-DE"/>
          </a:p>
        </c:txPr>
        <c:crossAx val="579084872"/>
        <c:crosses val="autoZero"/>
        <c:crossBetween val="between"/>
      </c:valAx>
      <c:catAx>
        <c:axId val="3"/>
        <c:scaling>
          <c:orientation val="minMax"/>
        </c:scaling>
        <c:delete val="1"/>
        <c:axPos val="b"/>
        <c:majorTickMark val="out"/>
        <c:minorTickMark val="none"/>
        <c:tickLblPos val="nextTo"/>
        <c:crossAx val="4"/>
        <c:crosses val="autoZero"/>
        <c:auto val="1"/>
        <c:lblAlgn val="ctr"/>
        <c:lblOffset val="100"/>
        <c:noMultiLvlLbl val="0"/>
      </c:catAx>
      <c:valAx>
        <c:axId val="4"/>
        <c:scaling>
          <c:orientation val="minMax"/>
          <c:max val="20000"/>
          <c:min val="0"/>
        </c:scaling>
        <c:delete val="0"/>
        <c:axPos val="r"/>
        <c:numFmt formatCode="#,##0" sourceLinked="1"/>
        <c:majorTickMark val="out"/>
        <c:minorTickMark val="none"/>
        <c:tickLblPos val="nextTo"/>
        <c:spPr>
          <a:ln w="9525">
            <a:noFill/>
          </a:ln>
        </c:spPr>
        <c:txPr>
          <a:bodyPr rot="0" vert="horz"/>
          <a:lstStyle/>
          <a:p>
            <a:pPr>
              <a:defRPr sz="800" b="0" i="0" u="none" strike="noStrike" baseline="0">
                <a:solidFill>
                  <a:srgbClr val="333333"/>
                </a:solidFill>
                <a:latin typeface="Calibri"/>
                <a:ea typeface="Calibri"/>
                <a:cs typeface="Calibri"/>
              </a:defRPr>
            </a:pPr>
            <a:endParaRPr lang="de-DE"/>
          </a:p>
        </c:txPr>
        <c:crossAx val="3"/>
        <c:crosses val="max"/>
        <c:crossBetween val="between"/>
      </c:valAx>
      <c:spPr>
        <a:noFill/>
        <a:ln w="25400">
          <a:noFill/>
        </a:ln>
      </c:spPr>
    </c:plotArea>
    <c:plotVisOnly val="1"/>
    <c:dispBlanksAs val="gap"/>
    <c:showDLblsOverMax val="0"/>
  </c:chart>
  <c:spPr>
    <a:solidFill>
      <a:schemeClr val="bg1"/>
    </a:solidFill>
    <a:ln w="9525" cap="flat" cmpd="sng" algn="ctr">
      <a:noFill/>
      <a:round/>
    </a:ln>
    <a:effectLst/>
  </c:spPr>
  <c:txPr>
    <a:bodyPr/>
    <a:lstStyle/>
    <a:p>
      <a:pPr>
        <a:defRPr sz="1000" b="0" i="0" u="none" strike="noStrike" baseline="0">
          <a:solidFill>
            <a:srgbClr val="000000"/>
          </a:solidFill>
          <a:latin typeface="Calibri"/>
          <a:ea typeface="Calibri"/>
          <a:cs typeface="Calibri"/>
        </a:defRPr>
      </a:pPr>
      <a:endParaRPr lang="de-DE"/>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hu-H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30"/>
          <c:order val="0"/>
          <c:tx>
            <c:strRef>
              <c:f>Daten!$A$38</c:f>
              <c:strCache>
                <c:ptCount val="1"/>
                <c:pt idx="0">
                  <c:v>Gesamt</c:v>
                </c:pt>
              </c:strCache>
            </c:strRef>
          </c:tx>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3CEB-4537-906A-00522FEEC43C}"/>
                </c:ext>
              </c:extLst>
            </c:dLbl>
            <c:dLbl>
              <c:idx val="2"/>
              <c:delete val="1"/>
              <c:extLst>
                <c:ext xmlns:c15="http://schemas.microsoft.com/office/drawing/2012/chart" uri="{CE6537A1-D6FC-4f65-9D91-7224C49458BB}"/>
                <c:ext xmlns:c16="http://schemas.microsoft.com/office/drawing/2014/chart" uri="{C3380CC4-5D6E-409C-BE32-E72D297353CC}">
                  <c16:uniqueId val="{00000001-3CEB-4537-906A-00522FEEC43C}"/>
                </c:ext>
              </c:extLst>
            </c:dLbl>
            <c:dLbl>
              <c:idx val="4"/>
              <c:delete val="1"/>
              <c:extLst>
                <c:ext xmlns:c15="http://schemas.microsoft.com/office/drawing/2012/chart" uri="{CE6537A1-D6FC-4f65-9D91-7224C49458BB}"/>
                <c:ext xmlns:c16="http://schemas.microsoft.com/office/drawing/2014/chart" uri="{C3380CC4-5D6E-409C-BE32-E72D297353CC}">
                  <c16:uniqueId val="{00000002-3CEB-4537-906A-00522FEEC43C}"/>
                </c:ext>
              </c:extLst>
            </c:dLbl>
            <c:dLbl>
              <c:idx val="6"/>
              <c:delete val="1"/>
              <c:extLst>
                <c:ext xmlns:c15="http://schemas.microsoft.com/office/drawing/2012/chart" uri="{CE6537A1-D6FC-4f65-9D91-7224C49458BB}"/>
                <c:ext xmlns:c16="http://schemas.microsoft.com/office/drawing/2014/chart" uri="{C3380CC4-5D6E-409C-BE32-E72D297353CC}">
                  <c16:uniqueId val="{00000003-3CEB-4537-906A-00522FEEC43C}"/>
                </c:ext>
              </c:extLst>
            </c:dLbl>
            <c:dLbl>
              <c:idx val="8"/>
              <c:delete val="1"/>
              <c:extLst>
                <c:ext xmlns:c15="http://schemas.microsoft.com/office/drawing/2012/chart" uri="{CE6537A1-D6FC-4f65-9D91-7224C49458BB}"/>
                <c:ext xmlns:c16="http://schemas.microsoft.com/office/drawing/2014/chart" uri="{C3380CC4-5D6E-409C-BE32-E72D297353CC}">
                  <c16:uniqueId val="{00000004-3CEB-4537-906A-00522FEEC43C}"/>
                </c:ext>
              </c:extLst>
            </c:dLbl>
            <c:dLbl>
              <c:idx val="10"/>
              <c:delete val="1"/>
              <c:extLst>
                <c:ext xmlns:c15="http://schemas.microsoft.com/office/drawing/2012/chart" uri="{CE6537A1-D6FC-4f65-9D91-7224C49458BB}"/>
                <c:ext xmlns:c16="http://schemas.microsoft.com/office/drawing/2014/chart" uri="{C3380CC4-5D6E-409C-BE32-E72D297353CC}">
                  <c16:uniqueId val="{00000005-3CEB-4537-906A-00522FEEC43C}"/>
                </c:ext>
              </c:extLst>
            </c:dLbl>
            <c:dLbl>
              <c:idx val="12"/>
              <c:delete val="1"/>
              <c:extLst>
                <c:ext xmlns:c15="http://schemas.microsoft.com/office/drawing/2012/chart" uri="{CE6537A1-D6FC-4f65-9D91-7224C49458BB}"/>
                <c:ext xmlns:c16="http://schemas.microsoft.com/office/drawing/2014/chart" uri="{C3380CC4-5D6E-409C-BE32-E72D297353CC}">
                  <c16:uniqueId val="{00000006-3CEB-4537-906A-00522FEEC43C}"/>
                </c:ext>
              </c:extLst>
            </c:dLbl>
            <c:dLbl>
              <c:idx val="14"/>
              <c:delete val="1"/>
              <c:extLst>
                <c:ext xmlns:c15="http://schemas.microsoft.com/office/drawing/2012/chart" uri="{CE6537A1-D6FC-4f65-9D91-7224C49458BB}"/>
                <c:ext xmlns:c16="http://schemas.microsoft.com/office/drawing/2014/chart" uri="{C3380CC4-5D6E-409C-BE32-E72D297353CC}">
                  <c16:uniqueId val="{00000007-3CEB-4537-906A-00522FEEC43C}"/>
                </c:ext>
              </c:extLst>
            </c:dLbl>
            <c:dLbl>
              <c:idx val="16"/>
              <c:delete val="1"/>
              <c:extLst>
                <c:ext xmlns:c15="http://schemas.microsoft.com/office/drawing/2012/chart" uri="{CE6537A1-D6FC-4f65-9D91-7224C49458BB}"/>
                <c:ext xmlns:c16="http://schemas.microsoft.com/office/drawing/2014/chart" uri="{C3380CC4-5D6E-409C-BE32-E72D297353CC}">
                  <c16:uniqueId val="{00000008-3CEB-4537-906A-00522FEEC43C}"/>
                </c:ext>
              </c:extLst>
            </c:dLbl>
            <c:dLbl>
              <c:idx val="18"/>
              <c:delete val="1"/>
              <c:extLst>
                <c:ext xmlns:c15="http://schemas.microsoft.com/office/drawing/2012/chart" uri="{CE6537A1-D6FC-4f65-9D91-7224C49458BB}"/>
                <c:ext xmlns:c16="http://schemas.microsoft.com/office/drawing/2014/chart" uri="{C3380CC4-5D6E-409C-BE32-E72D297353CC}">
                  <c16:uniqueId val="{00000009-3CEB-4537-906A-00522FEEC43C}"/>
                </c:ext>
              </c:extLst>
            </c:dLbl>
            <c:dLbl>
              <c:idx val="20"/>
              <c:delete val="1"/>
              <c:extLst>
                <c:ext xmlns:c15="http://schemas.microsoft.com/office/drawing/2012/chart" uri="{CE6537A1-D6FC-4f65-9D91-7224C49458BB}"/>
                <c:ext xmlns:c16="http://schemas.microsoft.com/office/drawing/2014/chart" uri="{C3380CC4-5D6E-409C-BE32-E72D297353CC}">
                  <c16:uniqueId val="{0000000A-3CEB-4537-906A-00522FEEC43C}"/>
                </c:ext>
              </c:extLst>
            </c:dLbl>
            <c:dLbl>
              <c:idx val="23"/>
              <c:delete val="1"/>
              <c:extLst>
                <c:ext xmlns:c15="http://schemas.microsoft.com/office/drawing/2012/chart" uri="{CE6537A1-D6FC-4f65-9D91-7224C49458BB}"/>
                <c:ext xmlns:c16="http://schemas.microsoft.com/office/drawing/2014/chart" uri="{C3380CC4-5D6E-409C-BE32-E72D297353CC}">
                  <c16:uniqueId val="{0000000B-3CEB-4537-906A-00522FEEC43C}"/>
                </c:ext>
              </c:extLst>
            </c:dLbl>
            <c:dLbl>
              <c:idx val="25"/>
              <c:delete val="1"/>
              <c:extLst>
                <c:ext xmlns:c15="http://schemas.microsoft.com/office/drawing/2012/chart" uri="{CE6537A1-D6FC-4f65-9D91-7224C49458BB}"/>
                <c:ext xmlns:c16="http://schemas.microsoft.com/office/drawing/2014/chart" uri="{C3380CC4-5D6E-409C-BE32-E72D297353CC}">
                  <c16:uniqueId val="{0000000C-3CEB-4537-906A-00522FEEC43C}"/>
                </c:ext>
              </c:extLst>
            </c:dLbl>
            <c:spPr>
              <a:noFill/>
              <a:ln>
                <a:noFill/>
              </a:ln>
              <a:effectLst/>
            </c:spPr>
            <c:txPr>
              <a:bodyPr rot="-5400000" vert="horz"/>
              <a:lstStyle/>
              <a:p>
                <a:pPr>
                  <a:defRPr sz="5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(Daten!$H$38:$BH$38,Daten!$BI$38:$CL$38,Daten!$CM$38,Daten!$CN$38:$CP$38,Daten!$CQ$38,Daten!$CR$38,Daten!$CS$38:$CT$38,Daten!$CU$38:$CX$38,Daten!$CY$38:$DA$38,Daten!$DB$38:$DD$38,Daten!$DE$38:$DG$38)</c:f>
              <c:numCache>
                <c:formatCode>General</c:formatCode>
                <c:ptCount val="83"/>
                <c:pt idx="0">
                  <c:v>199</c:v>
                </c:pt>
                <c:pt idx="1">
                  <c:v>195</c:v>
                </c:pt>
                <c:pt idx="2">
                  <c:v>202</c:v>
                </c:pt>
                <c:pt idx="3">
                  <c:v>203</c:v>
                </c:pt>
                <c:pt idx="4">
                  <c:v>201</c:v>
                </c:pt>
                <c:pt idx="5">
                  <c:v>209</c:v>
                </c:pt>
                <c:pt idx="6">
                  <c:v>215</c:v>
                </c:pt>
                <c:pt idx="7">
                  <c:v>215</c:v>
                </c:pt>
                <c:pt idx="8">
                  <c:v>215</c:v>
                </c:pt>
                <c:pt idx="9">
                  <c:v>214</c:v>
                </c:pt>
                <c:pt idx="10">
                  <c:v>212</c:v>
                </c:pt>
                <c:pt idx="11">
                  <c:v>216</c:v>
                </c:pt>
                <c:pt idx="12">
                  <c:v>212</c:v>
                </c:pt>
                <c:pt idx="13">
                  <c:v>216</c:v>
                </c:pt>
                <c:pt idx="14">
                  <c:v>216</c:v>
                </c:pt>
                <c:pt idx="15">
                  <c:v>218</c:v>
                </c:pt>
                <c:pt idx="16">
                  <c:v>220</c:v>
                </c:pt>
                <c:pt idx="17">
                  <c:v>219</c:v>
                </c:pt>
                <c:pt idx="18">
                  <c:v>222</c:v>
                </c:pt>
                <c:pt idx="19">
                  <c:v>227</c:v>
                </c:pt>
                <c:pt idx="20">
                  <c:v>226</c:v>
                </c:pt>
                <c:pt idx="21">
                  <c:v>232</c:v>
                </c:pt>
                <c:pt idx="22">
                  <c:v>233</c:v>
                </c:pt>
                <c:pt idx="23">
                  <c:v>232</c:v>
                </c:pt>
                <c:pt idx="24">
                  <c:v>230</c:v>
                </c:pt>
                <c:pt idx="25">
                  <c:v>230</c:v>
                </c:pt>
                <c:pt idx="26">
                  <c:v>232</c:v>
                </c:pt>
                <c:pt idx="27">
                  <c:v>233</c:v>
                </c:pt>
                <c:pt idx="28">
                  <c:v>235</c:v>
                </c:pt>
                <c:pt idx="29">
                  <c:v>240</c:v>
                </c:pt>
                <c:pt idx="30">
                  <c:v>240</c:v>
                </c:pt>
                <c:pt idx="31">
                  <c:v>245</c:v>
                </c:pt>
                <c:pt idx="32">
                  <c:v>248</c:v>
                </c:pt>
                <c:pt idx="33">
                  <c:v>253</c:v>
                </c:pt>
                <c:pt idx="34">
                  <c:v>251</c:v>
                </c:pt>
                <c:pt idx="35">
                  <c:v>248</c:v>
                </c:pt>
                <c:pt idx="36">
                  <c:v>251</c:v>
                </c:pt>
                <c:pt idx="37">
                  <c:v>254</c:v>
                </c:pt>
                <c:pt idx="38">
                  <c:v>259</c:v>
                </c:pt>
                <c:pt idx="39">
                  <c:v>258</c:v>
                </c:pt>
                <c:pt idx="40">
                  <c:v>263</c:v>
                </c:pt>
                <c:pt idx="41">
                  <c:v>268</c:v>
                </c:pt>
                <c:pt idx="42">
                  <c:v>273</c:v>
                </c:pt>
                <c:pt idx="43">
                  <c:v>268</c:v>
                </c:pt>
                <c:pt idx="44">
                  <c:v>272</c:v>
                </c:pt>
                <c:pt idx="45">
                  <c:v>276</c:v>
                </c:pt>
                <c:pt idx="46">
                  <c:v>278</c:v>
                </c:pt>
                <c:pt idx="47">
                  <c:v>278</c:v>
                </c:pt>
                <c:pt idx="48">
                  <c:v>277</c:v>
                </c:pt>
                <c:pt idx="49">
                  <c:v>280</c:v>
                </c:pt>
                <c:pt idx="50">
                  <c:v>283</c:v>
                </c:pt>
                <c:pt idx="51">
                  <c:v>282</c:v>
                </c:pt>
                <c:pt idx="52">
                  <c:v>278</c:v>
                </c:pt>
                <c:pt idx="53">
                  <c:v>281</c:v>
                </c:pt>
                <c:pt idx="54">
                  <c:v>286</c:v>
                </c:pt>
                <c:pt idx="55">
                  <c:v>294</c:v>
                </c:pt>
                <c:pt idx="56">
                  <c:v>296</c:v>
                </c:pt>
                <c:pt idx="57">
                  <c:v>293</c:v>
                </c:pt>
                <c:pt idx="58">
                  <c:v>296</c:v>
                </c:pt>
                <c:pt idx="59">
                  <c:v>293</c:v>
                </c:pt>
                <c:pt idx="60">
                  <c:v>291</c:v>
                </c:pt>
                <c:pt idx="61">
                  <c:v>295</c:v>
                </c:pt>
                <c:pt idx="62">
                  <c:v>299</c:v>
                </c:pt>
                <c:pt idx="63">
                  <c:v>296</c:v>
                </c:pt>
                <c:pt idx="64">
                  <c:v>292</c:v>
                </c:pt>
                <c:pt idx="65">
                  <c:v>295</c:v>
                </c:pt>
                <c:pt idx="66">
                  <c:v>299</c:v>
                </c:pt>
                <c:pt idx="67">
                  <c:v>300</c:v>
                </c:pt>
                <c:pt idx="68">
                  <c:v>300</c:v>
                </c:pt>
                <c:pt idx="69">
                  <c:v>302</c:v>
                </c:pt>
                <c:pt idx="70">
                  <c:v>307</c:v>
                </c:pt>
                <c:pt idx="71">
                  <c:v>300</c:v>
                </c:pt>
                <c:pt idx="72">
                  <c:v>302</c:v>
                </c:pt>
                <c:pt idx="73">
                  <c:v>309</c:v>
                </c:pt>
                <c:pt idx="74">
                  <c:v>309</c:v>
                </c:pt>
                <c:pt idx="75">
                  <c:v>311</c:v>
                </c:pt>
                <c:pt idx="76">
                  <c:v>316</c:v>
                </c:pt>
                <c:pt idx="77">
                  <c:v>315</c:v>
                </c:pt>
                <c:pt idx="78">
                  <c:v>312</c:v>
                </c:pt>
                <c:pt idx="79">
                  <c:v>316</c:v>
                </c:pt>
                <c:pt idx="80">
                  <c:v>321</c:v>
                </c:pt>
                <c:pt idx="81">
                  <c:v>321</c:v>
                </c:pt>
                <c:pt idx="82">
                  <c:v>320</c:v>
                </c:pt>
              </c:numCache>
            </c:numRef>
          </c:val>
          <c:extLst>
            <c:ext xmlns:c16="http://schemas.microsoft.com/office/drawing/2014/chart" uri="{C3380CC4-5D6E-409C-BE32-E72D297353CC}">
              <c16:uniqueId val="{0000000D-3CEB-4537-906A-00522FEEC43C}"/>
            </c:ext>
          </c:extLst>
        </c:ser>
        <c:ser>
          <c:idx val="31"/>
          <c:order val="1"/>
          <c:tx>
            <c:strRef>
              <c:f>Daten!$A$39</c:f>
              <c:strCache>
                <c:ptCount val="1"/>
                <c:pt idx="0">
                  <c:v>Verwaltung</c:v>
                </c:pt>
              </c:strCache>
            </c:strRef>
          </c:tx>
          <c:invertIfNegative val="0"/>
          <c:dLbls>
            <c:spPr>
              <a:noFill/>
              <a:ln>
                <a:noFill/>
              </a:ln>
              <a:effectLst/>
            </c:spPr>
            <c:txPr>
              <a:bodyPr rot="-5400000" vert="horz"/>
              <a:lstStyle/>
              <a:p>
                <a:pPr>
                  <a:defRPr sz="4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(Daten!$H$39:$BH$39,Daten!$BI$39:$CM$39,Daten!$CN$39:$CP$39,Daten!$CQ$39,Daten!$CR$39,Daten!$CS$39:$CT$39,Daten!$CU$39:$CX$39,Daten!$CY$39:$DA$39,Daten!$DB$39:$DD$39,Daten!$DE$39:$DG$39)</c:f>
              <c:numCache>
                <c:formatCode>General</c:formatCode>
                <c:ptCount val="83"/>
                <c:pt idx="0">
                  <c:v>72</c:v>
                </c:pt>
                <c:pt idx="1">
                  <c:v>74</c:v>
                </c:pt>
                <c:pt idx="2">
                  <c:v>75</c:v>
                </c:pt>
                <c:pt idx="3">
                  <c:v>74</c:v>
                </c:pt>
                <c:pt idx="4">
                  <c:v>71</c:v>
                </c:pt>
                <c:pt idx="5">
                  <c:v>73</c:v>
                </c:pt>
                <c:pt idx="6">
                  <c:v>76</c:v>
                </c:pt>
                <c:pt idx="7">
                  <c:v>75</c:v>
                </c:pt>
                <c:pt idx="8">
                  <c:v>79</c:v>
                </c:pt>
                <c:pt idx="9">
                  <c:v>79</c:v>
                </c:pt>
                <c:pt idx="10">
                  <c:v>77</c:v>
                </c:pt>
                <c:pt idx="11">
                  <c:v>79</c:v>
                </c:pt>
                <c:pt idx="12">
                  <c:v>80</c:v>
                </c:pt>
                <c:pt idx="13">
                  <c:v>80</c:v>
                </c:pt>
                <c:pt idx="14">
                  <c:v>80</c:v>
                </c:pt>
                <c:pt idx="15">
                  <c:v>81</c:v>
                </c:pt>
                <c:pt idx="16">
                  <c:v>81</c:v>
                </c:pt>
                <c:pt idx="17">
                  <c:v>81</c:v>
                </c:pt>
                <c:pt idx="18">
                  <c:v>76</c:v>
                </c:pt>
                <c:pt idx="19">
                  <c:v>79</c:v>
                </c:pt>
                <c:pt idx="20">
                  <c:v>78</c:v>
                </c:pt>
                <c:pt idx="21">
                  <c:v>81</c:v>
                </c:pt>
                <c:pt idx="22">
                  <c:v>84</c:v>
                </c:pt>
                <c:pt idx="23">
                  <c:v>84</c:v>
                </c:pt>
                <c:pt idx="24">
                  <c:v>83</c:v>
                </c:pt>
                <c:pt idx="25">
                  <c:v>82</c:v>
                </c:pt>
                <c:pt idx="26">
                  <c:v>80</c:v>
                </c:pt>
                <c:pt idx="27">
                  <c:v>82</c:v>
                </c:pt>
                <c:pt idx="28">
                  <c:v>85</c:v>
                </c:pt>
                <c:pt idx="29">
                  <c:v>86</c:v>
                </c:pt>
                <c:pt idx="30">
                  <c:v>87</c:v>
                </c:pt>
                <c:pt idx="31">
                  <c:v>87</c:v>
                </c:pt>
                <c:pt idx="32">
                  <c:v>87</c:v>
                </c:pt>
                <c:pt idx="33">
                  <c:v>89</c:v>
                </c:pt>
                <c:pt idx="34">
                  <c:v>89</c:v>
                </c:pt>
                <c:pt idx="35">
                  <c:v>86</c:v>
                </c:pt>
                <c:pt idx="36">
                  <c:v>88</c:v>
                </c:pt>
                <c:pt idx="37">
                  <c:v>89</c:v>
                </c:pt>
                <c:pt idx="38">
                  <c:v>91</c:v>
                </c:pt>
                <c:pt idx="39">
                  <c:v>90</c:v>
                </c:pt>
                <c:pt idx="40">
                  <c:v>90</c:v>
                </c:pt>
                <c:pt idx="41">
                  <c:v>91</c:v>
                </c:pt>
                <c:pt idx="42">
                  <c:v>92</c:v>
                </c:pt>
                <c:pt idx="43">
                  <c:v>91</c:v>
                </c:pt>
                <c:pt idx="44">
                  <c:v>92</c:v>
                </c:pt>
                <c:pt idx="45">
                  <c:v>93</c:v>
                </c:pt>
                <c:pt idx="46">
                  <c:v>95</c:v>
                </c:pt>
                <c:pt idx="47">
                  <c:v>95</c:v>
                </c:pt>
                <c:pt idx="48">
                  <c:v>93</c:v>
                </c:pt>
                <c:pt idx="49">
                  <c:v>94</c:v>
                </c:pt>
                <c:pt idx="50">
                  <c:v>95</c:v>
                </c:pt>
                <c:pt idx="51">
                  <c:v>96</c:v>
                </c:pt>
                <c:pt idx="52">
                  <c:v>95</c:v>
                </c:pt>
                <c:pt idx="53">
                  <c:v>98</c:v>
                </c:pt>
                <c:pt idx="54">
                  <c:v>98</c:v>
                </c:pt>
                <c:pt idx="55">
                  <c:v>102</c:v>
                </c:pt>
                <c:pt idx="56">
                  <c:v>102</c:v>
                </c:pt>
                <c:pt idx="57">
                  <c:v>101</c:v>
                </c:pt>
                <c:pt idx="58">
                  <c:v>102</c:v>
                </c:pt>
                <c:pt idx="59">
                  <c:v>104</c:v>
                </c:pt>
                <c:pt idx="60">
                  <c:v>104</c:v>
                </c:pt>
                <c:pt idx="61">
                  <c:v>104</c:v>
                </c:pt>
                <c:pt idx="62">
                  <c:v>102</c:v>
                </c:pt>
                <c:pt idx="63">
                  <c:v>99</c:v>
                </c:pt>
                <c:pt idx="64">
                  <c:v>99</c:v>
                </c:pt>
                <c:pt idx="65">
                  <c:v>100</c:v>
                </c:pt>
                <c:pt idx="66">
                  <c:v>103</c:v>
                </c:pt>
                <c:pt idx="67">
                  <c:v>103</c:v>
                </c:pt>
                <c:pt idx="68">
                  <c:v>104</c:v>
                </c:pt>
                <c:pt idx="69">
                  <c:v>106</c:v>
                </c:pt>
                <c:pt idx="70">
                  <c:v>107</c:v>
                </c:pt>
                <c:pt idx="71">
                  <c:v>105</c:v>
                </c:pt>
                <c:pt idx="72">
                  <c:v>104</c:v>
                </c:pt>
                <c:pt idx="73">
                  <c:v>104</c:v>
                </c:pt>
                <c:pt idx="74">
                  <c:v>105</c:v>
                </c:pt>
                <c:pt idx="75">
                  <c:v>105</c:v>
                </c:pt>
                <c:pt idx="76">
                  <c:v>107</c:v>
                </c:pt>
                <c:pt idx="77">
                  <c:v>108</c:v>
                </c:pt>
                <c:pt idx="78">
                  <c:v>106</c:v>
                </c:pt>
                <c:pt idx="79">
                  <c:v>107</c:v>
                </c:pt>
                <c:pt idx="80">
                  <c:v>108</c:v>
                </c:pt>
                <c:pt idx="81">
                  <c:v>108</c:v>
                </c:pt>
                <c:pt idx="82">
                  <c:v>106</c:v>
                </c:pt>
              </c:numCache>
            </c:numRef>
          </c:val>
          <c:extLst>
            <c:ext xmlns:c16="http://schemas.microsoft.com/office/drawing/2014/chart" uri="{C3380CC4-5D6E-409C-BE32-E72D297353CC}">
              <c16:uniqueId val="{0000000E-3CEB-4537-906A-00522FEEC43C}"/>
            </c:ext>
          </c:extLst>
        </c:ser>
        <c:ser>
          <c:idx val="32"/>
          <c:order val="2"/>
          <c:tx>
            <c:strRef>
              <c:f>Daten!$A$40</c:f>
              <c:strCache>
                <c:ptCount val="1"/>
                <c:pt idx="0">
                  <c:v>Gewerblich</c:v>
                </c:pt>
              </c:strCache>
            </c:strRef>
          </c:tx>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F-3CEB-4537-906A-00522FEEC43C}"/>
                </c:ext>
              </c:extLst>
            </c:dLbl>
            <c:dLbl>
              <c:idx val="3"/>
              <c:delete val="1"/>
              <c:extLst>
                <c:ext xmlns:c15="http://schemas.microsoft.com/office/drawing/2012/chart" uri="{CE6537A1-D6FC-4f65-9D91-7224C49458BB}"/>
                <c:ext xmlns:c16="http://schemas.microsoft.com/office/drawing/2014/chart" uri="{C3380CC4-5D6E-409C-BE32-E72D297353CC}">
                  <c16:uniqueId val="{00000010-3CEB-4537-906A-00522FEEC43C}"/>
                </c:ext>
              </c:extLst>
            </c:dLbl>
            <c:dLbl>
              <c:idx val="5"/>
              <c:delete val="1"/>
              <c:extLst>
                <c:ext xmlns:c15="http://schemas.microsoft.com/office/drawing/2012/chart" uri="{CE6537A1-D6FC-4f65-9D91-7224C49458BB}"/>
                <c:ext xmlns:c16="http://schemas.microsoft.com/office/drawing/2014/chart" uri="{C3380CC4-5D6E-409C-BE32-E72D297353CC}">
                  <c16:uniqueId val="{00000011-3CEB-4537-906A-00522FEEC43C}"/>
                </c:ext>
              </c:extLst>
            </c:dLbl>
            <c:dLbl>
              <c:idx val="7"/>
              <c:delete val="1"/>
              <c:extLst>
                <c:ext xmlns:c15="http://schemas.microsoft.com/office/drawing/2012/chart" uri="{CE6537A1-D6FC-4f65-9D91-7224C49458BB}"/>
                <c:ext xmlns:c16="http://schemas.microsoft.com/office/drawing/2014/chart" uri="{C3380CC4-5D6E-409C-BE32-E72D297353CC}">
                  <c16:uniqueId val="{00000012-3CEB-4537-906A-00522FEEC43C}"/>
                </c:ext>
              </c:extLst>
            </c:dLbl>
            <c:dLbl>
              <c:idx val="9"/>
              <c:delete val="1"/>
              <c:extLst>
                <c:ext xmlns:c15="http://schemas.microsoft.com/office/drawing/2012/chart" uri="{CE6537A1-D6FC-4f65-9D91-7224C49458BB}"/>
                <c:ext xmlns:c16="http://schemas.microsoft.com/office/drawing/2014/chart" uri="{C3380CC4-5D6E-409C-BE32-E72D297353CC}">
                  <c16:uniqueId val="{00000013-3CEB-4537-906A-00522FEEC43C}"/>
                </c:ext>
              </c:extLst>
            </c:dLbl>
            <c:dLbl>
              <c:idx val="11"/>
              <c:delete val="1"/>
              <c:extLst>
                <c:ext xmlns:c15="http://schemas.microsoft.com/office/drawing/2012/chart" uri="{CE6537A1-D6FC-4f65-9D91-7224C49458BB}"/>
                <c:ext xmlns:c16="http://schemas.microsoft.com/office/drawing/2014/chart" uri="{C3380CC4-5D6E-409C-BE32-E72D297353CC}">
                  <c16:uniqueId val="{00000014-3CEB-4537-906A-00522FEEC43C}"/>
                </c:ext>
              </c:extLst>
            </c:dLbl>
            <c:dLbl>
              <c:idx val="13"/>
              <c:delete val="1"/>
              <c:extLst>
                <c:ext xmlns:c15="http://schemas.microsoft.com/office/drawing/2012/chart" uri="{CE6537A1-D6FC-4f65-9D91-7224C49458BB}"/>
                <c:ext xmlns:c16="http://schemas.microsoft.com/office/drawing/2014/chart" uri="{C3380CC4-5D6E-409C-BE32-E72D297353CC}">
                  <c16:uniqueId val="{00000015-3CEB-4537-906A-00522FEEC43C}"/>
                </c:ext>
              </c:extLst>
            </c:dLbl>
            <c:dLbl>
              <c:idx val="15"/>
              <c:delete val="1"/>
              <c:extLst>
                <c:ext xmlns:c15="http://schemas.microsoft.com/office/drawing/2012/chart" uri="{CE6537A1-D6FC-4f65-9D91-7224C49458BB}"/>
                <c:ext xmlns:c16="http://schemas.microsoft.com/office/drawing/2014/chart" uri="{C3380CC4-5D6E-409C-BE32-E72D297353CC}">
                  <c16:uniqueId val="{00000016-3CEB-4537-906A-00522FEEC43C}"/>
                </c:ext>
              </c:extLst>
            </c:dLbl>
            <c:dLbl>
              <c:idx val="17"/>
              <c:delete val="1"/>
              <c:extLst>
                <c:ext xmlns:c15="http://schemas.microsoft.com/office/drawing/2012/chart" uri="{CE6537A1-D6FC-4f65-9D91-7224C49458BB}"/>
                <c:ext xmlns:c16="http://schemas.microsoft.com/office/drawing/2014/chart" uri="{C3380CC4-5D6E-409C-BE32-E72D297353CC}">
                  <c16:uniqueId val="{00000017-3CEB-4537-906A-00522FEEC43C}"/>
                </c:ext>
              </c:extLst>
            </c:dLbl>
            <c:dLbl>
              <c:idx val="19"/>
              <c:delete val="1"/>
              <c:extLst>
                <c:ext xmlns:c15="http://schemas.microsoft.com/office/drawing/2012/chart" uri="{CE6537A1-D6FC-4f65-9D91-7224C49458BB}"/>
                <c:ext xmlns:c16="http://schemas.microsoft.com/office/drawing/2014/chart" uri="{C3380CC4-5D6E-409C-BE32-E72D297353CC}">
                  <c16:uniqueId val="{00000018-3CEB-4537-906A-00522FEEC43C}"/>
                </c:ext>
              </c:extLst>
            </c:dLbl>
            <c:dLbl>
              <c:idx val="21"/>
              <c:delete val="1"/>
              <c:extLst>
                <c:ext xmlns:c15="http://schemas.microsoft.com/office/drawing/2012/chart" uri="{CE6537A1-D6FC-4f65-9D91-7224C49458BB}"/>
                <c:ext xmlns:c16="http://schemas.microsoft.com/office/drawing/2014/chart" uri="{C3380CC4-5D6E-409C-BE32-E72D297353CC}">
                  <c16:uniqueId val="{00000019-3CEB-4537-906A-00522FEEC43C}"/>
                </c:ext>
              </c:extLst>
            </c:dLbl>
            <c:dLbl>
              <c:idx val="23"/>
              <c:delete val="1"/>
              <c:extLst>
                <c:ext xmlns:c15="http://schemas.microsoft.com/office/drawing/2012/chart" uri="{CE6537A1-D6FC-4f65-9D91-7224C49458BB}"/>
                <c:ext xmlns:c16="http://schemas.microsoft.com/office/drawing/2014/chart" uri="{C3380CC4-5D6E-409C-BE32-E72D297353CC}">
                  <c16:uniqueId val="{0000001A-3CEB-4537-906A-00522FEEC43C}"/>
                </c:ext>
              </c:extLst>
            </c:dLbl>
            <c:dLbl>
              <c:idx val="25"/>
              <c:delete val="1"/>
              <c:extLst>
                <c:ext xmlns:c15="http://schemas.microsoft.com/office/drawing/2012/chart" uri="{CE6537A1-D6FC-4f65-9D91-7224C49458BB}"/>
                <c:ext xmlns:c16="http://schemas.microsoft.com/office/drawing/2014/chart" uri="{C3380CC4-5D6E-409C-BE32-E72D297353CC}">
                  <c16:uniqueId val="{0000001B-3CEB-4537-906A-00522FEEC43C}"/>
                </c:ext>
              </c:extLst>
            </c:dLbl>
            <c:spPr>
              <a:noFill/>
              <a:ln>
                <a:noFill/>
              </a:ln>
              <a:effectLst/>
            </c:spPr>
            <c:txPr>
              <a:bodyPr rot="-5400000" vert="horz"/>
              <a:lstStyle/>
              <a:p>
                <a:pPr>
                  <a:defRPr sz="400"/>
                </a:pPr>
                <a:endParaRPr lang="de-DE"/>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Daten!$B$3:$Y$3,Daten!$Z$3:$AA$3,Daten!$AB$3,Daten!$AC$3:$AF$3,Daten!$AG$3:$AN$3,Daten!$AO$3:$BC$3,Daten!$BD$3,Daten!$BE$3,Daten!$BF$3,Daten!$BG$3,Daten!$BH$3,Daten!$BI$3:$CM$3,Daten!$CN$3:$CP$3,Daten!$CQ$3,Daten!$CR$3:$CT$3,Daten!$CU$3:$CX$3,Daten!$CY$3:$DA$3,Daten!$DB$3:$DD$3,Daten!$DE$3:$DG$3)</c:f>
              <c:numCache>
                <c:formatCode>dd/mm/yy;@</c:formatCode>
                <c:ptCount val="83"/>
                <c:pt idx="0">
                  <c:v>42370</c:v>
                </c:pt>
                <c:pt idx="1">
                  <c:v>42401</c:v>
                </c:pt>
                <c:pt idx="2">
                  <c:v>42430</c:v>
                </c:pt>
                <c:pt idx="3">
                  <c:v>42461</c:v>
                </c:pt>
                <c:pt idx="4">
                  <c:v>42491</c:v>
                </c:pt>
                <c:pt idx="5">
                  <c:v>42522</c:v>
                </c:pt>
                <c:pt idx="6">
                  <c:v>42552</c:v>
                </c:pt>
                <c:pt idx="7">
                  <c:v>42583</c:v>
                </c:pt>
                <c:pt idx="8">
                  <c:v>42614</c:v>
                </c:pt>
                <c:pt idx="9">
                  <c:v>42644</c:v>
                </c:pt>
                <c:pt idx="10">
                  <c:v>42675</c:v>
                </c:pt>
                <c:pt idx="11">
                  <c:v>42705</c:v>
                </c:pt>
                <c:pt idx="12">
                  <c:v>42736</c:v>
                </c:pt>
                <c:pt idx="13">
                  <c:v>42767</c:v>
                </c:pt>
                <c:pt idx="14">
                  <c:v>42795</c:v>
                </c:pt>
                <c:pt idx="15">
                  <c:v>42826</c:v>
                </c:pt>
                <c:pt idx="16">
                  <c:v>42856</c:v>
                </c:pt>
                <c:pt idx="17">
                  <c:v>42887</c:v>
                </c:pt>
                <c:pt idx="18">
                  <c:v>42917</c:v>
                </c:pt>
                <c:pt idx="19">
                  <c:v>42948</c:v>
                </c:pt>
                <c:pt idx="20">
                  <c:v>42979</c:v>
                </c:pt>
                <c:pt idx="21">
                  <c:v>43009</c:v>
                </c:pt>
                <c:pt idx="22">
                  <c:v>43040</c:v>
                </c:pt>
                <c:pt idx="23">
                  <c:v>43070</c:v>
                </c:pt>
                <c:pt idx="24">
                  <c:v>43101</c:v>
                </c:pt>
                <c:pt idx="25">
                  <c:v>43132</c:v>
                </c:pt>
                <c:pt idx="26">
                  <c:v>43160</c:v>
                </c:pt>
                <c:pt idx="27">
                  <c:v>43191</c:v>
                </c:pt>
                <c:pt idx="28">
                  <c:v>43221</c:v>
                </c:pt>
                <c:pt idx="29">
                  <c:v>43252</c:v>
                </c:pt>
                <c:pt idx="30">
                  <c:v>43282</c:v>
                </c:pt>
                <c:pt idx="31">
                  <c:v>43313</c:v>
                </c:pt>
                <c:pt idx="32">
                  <c:v>43344</c:v>
                </c:pt>
                <c:pt idx="33">
                  <c:v>43374</c:v>
                </c:pt>
                <c:pt idx="34">
                  <c:v>43405</c:v>
                </c:pt>
                <c:pt idx="35">
                  <c:v>43435</c:v>
                </c:pt>
                <c:pt idx="36">
                  <c:v>43466</c:v>
                </c:pt>
                <c:pt idx="37">
                  <c:v>43497</c:v>
                </c:pt>
                <c:pt idx="38">
                  <c:v>43525</c:v>
                </c:pt>
                <c:pt idx="39">
                  <c:v>43556</c:v>
                </c:pt>
                <c:pt idx="40">
                  <c:v>43586</c:v>
                </c:pt>
                <c:pt idx="41">
                  <c:v>43617</c:v>
                </c:pt>
                <c:pt idx="42">
                  <c:v>43647</c:v>
                </c:pt>
                <c:pt idx="43">
                  <c:v>43678</c:v>
                </c:pt>
                <c:pt idx="44">
                  <c:v>43709</c:v>
                </c:pt>
                <c:pt idx="45">
                  <c:v>43739</c:v>
                </c:pt>
                <c:pt idx="46">
                  <c:v>43770</c:v>
                </c:pt>
                <c:pt idx="47">
                  <c:v>43800</c:v>
                </c:pt>
                <c:pt idx="48">
                  <c:v>43831</c:v>
                </c:pt>
                <c:pt idx="49">
                  <c:v>43862</c:v>
                </c:pt>
                <c:pt idx="50">
                  <c:v>43891</c:v>
                </c:pt>
                <c:pt idx="51">
                  <c:v>43922</c:v>
                </c:pt>
                <c:pt idx="52">
                  <c:v>43952</c:v>
                </c:pt>
                <c:pt idx="53">
                  <c:v>43983</c:v>
                </c:pt>
                <c:pt idx="54">
                  <c:v>44013</c:v>
                </c:pt>
                <c:pt idx="55">
                  <c:v>44044</c:v>
                </c:pt>
                <c:pt idx="56">
                  <c:v>44075</c:v>
                </c:pt>
                <c:pt idx="57">
                  <c:v>44105</c:v>
                </c:pt>
                <c:pt idx="58">
                  <c:v>44136</c:v>
                </c:pt>
                <c:pt idx="59">
                  <c:v>44166</c:v>
                </c:pt>
                <c:pt idx="60">
                  <c:v>44197</c:v>
                </c:pt>
                <c:pt idx="61">
                  <c:v>44228</c:v>
                </c:pt>
                <c:pt idx="62">
                  <c:v>44256</c:v>
                </c:pt>
                <c:pt idx="63">
                  <c:v>44287</c:v>
                </c:pt>
                <c:pt idx="64">
                  <c:v>44317</c:v>
                </c:pt>
                <c:pt idx="65">
                  <c:v>44348</c:v>
                </c:pt>
                <c:pt idx="66">
                  <c:v>44378</c:v>
                </c:pt>
                <c:pt idx="67">
                  <c:v>44409</c:v>
                </c:pt>
                <c:pt idx="68">
                  <c:v>44440</c:v>
                </c:pt>
                <c:pt idx="69">
                  <c:v>44470</c:v>
                </c:pt>
                <c:pt idx="70">
                  <c:v>44501</c:v>
                </c:pt>
                <c:pt idx="71">
                  <c:v>44531</c:v>
                </c:pt>
                <c:pt idx="72">
                  <c:v>44562</c:v>
                </c:pt>
                <c:pt idx="73">
                  <c:v>44593</c:v>
                </c:pt>
                <c:pt idx="74">
                  <c:v>44621</c:v>
                </c:pt>
                <c:pt idx="75">
                  <c:v>44652</c:v>
                </c:pt>
                <c:pt idx="76">
                  <c:v>44682</c:v>
                </c:pt>
                <c:pt idx="77">
                  <c:v>44713</c:v>
                </c:pt>
                <c:pt idx="78">
                  <c:v>44743</c:v>
                </c:pt>
                <c:pt idx="79">
                  <c:v>44774</c:v>
                </c:pt>
                <c:pt idx="80">
                  <c:v>44805</c:v>
                </c:pt>
                <c:pt idx="81">
                  <c:v>44835</c:v>
                </c:pt>
                <c:pt idx="82">
                  <c:v>44866</c:v>
                </c:pt>
              </c:numCache>
            </c:numRef>
          </c:cat>
          <c:val>
            <c:numRef>
              <c:f>(Daten!$H$40:$BH$40,Daten!$BI$40:$CM$40,Daten!$CN$40:$CP$40,Daten!$CQ$40,Daten!$CR$40,Daten!$CS$40:$CT$40,Daten!$CU$40:$CX$40,Daten!$CY$40:$DA$40,Daten!$DB$40:$DD$40,Daten!$DE$40:$DG$40)</c:f>
              <c:numCache>
                <c:formatCode>General</c:formatCode>
                <c:ptCount val="83"/>
                <c:pt idx="0">
                  <c:v>127</c:v>
                </c:pt>
                <c:pt idx="1">
                  <c:v>121</c:v>
                </c:pt>
                <c:pt idx="2">
                  <c:v>127</c:v>
                </c:pt>
                <c:pt idx="3">
                  <c:v>129</c:v>
                </c:pt>
                <c:pt idx="4">
                  <c:v>130</c:v>
                </c:pt>
                <c:pt idx="5">
                  <c:v>136</c:v>
                </c:pt>
                <c:pt idx="6">
                  <c:v>139</c:v>
                </c:pt>
                <c:pt idx="7">
                  <c:v>140</c:v>
                </c:pt>
                <c:pt idx="8">
                  <c:v>136</c:v>
                </c:pt>
                <c:pt idx="9">
                  <c:v>135</c:v>
                </c:pt>
                <c:pt idx="10">
                  <c:v>135</c:v>
                </c:pt>
                <c:pt idx="11">
                  <c:v>137</c:v>
                </c:pt>
                <c:pt idx="12">
                  <c:v>132</c:v>
                </c:pt>
                <c:pt idx="13">
                  <c:v>136</c:v>
                </c:pt>
                <c:pt idx="14">
                  <c:v>136</c:v>
                </c:pt>
                <c:pt idx="15">
                  <c:v>137</c:v>
                </c:pt>
                <c:pt idx="16">
                  <c:v>139</c:v>
                </c:pt>
                <c:pt idx="17">
                  <c:v>138</c:v>
                </c:pt>
                <c:pt idx="18">
                  <c:v>146</c:v>
                </c:pt>
                <c:pt idx="19">
                  <c:v>148</c:v>
                </c:pt>
                <c:pt idx="20">
                  <c:v>148</c:v>
                </c:pt>
                <c:pt idx="21">
                  <c:v>151</c:v>
                </c:pt>
                <c:pt idx="22">
                  <c:v>149</c:v>
                </c:pt>
                <c:pt idx="23">
                  <c:v>148</c:v>
                </c:pt>
                <c:pt idx="24">
                  <c:v>147</c:v>
                </c:pt>
                <c:pt idx="25">
                  <c:v>148</c:v>
                </c:pt>
                <c:pt idx="26">
                  <c:v>152</c:v>
                </c:pt>
                <c:pt idx="27">
                  <c:v>151</c:v>
                </c:pt>
                <c:pt idx="28">
                  <c:v>150</c:v>
                </c:pt>
                <c:pt idx="29">
                  <c:v>154</c:v>
                </c:pt>
                <c:pt idx="30">
                  <c:v>153</c:v>
                </c:pt>
                <c:pt idx="31">
                  <c:v>158</c:v>
                </c:pt>
                <c:pt idx="32">
                  <c:v>161</c:v>
                </c:pt>
                <c:pt idx="33">
                  <c:v>164</c:v>
                </c:pt>
                <c:pt idx="34">
                  <c:v>162</c:v>
                </c:pt>
                <c:pt idx="35">
                  <c:v>162</c:v>
                </c:pt>
                <c:pt idx="36">
                  <c:v>163</c:v>
                </c:pt>
                <c:pt idx="37">
                  <c:v>165</c:v>
                </c:pt>
                <c:pt idx="38">
                  <c:v>168</c:v>
                </c:pt>
                <c:pt idx="39">
                  <c:v>168</c:v>
                </c:pt>
                <c:pt idx="40">
                  <c:v>173</c:v>
                </c:pt>
                <c:pt idx="41">
                  <c:v>177</c:v>
                </c:pt>
                <c:pt idx="42">
                  <c:v>181</c:v>
                </c:pt>
                <c:pt idx="43">
                  <c:v>177</c:v>
                </c:pt>
                <c:pt idx="44">
                  <c:v>180</c:v>
                </c:pt>
                <c:pt idx="45">
                  <c:v>183</c:v>
                </c:pt>
                <c:pt idx="46">
                  <c:v>183</c:v>
                </c:pt>
                <c:pt idx="47">
                  <c:v>183</c:v>
                </c:pt>
                <c:pt idx="48">
                  <c:v>184</c:v>
                </c:pt>
                <c:pt idx="49">
                  <c:v>186</c:v>
                </c:pt>
                <c:pt idx="50">
                  <c:v>188</c:v>
                </c:pt>
                <c:pt idx="51">
                  <c:v>186</c:v>
                </c:pt>
                <c:pt idx="52">
                  <c:v>183</c:v>
                </c:pt>
                <c:pt idx="53">
                  <c:v>183</c:v>
                </c:pt>
                <c:pt idx="54">
                  <c:v>188</c:v>
                </c:pt>
                <c:pt idx="55">
                  <c:v>192</c:v>
                </c:pt>
                <c:pt idx="56">
                  <c:v>194</c:v>
                </c:pt>
                <c:pt idx="57">
                  <c:v>192</c:v>
                </c:pt>
                <c:pt idx="58">
                  <c:v>194</c:v>
                </c:pt>
                <c:pt idx="59">
                  <c:v>189</c:v>
                </c:pt>
                <c:pt idx="60">
                  <c:v>187</c:v>
                </c:pt>
                <c:pt idx="61">
                  <c:v>191</c:v>
                </c:pt>
                <c:pt idx="62">
                  <c:v>197</c:v>
                </c:pt>
                <c:pt idx="63">
                  <c:v>197</c:v>
                </c:pt>
                <c:pt idx="64">
                  <c:v>193</c:v>
                </c:pt>
                <c:pt idx="65">
                  <c:v>195</c:v>
                </c:pt>
                <c:pt idx="66">
                  <c:v>196</c:v>
                </c:pt>
                <c:pt idx="67">
                  <c:v>197</c:v>
                </c:pt>
                <c:pt idx="68">
                  <c:v>196</c:v>
                </c:pt>
                <c:pt idx="69">
                  <c:v>196</c:v>
                </c:pt>
                <c:pt idx="70">
                  <c:v>200</c:v>
                </c:pt>
                <c:pt idx="71">
                  <c:v>195</c:v>
                </c:pt>
                <c:pt idx="72">
                  <c:v>198</c:v>
                </c:pt>
                <c:pt idx="73">
                  <c:v>205</c:v>
                </c:pt>
                <c:pt idx="74">
                  <c:v>204</c:v>
                </c:pt>
                <c:pt idx="75">
                  <c:v>206</c:v>
                </c:pt>
                <c:pt idx="76">
                  <c:v>209</c:v>
                </c:pt>
                <c:pt idx="77">
                  <c:v>207</c:v>
                </c:pt>
                <c:pt idx="78">
                  <c:v>206</c:v>
                </c:pt>
                <c:pt idx="79">
                  <c:v>209</c:v>
                </c:pt>
                <c:pt idx="80">
                  <c:v>213</c:v>
                </c:pt>
                <c:pt idx="81">
                  <c:v>213</c:v>
                </c:pt>
                <c:pt idx="82">
                  <c:v>214</c:v>
                </c:pt>
              </c:numCache>
            </c:numRef>
          </c:val>
          <c:extLst>
            <c:ext xmlns:c16="http://schemas.microsoft.com/office/drawing/2014/chart" uri="{C3380CC4-5D6E-409C-BE32-E72D297353CC}">
              <c16:uniqueId val="{0000001C-3CEB-4537-906A-00522FEEC43C}"/>
            </c:ext>
          </c:extLst>
        </c:ser>
        <c:dLbls>
          <c:showLegendKey val="0"/>
          <c:showVal val="0"/>
          <c:showCatName val="0"/>
          <c:showSerName val="0"/>
          <c:showPercent val="0"/>
          <c:showBubbleSize val="0"/>
        </c:dLbls>
        <c:gapWidth val="150"/>
        <c:axId val="126696064"/>
        <c:axId val="126742912"/>
      </c:barChart>
      <c:dateAx>
        <c:axId val="126696064"/>
        <c:scaling>
          <c:orientation val="minMax"/>
        </c:scaling>
        <c:delete val="0"/>
        <c:axPos val="b"/>
        <c:numFmt formatCode="m/d/yyyy" sourceLinked="0"/>
        <c:majorTickMark val="out"/>
        <c:minorTickMark val="none"/>
        <c:tickLblPos val="nextTo"/>
        <c:txPr>
          <a:bodyPr/>
          <a:lstStyle/>
          <a:p>
            <a:pPr>
              <a:defRPr sz="400">
                <a:latin typeface="Arial" panose="020B0604020202020204" pitchFamily="34" charset="0"/>
                <a:cs typeface="Arial" panose="020B0604020202020204" pitchFamily="34" charset="0"/>
              </a:defRPr>
            </a:pPr>
            <a:endParaRPr lang="de-DE"/>
          </a:p>
        </c:txPr>
        <c:crossAx val="126742912"/>
        <c:crosses val="autoZero"/>
        <c:auto val="1"/>
        <c:lblOffset val="100"/>
        <c:baseTimeUnit val="months"/>
      </c:dateAx>
      <c:valAx>
        <c:axId val="126742912"/>
        <c:scaling>
          <c:orientation val="minMax"/>
          <c:min val="40"/>
        </c:scaling>
        <c:delete val="0"/>
        <c:axPos val="l"/>
        <c:numFmt formatCode="General" sourceLinked="1"/>
        <c:majorTickMark val="out"/>
        <c:minorTickMark val="none"/>
        <c:tickLblPos val="nextTo"/>
        <c:crossAx val="126696064"/>
        <c:crosses val="autoZero"/>
        <c:crossBetween val="between"/>
      </c:valAx>
    </c:plotArea>
    <c:legend>
      <c:legendPos val="t"/>
      <c:layout>
        <c:manualLayout>
          <c:xMode val="edge"/>
          <c:yMode val="edge"/>
          <c:x val="9.8684038368161059E-2"/>
          <c:y val="0.10959980688128579"/>
          <c:w val="0.24488150524728228"/>
          <c:h val="0.21599336563459776"/>
        </c:manualLayout>
      </c:layout>
      <c:overlay val="0"/>
      <c:txPr>
        <a:bodyPr/>
        <a:lstStyle/>
        <a:p>
          <a:pPr>
            <a:defRPr sz="800"/>
          </a:pPr>
          <a:endParaRPr lang="de-DE"/>
        </a:p>
      </c:txPr>
    </c:legend>
    <c:plotVisOnly val="1"/>
    <c:dispBlanksAs val="gap"/>
    <c:showDLblsOverMax val="0"/>
  </c:chart>
  <c:spPr>
    <a:ln>
      <a:noFill/>
    </a:ln>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a:solidFill>
          <a:srgbClr val="EC6726">
            <a:alpha val="90000"/>
          </a:srgbClr>
        </a:solidFill>
      </dgm:spPr>
      <dgm:t>
        <a:bodyPr/>
        <a:lstStyle/>
        <a:p>
          <a:r>
            <a:rPr lang="hu-HU" dirty="0">
              <a:solidFill>
                <a:schemeClr val="bg1"/>
              </a:solidFill>
            </a:rPr>
            <a:t>A GSTT No </a:t>
          </a:r>
          <a:r>
            <a:rPr lang="hu-HU" dirty="0" err="1">
              <a:solidFill>
                <a:schemeClr val="bg1"/>
              </a:solidFill>
            </a:rPr>
            <a:t>Dig</a:t>
          </a:r>
          <a:r>
            <a:rPr lang="hu-HU" dirty="0">
              <a:solidFill>
                <a:schemeClr val="bg1"/>
              </a:solidFill>
            </a:rPr>
            <a:t> </a:t>
          </a:r>
          <a:r>
            <a:rPr lang="hu-HU" dirty="0" err="1">
              <a:solidFill>
                <a:schemeClr val="bg1"/>
              </a:solidFill>
            </a:rPr>
            <a:t>Award</a:t>
          </a:r>
          <a:r>
            <a:rPr lang="hu-HU" dirty="0">
              <a:solidFill>
                <a:schemeClr val="bg1"/>
              </a:solidFill>
            </a:rPr>
            <a:t> 2015 díj nyertese
1000 m 1500 mm-es béléscső telepítése UV-keményedő CIPP technológiával, nagyon speciális körülmények között </a:t>
          </a:r>
          <a:endParaRPr lang="en-US" dirty="0">
            <a:solidFill>
              <a:schemeClr val="bg1"/>
            </a:solidFill>
          </a:endParaRPr>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dgm:t>
        <a:bodyPr/>
        <a:lstStyle/>
        <a:p>
          <a:r>
            <a:rPr lang="hu-HU" dirty="0"/>
            <a:t>A GSTT No </a:t>
          </a:r>
          <a:r>
            <a:rPr lang="hu-HU" dirty="0" err="1"/>
            <a:t>Dig</a:t>
          </a:r>
          <a:r>
            <a:rPr lang="hu-HU" dirty="0"/>
            <a:t> </a:t>
          </a:r>
          <a:r>
            <a:rPr lang="hu-HU" dirty="0" err="1"/>
            <a:t>Award</a:t>
          </a:r>
          <a:r>
            <a:rPr lang="hu-HU" dirty="0"/>
            <a:t> 2017 díj nyertese
Saját akna-felújítási rendszer kifejlesztéséért UV-keményítő CIPP technológia alkalmazásával </a:t>
          </a:r>
          <a:endParaRPr lang="en-US" dirty="0"/>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dgm:t>
        <a:bodyPr/>
        <a:lstStyle/>
        <a:p>
          <a:r>
            <a:rPr lang="hu-HU" dirty="0"/>
            <a:t>Az ISTT No </a:t>
          </a:r>
          <a:r>
            <a:rPr lang="hu-HU" dirty="0" err="1"/>
            <a:t>Dig</a:t>
          </a:r>
          <a:r>
            <a:rPr lang="hu-HU" dirty="0"/>
            <a:t> </a:t>
          </a:r>
          <a:r>
            <a:rPr lang="hu-HU" dirty="0" err="1"/>
            <a:t>Award</a:t>
          </a:r>
          <a:r>
            <a:rPr lang="hu-HU" dirty="0"/>
            <a:t> 2024 díj nyertese
1500 mm-es béléscső telepítése UV-keményedő CIPP technológiával, nagyon speciális körülmények között</a:t>
          </a:r>
          <a:endParaRPr lang="en-US" dirty="0"/>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custLinFactNeighborX="-679" custLinFactNeighborY="2555"/>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dgm:t>
        <a:bodyPr/>
        <a:lstStyle/>
        <a:p>
          <a:r>
            <a:rPr lang="hu-HU" dirty="0"/>
            <a:t>A GSTT No </a:t>
          </a:r>
          <a:r>
            <a:rPr lang="hu-HU" dirty="0" err="1"/>
            <a:t>Dig</a:t>
          </a:r>
          <a:r>
            <a:rPr lang="hu-HU" dirty="0"/>
            <a:t> </a:t>
          </a:r>
          <a:r>
            <a:rPr lang="hu-HU" dirty="0" err="1"/>
            <a:t>Award</a:t>
          </a:r>
          <a:r>
            <a:rPr lang="hu-HU" dirty="0"/>
            <a:t> 2015 díj nyertese
1000 m 1500 mm-es béléscső telepítése UV-keményedő CIPP technológiával, nagyon speciális körülmények között </a:t>
          </a:r>
          <a:endParaRPr lang="en-US" dirty="0"/>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a:solidFill>
          <a:srgbClr val="EC6726">
            <a:alpha val="90000"/>
          </a:srgbClr>
        </a:solidFill>
      </dgm:spPr>
      <dgm:t>
        <a:bodyPr/>
        <a:lstStyle/>
        <a:p>
          <a:r>
            <a:rPr lang="hu-HU" b="0" dirty="0">
              <a:solidFill>
                <a:schemeClr val="bg1"/>
              </a:solidFill>
            </a:rPr>
            <a:t>A GSTT No </a:t>
          </a:r>
          <a:r>
            <a:rPr lang="hu-HU" b="0" dirty="0" err="1">
              <a:solidFill>
                <a:schemeClr val="bg1"/>
              </a:solidFill>
            </a:rPr>
            <a:t>Dig</a:t>
          </a:r>
          <a:r>
            <a:rPr lang="hu-HU" b="0" dirty="0">
              <a:solidFill>
                <a:schemeClr val="bg1"/>
              </a:solidFill>
            </a:rPr>
            <a:t> </a:t>
          </a:r>
          <a:r>
            <a:rPr lang="hu-HU" b="0" dirty="0" err="1">
              <a:solidFill>
                <a:schemeClr val="bg1"/>
              </a:solidFill>
            </a:rPr>
            <a:t>Award</a:t>
          </a:r>
          <a:r>
            <a:rPr lang="hu-HU" b="0" dirty="0">
              <a:solidFill>
                <a:schemeClr val="bg1"/>
              </a:solidFill>
            </a:rPr>
            <a:t> 2017 díj nyertese
Saját akna-felújítási rendszer kifejlesztéséért UV-keményítő CIPP technológia alkalmazásával </a:t>
          </a:r>
          <a:endParaRPr lang="en-US" b="0" dirty="0">
            <a:solidFill>
              <a:schemeClr val="bg1"/>
            </a:solidFill>
          </a:endParaRPr>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dgm:t>
        <a:bodyPr/>
        <a:lstStyle/>
        <a:p>
          <a:r>
            <a:rPr lang="hu-HU" dirty="0"/>
            <a:t>Az ISTT No </a:t>
          </a:r>
          <a:r>
            <a:rPr lang="hu-HU" dirty="0" err="1"/>
            <a:t>Dig</a:t>
          </a:r>
          <a:r>
            <a:rPr lang="hu-HU" dirty="0"/>
            <a:t> </a:t>
          </a:r>
          <a:r>
            <a:rPr lang="hu-HU" dirty="0" err="1"/>
            <a:t>Award</a:t>
          </a:r>
          <a:r>
            <a:rPr lang="hu-HU" dirty="0"/>
            <a:t> 2024 díj nyertese
1500 mm-es béléscső telepítése UV-keményedő CIPP technológiával, nagyon speciális körülmények között</a:t>
          </a:r>
          <a:endParaRPr lang="en-US" dirty="0"/>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8B28496-C868-463D-8BE0-8C76389DDD01}" type="doc">
      <dgm:prSet loTypeId="urn:microsoft.com/office/officeart/2017/3/layout/HorizontalPathTimeline" loCatId="process" qsTypeId="urn:microsoft.com/office/officeart/2005/8/quickstyle/simple1" qsCatId="simple" csTypeId="urn:microsoft.com/office/officeart/2005/8/colors/accent1_2" csCatId="accent1" phldr="1"/>
      <dgm:spPr/>
      <dgm:t>
        <a:bodyPr/>
        <a:lstStyle/>
        <a:p>
          <a:endParaRPr lang="en-US"/>
        </a:p>
      </dgm:t>
    </dgm:pt>
    <dgm:pt modelId="{FBA3731F-AAC8-4218-AF1E-1D09122FAE01}">
      <dgm:prSet/>
      <dgm:spPr/>
      <dgm:t>
        <a:bodyPr/>
        <a:lstStyle/>
        <a:p>
          <a:pPr>
            <a:defRPr b="1"/>
          </a:pPr>
          <a:r>
            <a:rPr lang="en-US"/>
            <a:t>2015</a:t>
          </a:r>
        </a:p>
      </dgm:t>
    </dgm:pt>
    <dgm:pt modelId="{B5AC210A-F296-48F1-A4C3-34DEBDC8A7E2}" type="parTrans" cxnId="{C8A42EB4-1534-46EA-940A-BBA75325F713}">
      <dgm:prSet/>
      <dgm:spPr/>
      <dgm:t>
        <a:bodyPr/>
        <a:lstStyle/>
        <a:p>
          <a:endParaRPr lang="en-US"/>
        </a:p>
      </dgm:t>
    </dgm:pt>
    <dgm:pt modelId="{4F9123AF-E5FA-4FE5-926D-6752B4823C0D}" type="sibTrans" cxnId="{C8A42EB4-1534-46EA-940A-BBA75325F713}">
      <dgm:prSet/>
      <dgm:spPr/>
      <dgm:t>
        <a:bodyPr/>
        <a:lstStyle/>
        <a:p>
          <a:endParaRPr lang="en-US"/>
        </a:p>
      </dgm:t>
    </dgm:pt>
    <dgm:pt modelId="{206733A5-8678-47BF-8FB5-141C8F32B439}">
      <dgm:prSet/>
      <dgm:spPr/>
      <dgm:t>
        <a:bodyPr/>
        <a:lstStyle/>
        <a:p>
          <a:r>
            <a:rPr lang="hu-HU" dirty="0"/>
            <a:t>A GSTT No </a:t>
          </a:r>
          <a:r>
            <a:rPr lang="hu-HU" dirty="0" err="1"/>
            <a:t>Dig</a:t>
          </a:r>
          <a:r>
            <a:rPr lang="hu-HU" dirty="0"/>
            <a:t> </a:t>
          </a:r>
          <a:r>
            <a:rPr lang="hu-HU" dirty="0" err="1"/>
            <a:t>Award</a:t>
          </a:r>
          <a:r>
            <a:rPr lang="hu-HU" dirty="0"/>
            <a:t> 2015 díj nyertese
1000 m 1500 mm-es béléscső telepítése UV-keményedő CIPP technológiával, nagyon speciális körülmények között </a:t>
          </a:r>
          <a:endParaRPr lang="en-US" dirty="0"/>
        </a:p>
      </dgm:t>
    </dgm:pt>
    <dgm:pt modelId="{6CA80678-68C5-4666-B200-6FAB835102F8}" type="parTrans" cxnId="{78E071D1-C051-426D-8020-01E28B91602C}">
      <dgm:prSet/>
      <dgm:spPr/>
      <dgm:t>
        <a:bodyPr/>
        <a:lstStyle/>
        <a:p>
          <a:endParaRPr lang="en-US"/>
        </a:p>
      </dgm:t>
    </dgm:pt>
    <dgm:pt modelId="{976A8518-BD67-461F-8EFB-8AF24D47D6DE}" type="sibTrans" cxnId="{78E071D1-C051-426D-8020-01E28B91602C}">
      <dgm:prSet/>
      <dgm:spPr/>
      <dgm:t>
        <a:bodyPr/>
        <a:lstStyle/>
        <a:p>
          <a:endParaRPr lang="en-US"/>
        </a:p>
      </dgm:t>
    </dgm:pt>
    <dgm:pt modelId="{E548E2CB-653F-4CC6-BCED-28B8D43D4DDB}">
      <dgm:prSet/>
      <dgm:spPr/>
      <dgm:t>
        <a:bodyPr/>
        <a:lstStyle/>
        <a:p>
          <a:pPr>
            <a:defRPr b="1"/>
          </a:pPr>
          <a:r>
            <a:rPr lang="en-US"/>
            <a:t>2017</a:t>
          </a:r>
        </a:p>
      </dgm:t>
    </dgm:pt>
    <dgm:pt modelId="{4208735E-CB03-4F10-8320-6A7123A41BC8}" type="parTrans" cxnId="{BA782320-5BDA-449E-8CD5-07C0FAED6033}">
      <dgm:prSet/>
      <dgm:spPr/>
      <dgm:t>
        <a:bodyPr/>
        <a:lstStyle/>
        <a:p>
          <a:endParaRPr lang="en-US"/>
        </a:p>
      </dgm:t>
    </dgm:pt>
    <dgm:pt modelId="{743D0510-7130-4F61-8C1F-A7852757A3F2}" type="sibTrans" cxnId="{BA782320-5BDA-449E-8CD5-07C0FAED6033}">
      <dgm:prSet/>
      <dgm:spPr/>
      <dgm:t>
        <a:bodyPr/>
        <a:lstStyle/>
        <a:p>
          <a:endParaRPr lang="en-US"/>
        </a:p>
      </dgm:t>
    </dgm:pt>
    <dgm:pt modelId="{7E337772-B9B2-49F7-A692-BF9ACF0CFEA0}">
      <dgm:prSet/>
      <dgm:spPr/>
      <dgm:t>
        <a:bodyPr/>
        <a:lstStyle/>
        <a:p>
          <a:r>
            <a:rPr lang="hu-HU" dirty="0"/>
            <a:t>A GSTT No </a:t>
          </a:r>
          <a:r>
            <a:rPr lang="hu-HU" dirty="0" err="1"/>
            <a:t>Dig</a:t>
          </a:r>
          <a:r>
            <a:rPr lang="hu-HU" dirty="0"/>
            <a:t> </a:t>
          </a:r>
          <a:r>
            <a:rPr lang="hu-HU" dirty="0" err="1"/>
            <a:t>Award</a:t>
          </a:r>
          <a:r>
            <a:rPr lang="hu-HU" dirty="0"/>
            <a:t> 2017 díj nyertese
Saját akna-felújítási rendszer kifejlesztéséért UV-keményítő CIPP technológia alkalmazásával </a:t>
          </a:r>
          <a:endParaRPr lang="en-US" dirty="0"/>
        </a:p>
      </dgm:t>
    </dgm:pt>
    <dgm:pt modelId="{524E0335-D159-4F61-82C3-476996E31994}" type="parTrans" cxnId="{DF49968F-6B44-4391-8019-714E9E59B639}">
      <dgm:prSet/>
      <dgm:spPr/>
      <dgm:t>
        <a:bodyPr/>
        <a:lstStyle/>
        <a:p>
          <a:endParaRPr lang="en-US"/>
        </a:p>
      </dgm:t>
    </dgm:pt>
    <dgm:pt modelId="{AE279767-EDB9-474A-8A8E-EFED53F6CB2C}" type="sibTrans" cxnId="{DF49968F-6B44-4391-8019-714E9E59B639}">
      <dgm:prSet/>
      <dgm:spPr/>
      <dgm:t>
        <a:bodyPr/>
        <a:lstStyle/>
        <a:p>
          <a:endParaRPr lang="en-US"/>
        </a:p>
      </dgm:t>
    </dgm:pt>
    <dgm:pt modelId="{8449EBD8-6124-4518-A6F5-892E1260C1CC}">
      <dgm:prSet/>
      <dgm:spPr/>
      <dgm:t>
        <a:bodyPr/>
        <a:lstStyle/>
        <a:p>
          <a:pPr>
            <a:defRPr b="1"/>
          </a:pPr>
          <a:r>
            <a:rPr lang="en-US" dirty="0"/>
            <a:t>2024</a:t>
          </a:r>
        </a:p>
      </dgm:t>
    </dgm:pt>
    <dgm:pt modelId="{EB515C07-F002-4A4A-8666-24849012BF29}" type="parTrans" cxnId="{1DE2A3E1-BFFD-4363-84C2-5DD9852819B8}">
      <dgm:prSet/>
      <dgm:spPr/>
      <dgm:t>
        <a:bodyPr/>
        <a:lstStyle/>
        <a:p>
          <a:endParaRPr lang="de-DE"/>
        </a:p>
      </dgm:t>
    </dgm:pt>
    <dgm:pt modelId="{AF8E76B7-1575-42B7-8AA8-300CB61463F8}" type="sibTrans" cxnId="{1DE2A3E1-BFFD-4363-84C2-5DD9852819B8}">
      <dgm:prSet/>
      <dgm:spPr/>
      <dgm:t>
        <a:bodyPr/>
        <a:lstStyle/>
        <a:p>
          <a:endParaRPr lang="de-DE"/>
        </a:p>
      </dgm:t>
    </dgm:pt>
    <dgm:pt modelId="{64D0AD41-4C34-4689-BB73-B2815E80DA62}">
      <dgm:prSet/>
      <dgm:spPr>
        <a:solidFill>
          <a:srgbClr val="EC6726">
            <a:alpha val="90000"/>
          </a:srgbClr>
        </a:solidFill>
      </dgm:spPr>
      <dgm:t>
        <a:bodyPr/>
        <a:lstStyle/>
        <a:p>
          <a:r>
            <a:rPr lang="hu-HU" dirty="0">
              <a:solidFill>
                <a:schemeClr val="bg1"/>
              </a:solidFill>
            </a:rPr>
            <a:t>Az ISTT No </a:t>
          </a:r>
          <a:r>
            <a:rPr lang="hu-HU" dirty="0" err="1">
              <a:solidFill>
                <a:schemeClr val="bg1"/>
              </a:solidFill>
            </a:rPr>
            <a:t>Dig</a:t>
          </a:r>
          <a:r>
            <a:rPr lang="hu-HU" dirty="0">
              <a:solidFill>
                <a:schemeClr val="bg1"/>
              </a:solidFill>
            </a:rPr>
            <a:t> </a:t>
          </a:r>
          <a:r>
            <a:rPr lang="hu-HU" dirty="0" err="1">
              <a:solidFill>
                <a:schemeClr val="bg1"/>
              </a:solidFill>
            </a:rPr>
            <a:t>Award</a:t>
          </a:r>
          <a:r>
            <a:rPr lang="hu-HU" dirty="0">
              <a:solidFill>
                <a:schemeClr val="bg1"/>
              </a:solidFill>
            </a:rPr>
            <a:t> 2024 díj nyertese
1500 mm-es béléscső telepítése UV-keményedő CIPP technológiával, nagyon speciális körülmények között</a:t>
          </a:r>
          <a:endParaRPr lang="en-US" dirty="0">
            <a:solidFill>
              <a:schemeClr val="bg1"/>
            </a:solidFill>
          </a:endParaRPr>
        </a:p>
      </dgm:t>
    </dgm:pt>
    <dgm:pt modelId="{E8EE91BA-67FE-4382-8422-B39EB193A751}" type="parTrans" cxnId="{65B59DF1-D833-472B-BF87-0392DB4FBE77}">
      <dgm:prSet/>
      <dgm:spPr/>
      <dgm:t>
        <a:bodyPr/>
        <a:lstStyle/>
        <a:p>
          <a:endParaRPr lang="de-DE"/>
        </a:p>
      </dgm:t>
    </dgm:pt>
    <dgm:pt modelId="{5267CEB9-6393-4348-A2D6-70BD2FF844B0}" type="sibTrans" cxnId="{65B59DF1-D833-472B-BF87-0392DB4FBE77}">
      <dgm:prSet/>
      <dgm:spPr/>
      <dgm:t>
        <a:bodyPr/>
        <a:lstStyle/>
        <a:p>
          <a:endParaRPr lang="de-DE"/>
        </a:p>
      </dgm:t>
    </dgm:pt>
    <dgm:pt modelId="{3BCE046A-E3D8-4883-9A65-0D67F3951FAC}" type="pres">
      <dgm:prSet presAssocID="{E8B28496-C868-463D-8BE0-8C76389DDD01}" presName="root" presStyleCnt="0">
        <dgm:presLayoutVars>
          <dgm:chMax/>
          <dgm:chPref/>
          <dgm:animLvl val="lvl"/>
        </dgm:presLayoutVars>
      </dgm:prSet>
      <dgm:spPr/>
    </dgm:pt>
    <dgm:pt modelId="{F82F71CF-9598-4C6F-A812-75A7EDA59441}" type="pres">
      <dgm:prSet presAssocID="{E8B28496-C868-463D-8BE0-8C76389DDD01}" presName="divider" presStyleLbl="node1" presStyleIdx="0" presStyleCnt="1"/>
      <dgm:spPr/>
    </dgm:pt>
    <dgm:pt modelId="{B2C6D58E-1C7C-4E69-AB54-633FC915CEE3}" type="pres">
      <dgm:prSet presAssocID="{E8B28496-C868-463D-8BE0-8C76389DDD01}" presName="nodes" presStyleCnt="0">
        <dgm:presLayoutVars>
          <dgm:chMax/>
          <dgm:chPref/>
          <dgm:animLvl val="lvl"/>
        </dgm:presLayoutVars>
      </dgm:prSet>
      <dgm:spPr/>
    </dgm:pt>
    <dgm:pt modelId="{EAB044FE-D6B1-4927-B7D6-7B2961CF634E}" type="pres">
      <dgm:prSet presAssocID="{FBA3731F-AAC8-4218-AF1E-1D09122FAE01}" presName="composite" presStyleCnt="0"/>
      <dgm:spPr/>
    </dgm:pt>
    <dgm:pt modelId="{0B808734-7663-4908-8287-336B2013091E}" type="pres">
      <dgm:prSet presAssocID="{FBA3731F-AAC8-4218-AF1E-1D09122FAE01}" presName="L1TextContainer" presStyleLbl="revTx" presStyleIdx="0" presStyleCnt="3">
        <dgm:presLayoutVars>
          <dgm:chMax val="1"/>
          <dgm:chPref val="1"/>
          <dgm:bulletEnabled val="1"/>
        </dgm:presLayoutVars>
      </dgm:prSet>
      <dgm:spPr/>
    </dgm:pt>
    <dgm:pt modelId="{D2E8FE30-9110-47C8-AC4A-0B64B1DE2A74}" type="pres">
      <dgm:prSet presAssocID="{FBA3731F-AAC8-4218-AF1E-1D09122FAE01}" presName="L2TextContainerWrapper" presStyleCnt="0">
        <dgm:presLayoutVars>
          <dgm:chMax val="0"/>
          <dgm:chPref val="0"/>
          <dgm:bulletEnabled val="1"/>
        </dgm:presLayoutVars>
      </dgm:prSet>
      <dgm:spPr/>
    </dgm:pt>
    <dgm:pt modelId="{576193C0-9E8E-4E9D-8AE6-890EB4F10DC1}" type="pres">
      <dgm:prSet presAssocID="{FBA3731F-AAC8-4218-AF1E-1D09122FAE01}" presName="L2TextContainer" presStyleLbl="bgAccFollowNode1" presStyleIdx="0" presStyleCnt="3"/>
      <dgm:spPr/>
    </dgm:pt>
    <dgm:pt modelId="{8AA2CCAA-DE4F-4F4C-BAD9-D4BA3BE0653D}" type="pres">
      <dgm:prSet presAssocID="{FBA3731F-AAC8-4218-AF1E-1D09122FAE01}" presName="FlexibleEmptyPlaceHolder" presStyleCnt="0"/>
      <dgm:spPr/>
    </dgm:pt>
    <dgm:pt modelId="{6AF8ABA0-4338-45D6-8DA8-B551E7025376}" type="pres">
      <dgm:prSet presAssocID="{FBA3731F-AAC8-4218-AF1E-1D09122FAE01}" presName="ConnectLine" presStyleLbl="alignNode1" presStyleIdx="0"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CE4C3CBE-AD61-410C-BD3E-B9A318162EDC}" type="pres">
      <dgm:prSet presAssocID="{FBA3731F-AAC8-4218-AF1E-1D09122FAE01}" presName="ConnectorPoint" presStyleLbl="fgAcc1" presStyleIdx="0" presStyleCnt="3"/>
      <dgm:spPr>
        <a:solidFill>
          <a:schemeClr val="lt1">
            <a:alpha val="90000"/>
            <a:hueOff val="0"/>
            <a:satOff val="0"/>
            <a:lumOff val="0"/>
            <a:alphaOff val="0"/>
          </a:schemeClr>
        </a:solidFill>
        <a:ln w="19050" cap="flat" cmpd="sng" algn="ctr">
          <a:noFill/>
          <a:prstDash val="solid"/>
          <a:miter lim="800000"/>
        </a:ln>
        <a:effectLst/>
      </dgm:spPr>
    </dgm:pt>
    <dgm:pt modelId="{C437CDCC-81AD-450A-B7C6-70998A768622}" type="pres">
      <dgm:prSet presAssocID="{FBA3731F-AAC8-4218-AF1E-1D09122FAE01}" presName="EmptyPlaceHolder" presStyleCnt="0"/>
      <dgm:spPr/>
    </dgm:pt>
    <dgm:pt modelId="{71E3E2F9-4F13-4553-B42A-898CB1BB4F52}" type="pres">
      <dgm:prSet presAssocID="{4F9123AF-E5FA-4FE5-926D-6752B4823C0D}" presName="spaceBetweenRectangles" presStyleCnt="0"/>
      <dgm:spPr/>
    </dgm:pt>
    <dgm:pt modelId="{FC45D301-7A0F-401D-B8AE-463D11938BF2}" type="pres">
      <dgm:prSet presAssocID="{E548E2CB-653F-4CC6-BCED-28B8D43D4DDB}" presName="composite" presStyleCnt="0"/>
      <dgm:spPr/>
    </dgm:pt>
    <dgm:pt modelId="{B2F73B16-B6BD-4707-84C3-D7523B77A944}" type="pres">
      <dgm:prSet presAssocID="{E548E2CB-653F-4CC6-BCED-28B8D43D4DDB}" presName="L1TextContainer" presStyleLbl="revTx" presStyleIdx="1" presStyleCnt="3">
        <dgm:presLayoutVars>
          <dgm:chMax val="1"/>
          <dgm:chPref val="1"/>
          <dgm:bulletEnabled val="1"/>
        </dgm:presLayoutVars>
      </dgm:prSet>
      <dgm:spPr/>
    </dgm:pt>
    <dgm:pt modelId="{E93FC0D0-4191-4697-8853-0E6B3B508F5A}" type="pres">
      <dgm:prSet presAssocID="{E548E2CB-653F-4CC6-BCED-28B8D43D4DDB}" presName="L2TextContainerWrapper" presStyleCnt="0">
        <dgm:presLayoutVars>
          <dgm:chMax val="0"/>
          <dgm:chPref val="0"/>
          <dgm:bulletEnabled val="1"/>
        </dgm:presLayoutVars>
      </dgm:prSet>
      <dgm:spPr/>
    </dgm:pt>
    <dgm:pt modelId="{93574F56-3491-41C2-9AF1-7CAD2B3DE983}" type="pres">
      <dgm:prSet presAssocID="{E548E2CB-653F-4CC6-BCED-28B8D43D4DDB}" presName="L2TextContainer" presStyleLbl="bgAccFollowNode1" presStyleIdx="1" presStyleCnt="3"/>
      <dgm:spPr/>
    </dgm:pt>
    <dgm:pt modelId="{72CB65D5-4B2E-407F-8E51-62891DACAC19}" type="pres">
      <dgm:prSet presAssocID="{E548E2CB-653F-4CC6-BCED-28B8D43D4DDB}" presName="FlexibleEmptyPlaceHolder" presStyleCnt="0"/>
      <dgm:spPr/>
    </dgm:pt>
    <dgm:pt modelId="{A0C03059-AF11-4884-992B-2DB7C83670E9}" type="pres">
      <dgm:prSet presAssocID="{E548E2CB-653F-4CC6-BCED-28B8D43D4DDB}" presName="ConnectLine" presStyleLbl="alignNode1" presStyleIdx="1"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0052F89E-FDEA-465F-9035-E280796332F7}" type="pres">
      <dgm:prSet presAssocID="{E548E2CB-653F-4CC6-BCED-28B8D43D4DDB}" presName="ConnectorPoint" presStyleLbl="fgAcc1" presStyleIdx="1" presStyleCnt="3"/>
      <dgm:spPr>
        <a:solidFill>
          <a:schemeClr val="lt1">
            <a:alpha val="90000"/>
            <a:hueOff val="0"/>
            <a:satOff val="0"/>
            <a:lumOff val="0"/>
            <a:alphaOff val="0"/>
          </a:schemeClr>
        </a:solidFill>
        <a:ln w="19050" cap="flat" cmpd="sng" algn="ctr">
          <a:noFill/>
          <a:prstDash val="solid"/>
          <a:miter lim="800000"/>
        </a:ln>
        <a:effectLst/>
      </dgm:spPr>
    </dgm:pt>
    <dgm:pt modelId="{900F1DE8-5469-4B8C-A7A8-A40CCF5C0EAD}" type="pres">
      <dgm:prSet presAssocID="{E548E2CB-653F-4CC6-BCED-28B8D43D4DDB}" presName="EmptyPlaceHolder" presStyleCnt="0"/>
      <dgm:spPr/>
    </dgm:pt>
    <dgm:pt modelId="{55595CB7-6EA8-46F1-8EC7-AFCA61C90895}" type="pres">
      <dgm:prSet presAssocID="{743D0510-7130-4F61-8C1F-A7852757A3F2}" presName="spaceBetweenRectangles" presStyleCnt="0"/>
      <dgm:spPr/>
    </dgm:pt>
    <dgm:pt modelId="{AC13B714-729F-46EC-850C-DC20807B9741}" type="pres">
      <dgm:prSet presAssocID="{8449EBD8-6124-4518-A6F5-892E1260C1CC}" presName="composite" presStyleCnt="0"/>
      <dgm:spPr/>
    </dgm:pt>
    <dgm:pt modelId="{E82B925C-1B45-4C36-936E-00C2CA388A77}" type="pres">
      <dgm:prSet presAssocID="{8449EBD8-6124-4518-A6F5-892E1260C1CC}" presName="L1TextContainer" presStyleLbl="revTx" presStyleIdx="2" presStyleCnt="3">
        <dgm:presLayoutVars>
          <dgm:chMax val="1"/>
          <dgm:chPref val="1"/>
          <dgm:bulletEnabled val="1"/>
        </dgm:presLayoutVars>
      </dgm:prSet>
      <dgm:spPr/>
    </dgm:pt>
    <dgm:pt modelId="{507FCFF8-6D84-42B2-A548-82E275A36A34}" type="pres">
      <dgm:prSet presAssocID="{8449EBD8-6124-4518-A6F5-892E1260C1CC}" presName="L2TextContainerWrapper" presStyleCnt="0">
        <dgm:presLayoutVars>
          <dgm:chMax val="0"/>
          <dgm:chPref val="0"/>
          <dgm:bulletEnabled val="1"/>
        </dgm:presLayoutVars>
      </dgm:prSet>
      <dgm:spPr/>
    </dgm:pt>
    <dgm:pt modelId="{1EE7A35B-CD8C-467E-9916-3DED7A18880D}" type="pres">
      <dgm:prSet presAssocID="{8449EBD8-6124-4518-A6F5-892E1260C1CC}" presName="L2TextContainer" presStyleLbl="bgAccFollowNode1" presStyleIdx="2" presStyleCnt="3"/>
      <dgm:spPr/>
    </dgm:pt>
    <dgm:pt modelId="{C2170A80-3CB5-4010-89E8-47D07E089595}" type="pres">
      <dgm:prSet presAssocID="{8449EBD8-6124-4518-A6F5-892E1260C1CC}" presName="FlexibleEmptyPlaceHolder" presStyleCnt="0"/>
      <dgm:spPr/>
    </dgm:pt>
    <dgm:pt modelId="{DF225B13-004D-4379-BD2C-9636C28C47F7}" type="pres">
      <dgm:prSet presAssocID="{8449EBD8-6124-4518-A6F5-892E1260C1CC}" presName="ConnectLine" presStyleLbl="alignNode1" presStyleIdx="2" presStyleCnt="3"/>
      <dgm:spPr>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gm:spPr>
    </dgm:pt>
    <dgm:pt modelId="{60F12195-1EE7-4E1C-AA3B-F02AA23C618F}" type="pres">
      <dgm:prSet presAssocID="{8449EBD8-6124-4518-A6F5-892E1260C1CC}" presName="ConnectorPoint" presStyleLbl="fgAcc1" presStyleIdx="2" presStyleCnt="3"/>
      <dgm:spPr>
        <a:solidFill>
          <a:schemeClr val="lt1">
            <a:alpha val="90000"/>
            <a:hueOff val="0"/>
            <a:satOff val="0"/>
            <a:lumOff val="0"/>
            <a:alphaOff val="0"/>
          </a:schemeClr>
        </a:solidFill>
        <a:ln w="19050" cap="flat" cmpd="sng" algn="ctr">
          <a:noFill/>
          <a:prstDash val="solid"/>
          <a:miter lim="800000"/>
        </a:ln>
        <a:effectLst/>
      </dgm:spPr>
    </dgm:pt>
    <dgm:pt modelId="{BD4D46F7-35B4-448B-86F8-E14AEA945757}" type="pres">
      <dgm:prSet presAssocID="{8449EBD8-6124-4518-A6F5-892E1260C1CC}" presName="EmptyPlaceHolder" presStyleCnt="0"/>
      <dgm:spPr/>
    </dgm:pt>
  </dgm:ptLst>
  <dgm:cxnLst>
    <dgm:cxn modelId="{56C69811-B49C-43BE-842B-F344406E091F}" type="presOf" srcId="{206733A5-8678-47BF-8FB5-141C8F32B439}" destId="{576193C0-9E8E-4E9D-8AE6-890EB4F10DC1}" srcOrd="0" destOrd="0" presId="urn:microsoft.com/office/officeart/2017/3/layout/HorizontalPathTimeline"/>
    <dgm:cxn modelId="{85BBCA1D-97CB-4623-A268-34F862F02F89}" type="presOf" srcId="{7E337772-B9B2-49F7-A692-BF9ACF0CFEA0}" destId="{93574F56-3491-41C2-9AF1-7CAD2B3DE983}" srcOrd="0" destOrd="0" presId="urn:microsoft.com/office/officeart/2017/3/layout/HorizontalPathTimeline"/>
    <dgm:cxn modelId="{BA782320-5BDA-449E-8CD5-07C0FAED6033}" srcId="{E8B28496-C868-463D-8BE0-8C76389DDD01}" destId="{E548E2CB-653F-4CC6-BCED-28B8D43D4DDB}" srcOrd="1" destOrd="0" parTransId="{4208735E-CB03-4F10-8320-6A7123A41BC8}" sibTransId="{743D0510-7130-4F61-8C1F-A7852757A3F2}"/>
    <dgm:cxn modelId="{20C1715D-BD79-4D0C-9E68-80B92546219A}" type="presOf" srcId="{8449EBD8-6124-4518-A6F5-892E1260C1CC}" destId="{E82B925C-1B45-4C36-936E-00C2CA388A77}" srcOrd="0" destOrd="0" presId="urn:microsoft.com/office/officeart/2017/3/layout/HorizontalPathTimeline"/>
    <dgm:cxn modelId="{0F304A77-9767-43BC-BDEC-CA0F3415ECAD}" type="presOf" srcId="{E548E2CB-653F-4CC6-BCED-28B8D43D4DDB}" destId="{B2F73B16-B6BD-4707-84C3-D7523B77A944}" srcOrd="0" destOrd="0" presId="urn:microsoft.com/office/officeart/2017/3/layout/HorizontalPathTimeline"/>
    <dgm:cxn modelId="{DF49968F-6B44-4391-8019-714E9E59B639}" srcId="{E548E2CB-653F-4CC6-BCED-28B8D43D4DDB}" destId="{7E337772-B9B2-49F7-A692-BF9ACF0CFEA0}" srcOrd="0" destOrd="0" parTransId="{524E0335-D159-4F61-82C3-476996E31994}" sibTransId="{AE279767-EDB9-474A-8A8E-EFED53F6CB2C}"/>
    <dgm:cxn modelId="{064CE7AE-A4CF-426F-A1C9-C4602A72E84A}" type="presOf" srcId="{64D0AD41-4C34-4689-BB73-B2815E80DA62}" destId="{1EE7A35B-CD8C-467E-9916-3DED7A18880D}" srcOrd="0" destOrd="0" presId="urn:microsoft.com/office/officeart/2017/3/layout/HorizontalPathTimeline"/>
    <dgm:cxn modelId="{C8A42EB4-1534-46EA-940A-BBA75325F713}" srcId="{E8B28496-C868-463D-8BE0-8C76389DDD01}" destId="{FBA3731F-AAC8-4218-AF1E-1D09122FAE01}" srcOrd="0" destOrd="0" parTransId="{B5AC210A-F296-48F1-A4C3-34DEBDC8A7E2}" sibTransId="{4F9123AF-E5FA-4FE5-926D-6752B4823C0D}"/>
    <dgm:cxn modelId="{78E071D1-C051-426D-8020-01E28B91602C}" srcId="{FBA3731F-AAC8-4218-AF1E-1D09122FAE01}" destId="{206733A5-8678-47BF-8FB5-141C8F32B439}" srcOrd="0" destOrd="0" parTransId="{6CA80678-68C5-4666-B200-6FAB835102F8}" sibTransId="{976A8518-BD67-461F-8EFB-8AF24D47D6DE}"/>
    <dgm:cxn modelId="{E1A3F2D5-397C-44BF-B02D-E6A27FA364E3}" type="presOf" srcId="{FBA3731F-AAC8-4218-AF1E-1D09122FAE01}" destId="{0B808734-7663-4908-8287-336B2013091E}" srcOrd="0" destOrd="0" presId="urn:microsoft.com/office/officeart/2017/3/layout/HorizontalPathTimeline"/>
    <dgm:cxn modelId="{1DE2A3E1-BFFD-4363-84C2-5DD9852819B8}" srcId="{E8B28496-C868-463D-8BE0-8C76389DDD01}" destId="{8449EBD8-6124-4518-A6F5-892E1260C1CC}" srcOrd="2" destOrd="0" parTransId="{EB515C07-F002-4A4A-8666-24849012BF29}" sibTransId="{AF8E76B7-1575-42B7-8AA8-300CB61463F8}"/>
    <dgm:cxn modelId="{F01029E3-B080-4375-AD10-CA70C21DB03A}" type="presOf" srcId="{E8B28496-C868-463D-8BE0-8C76389DDD01}" destId="{3BCE046A-E3D8-4883-9A65-0D67F3951FAC}" srcOrd="0" destOrd="0" presId="urn:microsoft.com/office/officeart/2017/3/layout/HorizontalPathTimeline"/>
    <dgm:cxn modelId="{65B59DF1-D833-472B-BF87-0392DB4FBE77}" srcId="{8449EBD8-6124-4518-A6F5-892E1260C1CC}" destId="{64D0AD41-4C34-4689-BB73-B2815E80DA62}" srcOrd="0" destOrd="0" parTransId="{E8EE91BA-67FE-4382-8422-B39EB193A751}" sibTransId="{5267CEB9-6393-4348-A2D6-70BD2FF844B0}"/>
    <dgm:cxn modelId="{3382A913-73CC-43F7-BD5F-9C8CDE30E873}" type="presParOf" srcId="{3BCE046A-E3D8-4883-9A65-0D67F3951FAC}" destId="{F82F71CF-9598-4C6F-A812-75A7EDA59441}" srcOrd="0" destOrd="0" presId="urn:microsoft.com/office/officeart/2017/3/layout/HorizontalPathTimeline"/>
    <dgm:cxn modelId="{10F4D31B-4E3B-4773-B92B-58ED89F238F5}" type="presParOf" srcId="{3BCE046A-E3D8-4883-9A65-0D67F3951FAC}" destId="{B2C6D58E-1C7C-4E69-AB54-633FC915CEE3}" srcOrd="1" destOrd="0" presId="urn:microsoft.com/office/officeart/2017/3/layout/HorizontalPathTimeline"/>
    <dgm:cxn modelId="{D77A1BFB-04D7-4047-8AE6-BA4762F7829D}" type="presParOf" srcId="{B2C6D58E-1C7C-4E69-AB54-633FC915CEE3}" destId="{EAB044FE-D6B1-4927-B7D6-7B2961CF634E}" srcOrd="0" destOrd="0" presId="urn:microsoft.com/office/officeart/2017/3/layout/HorizontalPathTimeline"/>
    <dgm:cxn modelId="{89680509-A66A-4180-BD6E-34188C9F1B4B}" type="presParOf" srcId="{EAB044FE-D6B1-4927-B7D6-7B2961CF634E}" destId="{0B808734-7663-4908-8287-336B2013091E}" srcOrd="0" destOrd="0" presId="urn:microsoft.com/office/officeart/2017/3/layout/HorizontalPathTimeline"/>
    <dgm:cxn modelId="{50984DE2-BA14-4F22-BBD4-B892BFDADC77}" type="presParOf" srcId="{EAB044FE-D6B1-4927-B7D6-7B2961CF634E}" destId="{D2E8FE30-9110-47C8-AC4A-0B64B1DE2A74}" srcOrd="1" destOrd="0" presId="urn:microsoft.com/office/officeart/2017/3/layout/HorizontalPathTimeline"/>
    <dgm:cxn modelId="{0974AA8D-F7C4-48B1-BA89-60CE05449EF9}" type="presParOf" srcId="{D2E8FE30-9110-47C8-AC4A-0B64B1DE2A74}" destId="{576193C0-9E8E-4E9D-8AE6-890EB4F10DC1}" srcOrd="0" destOrd="0" presId="urn:microsoft.com/office/officeart/2017/3/layout/HorizontalPathTimeline"/>
    <dgm:cxn modelId="{A82806E5-C410-4165-BC7E-B8AD8ABDD347}" type="presParOf" srcId="{D2E8FE30-9110-47C8-AC4A-0B64B1DE2A74}" destId="{8AA2CCAA-DE4F-4F4C-BAD9-D4BA3BE0653D}" srcOrd="1" destOrd="0" presId="urn:microsoft.com/office/officeart/2017/3/layout/HorizontalPathTimeline"/>
    <dgm:cxn modelId="{A2AC747E-998B-4F62-933D-205B32977BC3}" type="presParOf" srcId="{EAB044FE-D6B1-4927-B7D6-7B2961CF634E}" destId="{6AF8ABA0-4338-45D6-8DA8-B551E7025376}" srcOrd="2" destOrd="0" presId="urn:microsoft.com/office/officeart/2017/3/layout/HorizontalPathTimeline"/>
    <dgm:cxn modelId="{1F25D298-99B9-48A9-A2F1-62D13E967CDA}" type="presParOf" srcId="{EAB044FE-D6B1-4927-B7D6-7B2961CF634E}" destId="{CE4C3CBE-AD61-410C-BD3E-B9A318162EDC}" srcOrd="3" destOrd="0" presId="urn:microsoft.com/office/officeart/2017/3/layout/HorizontalPathTimeline"/>
    <dgm:cxn modelId="{523C2906-8CF6-4E07-9214-1C984E6AC070}" type="presParOf" srcId="{EAB044FE-D6B1-4927-B7D6-7B2961CF634E}" destId="{C437CDCC-81AD-450A-B7C6-70998A768622}" srcOrd="4" destOrd="0" presId="urn:microsoft.com/office/officeart/2017/3/layout/HorizontalPathTimeline"/>
    <dgm:cxn modelId="{D386408B-652C-4963-AE58-84430D1483D8}" type="presParOf" srcId="{B2C6D58E-1C7C-4E69-AB54-633FC915CEE3}" destId="{71E3E2F9-4F13-4553-B42A-898CB1BB4F52}" srcOrd="1" destOrd="0" presId="urn:microsoft.com/office/officeart/2017/3/layout/HorizontalPathTimeline"/>
    <dgm:cxn modelId="{26F0D73E-B079-4B54-8C92-433E505C2A54}" type="presParOf" srcId="{B2C6D58E-1C7C-4E69-AB54-633FC915CEE3}" destId="{FC45D301-7A0F-401D-B8AE-463D11938BF2}" srcOrd="2" destOrd="0" presId="urn:microsoft.com/office/officeart/2017/3/layout/HorizontalPathTimeline"/>
    <dgm:cxn modelId="{24C92D7D-CEDD-4AEF-BFFE-E0007500DA77}" type="presParOf" srcId="{FC45D301-7A0F-401D-B8AE-463D11938BF2}" destId="{B2F73B16-B6BD-4707-84C3-D7523B77A944}" srcOrd="0" destOrd="0" presId="urn:microsoft.com/office/officeart/2017/3/layout/HorizontalPathTimeline"/>
    <dgm:cxn modelId="{14B66159-620B-4C0E-A050-4293527702D5}" type="presParOf" srcId="{FC45D301-7A0F-401D-B8AE-463D11938BF2}" destId="{E93FC0D0-4191-4697-8853-0E6B3B508F5A}" srcOrd="1" destOrd="0" presId="urn:microsoft.com/office/officeart/2017/3/layout/HorizontalPathTimeline"/>
    <dgm:cxn modelId="{A8C81744-9124-448E-9F14-DC3C6D34F78A}" type="presParOf" srcId="{E93FC0D0-4191-4697-8853-0E6B3B508F5A}" destId="{93574F56-3491-41C2-9AF1-7CAD2B3DE983}" srcOrd="0" destOrd="0" presId="urn:microsoft.com/office/officeart/2017/3/layout/HorizontalPathTimeline"/>
    <dgm:cxn modelId="{0C934140-9B9D-41EE-ADD8-BB4269689869}" type="presParOf" srcId="{E93FC0D0-4191-4697-8853-0E6B3B508F5A}" destId="{72CB65D5-4B2E-407F-8E51-62891DACAC19}" srcOrd="1" destOrd="0" presId="urn:microsoft.com/office/officeart/2017/3/layout/HorizontalPathTimeline"/>
    <dgm:cxn modelId="{E8E0C2EF-CE16-496C-829F-6EE77870C12C}" type="presParOf" srcId="{FC45D301-7A0F-401D-B8AE-463D11938BF2}" destId="{A0C03059-AF11-4884-992B-2DB7C83670E9}" srcOrd="2" destOrd="0" presId="urn:microsoft.com/office/officeart/2017/3/layout/HorizontalPathTimeline"/>
    <dgm:cxn modelId="{6226AF31-250E-4A3A-91A9-A6047BE88F6A}" type="presParOf" srcId="{FC45D301-7A0F-401D-B8AE-463D11938BF2}" destId="{0052F89E-FDEA-465F-9035-E280796332F7}" srcOrd="3" destOrd="0" presId="urn:microsoft.com/office/officeart/2017/3/layout/HorizontalPathTimeline"/>
    <dgm:cxn modelId="{E0AFD476-153A-4725-9926-DDF2C47B2053}" type="presParOf" srcId="{FC45D301-7A0F-401D-B8AE-463D11938BF2}" destId="{900F1DE8-5469-4B8C-A7A8-A40CCF5C0EAD}" srcOrd="4" destOrd="0" presId="urn:microsoft.com/office/officeart/2017/3/layout/HorizontalPathTimeline"/>
    <dgm:cxn modelId="{2CE499F5-8D63-45A2-A0CB-D9F53D48E4B2}" type="presParOf" srcId="{B2C6D58E-1C7C-4E69-AB54-633FC915CEE3}" destId="{55595CB7-6EA8-46F1-8EC7-AFCA61C90895}" srcOrd="3" destOrd="0" presId="urn:microsoft.com/office/officeart/2017/3/layout/HorizontalPathTimeline"/>
    <dgm:cxn modelId="{17A6EACB-91AA-412B-A125-8659E0351D77}" type="presParOf" srcId="{B2C6D58E-1C7C-4E69-AB54-633FC915CEE3}" destId="{AC13B714-729F-46EC-850C-DC20807B9741}" srcOrd="4" destOrd="0" presId="urn:microsoft.com/office/officeart/2017/3/layout/HorizontalPathTimeline"/>
    <dgm:cxn modelId="{4A979138-8A3E-42D4-B5E2-7ABC7363CD92}" type="presParOf" srcId="{AC13B714-729F-46EC-850C-DC20807B9741}" destId="{E82B925C-1B45-4C36-936E-00C2CA388A77}" srcOrd="0" destOrd="0" presId="urn:microsoft.com/office/officeart/2017/3/layout/HorizontalPathTimeline"/>
    <dgm:cxn modelId="{7B44CC0B-DEC7-4E77-95B0-FBAEC9090D75}" type="presParOf" srcId="{AC13B714-729F-46EC-850C-DC20807B9741}" destId="{507FCFF8-6D84-42B2-A548-82E275A36A34}" srcOrd="1" destOrd="0" presId="urn:microsoft.com/office/officeart/2017/3/layout/HorizontalPathTimeline"/>
    <dgm:cxn modelId="{A128930B-4FC2-4755-AC11-48DD32D1779C}" type="presParOf" srcId="{507FCFF8-6D84-42B2-A548-82E275A36A34}" destId="{1EE7A35B-CD8C-467E-9916-3DED7A18880D}" srcOrd="0" destOrd="0" presId="urn:microsoft.com/office/officeart/2017/3/layout/HorizontalPathTimeline"/>
    <dgm:cxn modelId="{E5968220-3566-4265-A9B9-D0FBB43D31D8}" type="presParOf" srcId="{507FCFF8-6D84-42B2-A548-82E275A36A34}" destId="{C2170A80-3CB5-4010-89E8-47D07E089595}" srcOrd="1" destOrd="0" presId="urn:microsoft.com/office/officeart/2017/3/layout/HorizontalPathTimeline"/>
    <dgm:cxn modelId="{A82887AC-BA5C-4135-89E8-63493C210026}" type="presParOf" srcId="{AC13B714-729F-46EC-850C-DC20807B9741}" destId="{DF225B13-004D-4379-BD2C-9636C28C47F7}" srcOrd="2" destOrd="0" presId="urn:microsoft.com/office/officeart/2017/3/layout/HorizontalPathTimeline"/>
    <dgm:cxn modelId="{675796FB-C6E4-4E23-B24E-4B28744EF4BD}" type="presParOf" srcId="{AC13B714-729F-46EC-850C-DC20807B9741}" destId="{60F12195-1EE7-4E1C-AA3B-F02AA23C618F}" srcOrd="3" destOrd="0" presId="urn:microsoft.com/office/officeart/2017/3/layout/HorizontalPathTimeline"/>
    <dgm:cxn modelId="{FF006EC6-A1F2-42BB-BD80-652085DB6E29}" type="presParOf" srcId="{AC13B714-729F-46EC-850C-DC20807B9741}" destId="{BD4D46F7-35B4-448B-86F8-E14AEA945757}" srcOrd="4" destOrd="0" presId="urn:microsoft.com/office/officeart/2017/3/layout/HorizontalPathTimeline"/>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70558" y="242324"/>
          <a:ext cx="2778195" cy="887268"/>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solidFill>
                <a:schemeClr val="bg1"/>
              </a:solidFill>
            </a:rPr>
            <a:t>A GSTT No </a:t>
          </a:r>
          <a:r>
            <a:rPr lang="hu-HU" sz="1100" kern="1200" dirty="0" err="1">
              <a:solidFill>
                <a:schemeClr val="bg1"/>
              </a:solidFill>
            </a:rPr>
            <a:t>Dig</a:t>
          </a:r>
          <a:r>
            <a:rPr lang="hu-HU" sz="1100" kern="1200" dirty="0">
              <a:solidFill>
                <a:schemeClr val="bg1"/>
              </a:solidFill>
            </a:rPr>
            <a:t> </a:t>
          </a:r>
          <a:r>
            <a:rPr lang="hu-HU" sz="1100" kern="1200" dirty="0" err="1">
              <a:solidFill>
                <a:schemeClr val="bg1"/>
              </a:solidFill>
            </a:rPr>
            <a:t>Award</a:t>
          </a:r>
          <a:r>
            <a:rPr lang="hu-HU" sz="1100" kern="1200" dirty="0">
              <a:solidFill>
                <a:schemeClr val="bg1"/>
              </a:solidFill>
            </a:rPr>
            <a:t> 2015 díj nyertese
1000 m 1500 mm-es béléscső telepítése UV-keményedő CIPP technológiával, nagyon speciális körülmények között </a:t>
          </a:r>
          <a:endParaRPr lang="en-US" sz="1100" kern="1200" dirty="0">
            <a:solidFill>
              <a:schemeClr val="bg1"/>
            </a:solidFill>
          </a:endParaRPr>
        </a:p>
      </dsp:txBody>
      <dsp:txXfrm>
        <a:off x="170558" y="242324"/>
        <a:ext cx="2778195" cy="887268"/>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 GSTT No </a:t>
          </a:r>
          <a:r>
            <a:rPr lang="hu-HU" sz="1100" kern="1200" dirty="0" err="1"/>
            <a:t>Dig</a:t>
          </a:r>
          <a:r>
            <a:rPr lang="hu-HU" sz="1100" kern="1200" dirty="0"/>
            <a:t> </a:t>
          </a:r>
          <a:r>
            <a:rPr lang="hu-HU" sz="1100" kern="1200" dirty="0" err="1"/>
            <a:t>Award</a:t>
          </a:r>
          <a:r>
            <a:rPr lang="hu-HU" sz="1100" kern="1200" dirty="0"/>
            <a:t> 2017 díj nyertese
Saját akna-felújítási rendszer kifejlesztéséért UV-keményítő CIPP technológia alkalmazásával </a:t>
          </a:r>
          <a:endParaRPr lang="en-US" sz="1100" kern="1200" dirty="0"/>
        </a:p>
      </dsp:txBody>
      <dsp:txXfrm>
        <a:off x="1767942" y="2463797"/>
        <a:ext cx="2778195" cy="887268"/>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219655"/>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Az ISTT No </a:t>
          </a:r>
          <a:r>
            <a:rPr lang="hu-HU" sz="1100" kern="1200" dirty="0" err="1"/>
            <a:t>Dig</a:t>
          </a:r>
          <a:r>
            <a:rPr lang="hu-HU" sz="1100" kern="1200" dirty="0"/>
            <a:t> </a:t>
          </a:r>
          <a:r>
            <a:rPr lang="hu-HU" sz="1100" kern="1200" dirty="0" err="1"/>
            <a:t>Award</a:t>
          </a:r>
          <a:r>
            <a:rPr lang="hu-HU" sz="1100" kern="1200" dirty="0"/>
            <a:t> 2024 díj nyertese
1500 mm-es béléscső telepítése UV-keményedő CIPP technológiával, nagyon speciális körülmények között</a:t>
          </a:r>
          <a:endParaRPr lang="en-US" sz="1100" kern="1200" dirty="0"/>
        </a:p>
      </dsp:txBody>
      <dsp:txXfrm>
        <a:off x="3346462" y="219655"/>
        <a:ext cx="2778195" cy="887268"/>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89422" y="219655"/>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 GSTT No </a:t>
          </a:r>
          <a:r>
            <a:rPr lang="hu-HU" sz="1100" kern="1200" dirty="0" err="1"/>
            <a:t>Dig</a:t>
          </a:r>
          <a:r>
            <a:rPr lang="hu-HU" sz="1100" kern="1200" dirty="0"/>
            <a:t> </a:t>
          </a:r>
          <a:r>
            <a:rPr lang="hu-HU" sz="1100" kern="1200" dirty="0" err="1"/>
            <a:t>Award</a:t>
          </a:r>
          <a:r>
            <a:rPr lang="hu-HU" sz="1100" kern="1200" dirty="0"/>
            <a:t> 2015 díj nyertese
1000 m 1500 mm-es béléscső telepítése UV-keményedő CIPP technológiával, nagyon speciális körülmények között </a:t>
          </a:r>
          <a:endParaRPr lang="en-US" sz="1100" kern="1200" dirty="0"/>
        </a:p>
      </dsp:txBody>
      <dsp:txXfrm>
        <a:off x="189422" y="219655"/>
        <a:ext cx="2778195" cy="887268"/>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887268"/>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b="0" kern="1200" dirty="0">
              <a:solidFill>
                <a:schemeClr val="bg1"/>
              </a:solidFill>
            </a:rPr>
            <a:t>A GSTT No </a:t>
          </a:r>
          <a:r>
            <a:rPr lang="hu-HU" sz="1100" b="0" kern="1200" dirty="0" err="1">
              <a:solidFill>
                <a:schemeClr val="bg1"/>
              </a:solidFill>
            </a:rPr>
            <a:t>Dig</a:t>
          </a:r>
          <a:r>
            <a:rPr lang="hu-HU" sz="1100" b="0" kern="1200" dirty="0">
              <a:solidFill>
                <a:schemeClr val="bg1"/>
              </a:solidFill>
            </a:rPr>
            <a:t> </a:t>
          </a:r>
          <a:r>
            <a:rPr lang="hu-HU" sz="1100" b="0" kern="1200" dirty="0" err="1">
              <a:solidFill>
                <a:schemeClr val="bg1"/>
              </a:solidFill>
            </a:rPr>
            <a:t>Award</a:t>
          </a:r>
          <a:r>
            <a:rPr lang="hu-HU" sz="1100" b="0" kern="1200" dirty="0">
              <a:solidFill>
                <a:schemeClr val="bg1"/>
              </a:solidFill>
            </a:rPr>
            <a:t> 2017 díj nyertese
Saját akna-felújítási rendszer kifejlesztéséért UV-keményítő CIPP technológia alkalmazásával </a:t>
          </a:r>
          <a:endParaRPr lang="en-US" sz="1100" b="0" kern="1200" dirty="0">
            <a:solidFill>
              <a:schemeClr val="bg1"/>
            </a:solidFill>
          </a:endParaRPr>
        </a:p>
      </dsp:txBody>
      <dsp:txXfrm>
        <a:off x="1767942" y="2463797"/>
        <a:ext cx="2778195" cy="887268"/>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219655"/>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Az ISTT No </a:t>
          </a:r>
          <a:r>
            <a:rPr lang="hu-HU" sz="1100" kern="1200" dirty="0" err="1"/>
            <a:t>Dig</a:t>
          </a:r>
          <a:r>
            <a:rPr lang="hu-HU" sz="1100" kern="1200" dirty="0"/>
            <a:t> </a:t>
          </a:r>
          <a:r>
            <a:rPr lang="hu-HU" sz="1100" kern="1200" dirty="0" err="1"/>
            <a:t>Award</a:t>
          </a:r>
          <a:r>
            <a:rPr lang="hu-HU" sz="1100" kern="1200" dirty="0"/>
            <a:t> 2024 díj nyertese
1500 mm-es béléscső telepítése UV-keményedő CIPP technológiával, nagyon speciális körülmények között</a:t>
          </a:r>
          <a:endParaRPr lang="en-US" sz="1100" kern="1200" dirty="0"/>
        </a:p>
      </dsp:txBody>
      <dsp:txXfrm>
        <a:off x="3346462" y="219655"/>
        <a:ext cx="2778195" cy="887268"/>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08734-7663-4908-8287-336B2013091E}">
      <dsp:nvSpPr>
        <dsp:cNvPr id="0" name=""/>
        <dsp:cNvSpPr/>
      </dsp:nvSpPr>
      <dsp:spPr>
        <a:xfrm>
          <a:off x="315703"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a:t>2015</a:t>
          </a:r>
        </a:p>
      </dsp:txBody>
      <dsp:txXfrm>
        <a:off x="315703" y="1917477"/>
        <a:ext cx="2525631" cy="403491"/>
      </dsp:txXfrm>
    </dsp:sp>
    <dsp:sp modelId="{F82F71CF-9598-4C6F-A812-75A7EDA59441}">
      <dsp:nvSpPr>
        <dsp:cNvPr id="0" name=""/>
        <dsp:cNvSpPr/>
      </dsp:nvSpPr>
      <dsp:spPr>
        <a:xfrm>
          <a:off x="0" y="1713946"/>
          <a:ext cx="6314080" cy="142828"/>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193C0-9E8E-4E9D-8AE6-890EB4F10DC1}">
      <dsp:nvSpPr>
        <dsp:cNvPr id="0" name=""/>
        <dsp:cNvSpPr/>
      </dsp:nvSpPr>
      <dsp:spPr>
        <a:xfrm>
          <a:off x="189422" y="219655"/>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 GSTT No </a:t>
          </a:r>
          <a:r>
            <a:rPr lang="hu-HU" sz="1100" kern="1200" dirty="0" err="1"/>
            <a:t>Dig</a:t>
          </a:r>
          <a:r>
            <a:rPr lang="hu-HU" sz="1100" kern="1200" dirty="0"/>
            <a:t> </a:t>
          </a:r>
          <a:r>
            <a:rPr lang="hu-HU" sz="1100" kern="1200" dirty="0" err="1"/>
            <a:t>Award</a:t>
          </a:r>
          <a:r>
            <a:rPr lang="hu-HU" sz="1100" kern="1200" dirty="0"/>
            <a:t> 2015 díj nyertese
1000 m 1500 mm-es béléscső telepítése UV-keményedő CIPP technológiával, nagyon speciális körülmények között </a:t>
          </a:r>
          <a:endParaRPr lang="en-US" sz="1100" kern="1200" dirty="0"/>
        </a:p>
      </dsp:txBody>
      <dsp:txXfrm>
        <a:off x="189422" y="219655"/>
        <a:ext cx="2778195" cy="887268"/>
      </dsp:txXfrm>
    </dsp:sp>
    <dsp:sp modelId="{6AF8ABA0-4338-45D6-8DA8-B551E7025376}">
      <dsp:nvSpPr>
        <dsp:cNvPr id="0" name=""/>
        <dsp:cNvSpPr/>
      </dsp:nvSpPr>
      <dsp:spPr>
        <a:xfrm>
          <a:off x="157851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B2F73B16-B6BD-4707-84C3-D7523B77A944}">
      <dsp:nvSpPr>
        <dsp:cNvPr id="0" name=""/>
        <dsp:cNvSpPr/>
      </dsp:nvSpPr>
      <dsp:spPr>
        <a:xfrm>
          <a:off x="1894223" y="1249752"/>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66750">
            <a:lnSpc>
              <a:spcPct val="90000"/>
            </a:lnSpc>
            <a:spcBef>
              <a:spcPct val="0"/>
            </a:spcBef>
            <a:spcAft>
              <a:spcPct val="35000"/>
            </a:spcAft>
            <a:buNone/>
            <a:defRPr b="1"/>
          </a:pPr>
          <a:r>
            <a:rPr lang="en-US" sz="1500" kern="1200"/>
            <a:t>2017</a:t>
          </a:r>
        </a:p>
      </dsp:txBody>
      <dsp:txXfrm>
        <a:off x="1894223" y="1249752"/>
        <a:ext cx="2525631" cy="403491"/>
      </dsp:txXfrm>
    </dsp:sp>
    <dsp:sp modelId="{93574F56-3491-41C2-9AF1-7CAD2B3DE983}">
      <dsp:nvSpPr>
        <dsp:cNvPr id="0" name=""/>
        <dsp:cNvSpPr/>
      </dsp:nvSpPr>
      <dsp:spPr>
        <a:xfrm>
          <a:off x="1767942" y="2463797"/>
          <a:ext cx="2778195" cy="88726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t>A GSTT No </a:t>
          </a:r>
          <a:r>
            <a:rPr lang="hu-HU" sz="1100" kern="1200" dirty="0" err="1"/>
            <a:t>Dig</a:t>
          </a:r>
          <a:r>
            <a:rPr lang="hu-HU" sz="1100" kern="1200" dirty="0"/>
            <a:t> </a:t>
          </a:r>
          <a:r>
            <a:rPr lang="hu-HU" sz="1100" kern="1200" dirty="0" err="1"/>
            <a:t>Award</a:t>
          </a:r>
          <a:r>
            <a:rPr lang="hu-HU" sz="1100" kern="1200" dirty="0"/>
            <a:t> 2017 díj nyertese
Saját akna-felújítási rendszer kifejlesztéséért UV-keményítő CIPP technológia alkalmazásával </a:t>
          </a:r>
          <a:endParaRPr lang="en-US" sz="1100" kern="1200" dirty="0"/>
        </a:p>
      </dsp:txBody>
      <dsp:txXfrm>
        <a:off x="1767942" y="2463797"/>
        <a:ext cx="2778195" cy="887268"/>
      </dsp:txXfrm>
    </dsp:sp>
    <dsp:sp modelId="{A0C03059-AF11-4884-992B-2DB7C83670E9}">
      <dsp:nvSpPr>
        <dsp:cNvPr id="0" name=""/>
        <dsp:cNvSpPr/>
      </dsp:nvSpPr>
      <dsp:spPr>
        <a:xfrm>
          <a:off x="3157039" y="1856774"/>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CE4C3CBE-AD61-410C-BD3E-B9A318162EDC}">
      <dsp:nvSpPr>
        <dsp:cNvPr id="0" name=""/>
        <dsp:cNvSpPr/>
      </dsp:nvSpPr>
      <dsp:spPr>
        <a:xfrm>
          <a:off x="153388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0052F89E-FDEA-465F-9035-E280796332F7}">
      <dsp:nvSpPr>
        <dsp:cNvPr id="0" name=""/>
        <dsp:cNvSpPr/>
      </dsp:nvSpPr>
      <dsp:spPr>
        <a:xfrm>
          <a:off x="311240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 modelId="{E82B925C-1B45-4C36-936E-00C2CA388A77}">
      <dsp:nvSpPr>
        <dsp:cNvPr id="0" name=""/>
        <dsp:cNvSpPr/>
      </dsp:nvSpPr>
      <dsp:spPr>
        <a:xfrm>
          <a:off x="3472744" y="1917477"/>
          <a:ext cx="2525631" cy="403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66750">
            <a:lnSpc>
              <a:spcPct val="90000"/>
            </a:lnSpc>
            <a:spcBef>
              <a:spcPct val="0"/>
            </a:spcBef>
            <a:spcAft>
              <a:spcPct val="35000"/>
            </a:spcAft>
            <a:buNone/>
            <a:defRPr b="1"/>
          </a:pPr>
          <a:r>
            <a:rPr lang="en-US" sz="1500" kern="1200" dirty="0"/>
            <a:t>2024</a:t>
          </a:r>
        </a:p>
      </dsp:txBody>
      <dsp:txXfrm>
        <a:off x="3472744" y="1917477"/>
        <a:ext cx="2525631" cy="403491"/>
      </dsp:txXfrm>
    </dsp:sp>
    <dsp:sp modelId="{1EE7A35B-CD8C-467E-9916-3DED7A18880D}">
      <dsp:nvSpPr>
        <dsp:cNvPr id="0" name=""/>
        <dsp:cNvSpPr/>
      </dsp:nvSpPr>
      <dsp:spPr>
        <a:xfrm>
          <a:off x="3346462" y="219655"/>
          <a:ext cx="2778195" cy="887268"/>
        </a:xfrm>
        <a:prstGeom prst="rect">
          <a:avLst/>
        </a:prstGeom>
        <a:solidFill>
          <a:srgbClr val="EC6726">
            <a:alpha val="90000"/>
          </a:srgb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4775" tIns="104775" rIns="104775" bIns="104775" numCol="1" spcCol="1270" anchor="ctr" anchorCtr="0">
          <a:noAutofit/>
        </a:bodyPr>
        <a:lstStyle/>
        <a:p>
          <a:pPr marL="0" lvl="0" indent="0" algn="l" defTabSz="488950">
            <a:lnSpc>
              <a:spcPct val="90000"/>
            </a:lnSpc>
            <a:spcBef>
              <a:spcPct val="0"/>
            </a:spcBef>
            <a:spcAft>
              <a:spcPct val="35000"/>
            </a:spcAft>
            <a:buNone/>
          </a:pPr>
          <a:r>
            <a:rPr lang="hu-HU" sz="1100" kern="1200" dirty="0">
              <a:solidFill>
                <a:schemeClr val="bg1"/>
              </a:solidFill>
            </a:rPr>
            <a:t>Az ISTT No </a:t>
          </a:r>
          <a:r>
            <a:rPr lang="hu-HU" sz="1100" kern="1200" dirty="0" err="1">
              <a:solidFill>
                <a:schemeClr val="bg1"/>
              </a:solidFill>
            </a:rPr>
            <a:t>Dig</a:t>
          </a:r>
          <a:r>
            <a:rPr lang="hu-HU" sz="1100" kern="1200" dirty="0">
              <a:solidFill>
                <a:schemeClr val="bg1"/>
              </a:solidFill>
            </a:rPr>
            <a:t> </a:t>
          </a:r>
          <a:r>
            <a:rPr lang="hu-HU" sz="1100" kern="1200" dirty="0" err="1">
              <a:solidFill>
                <a:schemeClr val="bg1"/>
              </a:solidFill>
            </a:rPr>
            <a:t>Award</a:t>
          </a:r>
          <a:r>
            <a:rPr lang="hu-HU" sz="1100" kern="1200" dirty="0">
              <a:solidFill>
                <a:schemeClr val="bg1"/>
              </a:solidFill>
            </a:rPr>
            <a:t> 2024 díj nyertese
1500 mm-es béléscső telepítése UV-keményedő CIPP technológiával, nagyon speciális körülmények között</a:t>
          </a:r>
          <a:endParaRPr lang="en-US" sz="1100" kern="1200" dirty="0">
            <a:solidFill>
              <a:schemeClr val="bg1"/>
            </a:solidFill>
          </a:endParaRPr>
        </a:p>
      </dsp:txBody>
      <dsp:txXfrm>
        <a:off x="3346462" y="219655"/>
        <a:ext cx="2778195" cy="887268"/>
      </dsp:txXfrm>
    </dsp:sp>
    <dsp:sp modelId="{DF225B13-004D-4379-BD2C-9636C28C47F7}">
      <dsp:nvSpPr>
        <dsp:cNvPr id="0" name=""/>
        <dsp:cNvSpPr/>
      </dsp:nvSpPr>
      <dsp:spPr>
        <a:xfrm>
          <a:off x="4735559" y="1106923"/>
          <a:ext cx="0" cy="607022"/>
        </a:xfrm>
        <a:prstGeom prst="line">
          <a:avLst/>
        </a:prstGeom>
        <a:solidFill>
          <a:schemeClr val="accent1">
            <a:hueOff val="0"/>
            <a:satOff val="0"/>
            <a:lumOff val="0"/>
            <a:alphaOff val="0"/>
          </a:schemeClr>
        </a:solidFill>
        <a:ln w="6350" cap="flat" cmpd="sng" algn="ctr">
          <a:solidFill>
            <a:schemeClr val="accent1">
              <a:hueOff val="0"/>
              <a:satOff val="0"/>
              <a:lumOff val="0"/>
              <a:alphaOff val="0"/>
            </a:schemeClr>
          </a:solidFill>
          <a:prstDash val="dash"/>
          <a:miter lim="800000"/>
        </a:ln>
        <a:effectLst/>
      </dsp:spPr>
      <dsp:style>
        <a:lnRef idx="2">
          <a:scrgbClr r="0" g="0" b="0"/>
        </a:lnRef>
        <a:fillRef idx="1">
          <a:scrgbClr r="0" g="0" b="0"/>
        </a:fillRef>
        <a:effectRef idx="0">
          <a:scrgbClr r="0" g="0" b="0"/>
        </a:effectRef>
        <a:fontRef idx="minor">
          <a:schemeClr val="lt1"/>
        </a:fontRef>
      </dsp:style>
    </dsp:sp>
    <dsp:sp modelId="{60F12195-1EE7-4E1C-AA3B-F02AA23C618F}">
      <dsp:nvSpPr>
        <dsp:cNvPr id="0" name=""/>
        <dsp:cNvSpPr/>
      </dsp:nvSpPr>
      <dsp:spPr>
        <a:xfrm>
          <a:off x="4690925" y="1740726"/>
          <a:ext cx="89268" cy="89268"/>
        </a:xfrm>
        <a:prstGeom prst="ellipse">
          <a:avLst/>
        </a:prstGeom>
        <a:solidFill>
          <a:schemeClr val="lt1">
            <a:alpha val="90000"/>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layout3.xml><?xml version="1.0" encoding="utf-8"?>
<dgm:layoutDef xmlns:dgm="http://schemas.openxmlformats.org/drawingml/2006/diagram" xmlns:a="http://schemas.openxmlformats.org/drawingml/2006/main" uniqueId="urn:microsoft.com/office/officeart/2017/3/layout/HorizontalPathTimeline">
  <dgm:title val="Horizontal Path Timeline"/>
  <dgm:desc val="Use to show a list of events in chronological order. The rectangular shape contains the description while the date is shown near the circular dot along the time line. It's the perfect SmartArt for displaying large amount of text with a short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refType="h" fact="0.04"/>
      <dgm:constr type="ctrY" for="ch" forName="divider" refType="h" fact="0.5"/>
      <dgm:constr type="l" for="ch" forName="divider"/>
      <dgm:constr type="w" for="ch" forName="nodes" refType="w"/>
      <dgm:constr type="h" for="ch" forName="nodes" refType="h"/>
    </dgm:constrLst>
    <dgm:layoutNode name="divider" styleLbl="node1">
      <dgm:alg type="sp"/>
      <dgm:shape xmlns:r="http://schemas.openxmlformats.org/officeDocument/2006/relationships" type="rect" r:blip="" zOrderOff="2">
        <dgm:adjLst/>
      </dgm:shap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
                <dgm:constr type="l" for="ch" forName="L1TextContainer" refType="w" fact="0.1"/>
                <dgm:constr type="t" for="ch" forName="L1TextContainer" refType="h" fact="0.537"/>
                <dgm:constr type="h" for="ch" forName="L1TextContainer" refType="h" fact="0.113"/>
                <dgm:constr type="w" for="ch" forName="L2TextContainerWrapper" refType="w" fact="0.88"/>
                <dgm:constr type="h" for="ch" forName="L2TextContainerWrapper" refType="h" fact="0.31"/>
                <dgm:constr type="b" for="ch" forName="L2TextContainerWrapper" refType="h" fact="0.31"/>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31"/>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
                <dgm:constr type="l" for="ch" forName="L1TextContainer" refType="w" fact="0.1"/>
                <dgm:constr type="t" for="ch" forName="L1TextContainer" refType="h" fact="0.35"/>
                <dgm:constr type="h" for="ch" forName="L1TextContainer" refType="h" fact="0.113"/>
                <dgm:constr type="w" for="ch" forName="L2TextContainerWrapper" refType="w" fact="0.88"/>
                <dgm:constr type="h" for="ch" forName="L2TextContainerWrapper" refType="h" fact="0.31"/>
                <dgm:constr type="t" for="ch" forName="L2TextContainerWrapper" refType="h" fact="0.69"/>
                <dgm:constr type="l" for="ch" forName="L2TextContainerWrapper" refType="w" fact="0.06"/>
                <dgm:constr type="w" for="ch" forName="ConnectLine"/>
                <dgm:constr type="l" for="ch" forName="ConnectLine" refType="w" fact="0.5"/>
                <dgm:constr type="h" for="ch" forName="ConnectLine" refType="h" fact="0.17"/>
                <dgm:constr type="t" for="ch" forName="ConnectLine" refType="h" fact="0.52"/>
                <dgm:constr type="w" for="ch" forName="ConnectorPoint" refType="h" fact="0.025"/>
                <dgm:constr type="h" for="ch" forName="ConnectorPoint" refType="h" fact="0.02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styleLbl="bgAccFollowNode1">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45"/>
                  <dgm:constr type="b" for="ch" forName="L2TextContainer" refType="h"/>
                  <dgm:constr type="h" for="ch" forName="FlexibleEmptyPlaceHolder" refType="h" fact="0.55"/>
                </dgm:constrLst>
              </dgm:if>
              <dgm:else name="CaseForPlacingL2TextContaineBelowDivider">
                <dgm:constrLst>
                  <dgm:constr type="h" for="ch" forName="L2TextContainer" refType="h" fact="0.45"/>
                  <dgm:constr type="h" for="ch" forName="FlexibleEmptyPlaceHolder" refType="h" fact="0.55"/>
                  <dgm:constr type="b" for="ch" forName="FlexibleEmptyPlaceHolder" refType="h"/>
                </dgm:constrLst>
              </dgm:else>
            </dgm:choose>
            <dgm:layoutNode name="L2TextContainer" styleLbl="bgAccFollowNode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ect" r:blip="">
                <dgm:adjLst/>
              </dgm:shape>
              <dgm:presOf axis="des" ptType="node"/>
              <dgm:constrLst>
                <dgm:constr type="lMarg" refType="primFontSz" fact="0.75"/>
                <dgm:constr type="rMarg" refType="primFontSz" fact="0.75"/>
                <dgm:constr type="tMarg" refType="primFontSz" fact="0.75"/>
                <dgm:constr type="bMarg" refType="primFontSz" fact="0.75"/>
              </dgm:constrLst>
              <dgm:ruleLst>
                <dgm:rule type="h" val="INF" fact="NaN" max="NaN"/>
                <dgm:rule type="primFontSz" val="11" fact="NaN" max="NaN"/>
                <dgm:rule type="secFontSz" val="9"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alignNode1" moveWith="L2TextContainer">
            <dgm:alg type="sp"/>
            <dgm:shape xmlns:r="http://schemas.openxmlformats.org/officeDocument/2006/relationships" type="line" r:blip="" zOrderOff="-1">
              <dgm:adjLst/>
              <dgm:extLst>
                <a:ext uri="{B698B0E9-8C71-41B9-8309-B3DCBF30829C}">
                  <dgm1612:spPr xmlns:dgm1612="http://schemas.microsoft.com/office/drawing/2016/12/diagram">
                    <a:ln w="6350">
                      <a:prstDash val="dash"/>
                    </a:ln>
                  </dgm1612:spPr>
                </a:ext>
              </dgm:extLst>
            </dgm:shape>
            <dgm:presOf/>
            <dgm:constrLst/>
          </dgm:layoutNode>
          <dgm:layoutNode name="ConnectorPoint" styleLbl="fgAcc1" moveWith="L2TextContainer">
            <dgm:alg type="sp"/>
            <dgm:shape xmlns:r="http://schemas.openxmlformats.org/officeDocument/2006/relationships" type="ellipse" r:blip="" zOrderOff="10">
              <dgm:adjLst/>
              <dgm:extLst>
                <a:ext uri="{B698B0E9-8C71-41B9-8309-B3DCBF30829C}">
                  <dgm1612:spPr xmlns:dgm1612="http://schemas.microsoft.com/office/drawing/2016/12/diagram">
                    <a:ln>
                      <a:noFill/>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F143C-3F91-488F-AC13-6673C0D97980}" type="datetimeFigureOut">
              <a:rPr lang="de-DE" smtClean="0"/>
              <a:t>23.01.2026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95593D-0524-480E-88B0-035C712ED09E}" type="slidenum">
              <a:rPr lang="de-DE" smtClean="0"/>
              <a:t>‹#›</a:t>
            </a:fld>
            <a:endParaRPr lang="de-DE"/>
          </a:p>
        </p:txBody>
      </p:sp>
    </p:spTree>
    <p:extLst>
      <p:ext uri="{BB962C8B-B14F-4D97-AF65-F5344CB8AC3E}">
        <p14:creationId xmlns:p14="http://schemas.microsoft.com/office/powerpoint/2010/main" val="36658071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4</a:t>
            </a:fld>
            <a:endParaRPr lang="de-DE"/>
          </a:p>
        </p:txBody>
      </p:sp>
    </p:spTree>
    <p:extLst>
      <p:ext uri="{BB962C8B-B14F-4D97-AF65-F5344CB8AC3E}">
        <p14:creationId xmlns:p14="http://schemas.microsoft.com/office/powerpoint/2010/main" val="682274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5</a:t>
            </a:fld>
            <a:endParaRPr lang="de-DE"/>
          </a:p>
        </p:txBody>
      </p:sp>
    </p:spTree>
    <p:extLst>
      <p:ext uri="{BB962C8B-B14F-4D97-AF65-F5344CB8AC3E}">
        <p14:creationId xmlns:p14="http://schemas.microsoft.com/office/powerpoint/2010/main" val="773239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7</a:t>
            </a:fld>
            <a:endParaRPr lang="de-DE"/>
          </a:p>
        </p:txBody>
      </p:sp>
    </p:spTree>
    <p:extLst>
      <p:ext uri="{BB962C8B-B14F-4D97-AF65-F5344CB8AC3E}">
        <p14:creationId xmlns:p14="http://schemas.microsoft.com/office/powerpoint/2010/main" val="136595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8</a:t>
            </a:fld>
            <a:endParaRPr lang="de-DE"/>
          </a:p>
        </p:txBody>
      </p:sp>
    </p:spTree>
    <p:extLst>
      <p:ext uri="{BB962C8B-B14F-4D97-AF65-F5344CB8AC3E}">
        <p14:creationId xmlns:p14="http://schemas.microsoft.com/office/powerpoint/2010/main" val="1235700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9</a:t>
            </a:fld>
            <a:endParaRPr lang="de-DE"/>
          </a:p>
        </p:txBody>
      </p:sp>
    </p:spTree>
    <p:extLst>
      <p:ext uri="{BB962C8B-B14F-4D97-AF65-F5344CB8AC3E}">
        <p14:creationId xmlns:p14="http://schemas.microsoft.com/office/powerpoint/2010/main" val="31602580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10</a:t>
            </a:fld>
            <a:endParaRPr lang="de-DE"/>
          </a:p>
        </p:txBody>
      </p:sp>
    </p:spTree>
    <p:extLst>
      <p:ext uri="{BB962C8B-B14F-4D97-AF65-F5344CB8AC3E}">
        <p14:creationId xmlns:p14="http://schemas.microsoft.com/office/powerpoint/2010/main" val="2999254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5"/>
          </p:nvPr>
        </p:nvSpPr>
        <p:spPr/>
        <p:txBody>
          <a:bodyPr/>
          <a:lstStyle/>
          <a:p>
            <a:fld id="{1D95593D-0524-480E-88B0-035C712ED09E}" type="slidenum">
              <a:rPr lang="de-DE" smtClean="0"/>
              <a:t>12</a:t>
            </a:fld>
            <a:endParaRPr lang="de-DE"/>
          </a:p>
        </p:txBody>
      </p:sp>
    </p:spTree>
    <p:extLst>
      <p:ext uri="{BB962C8B-B14F-4D97-AF65-F5344CB8AC3E}">
        <p14:creationId xmlns:p14="http://schemas.microsoft.com/office/powerpoint/2010/main" val="32286486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14</a:t>
            </a:fld>
            <a:endParaRPr lang="de-DE"/>
          </a:p>
        </p:txBody>
      </p:sp>
    </p:spTree>
    <p:extLst>
      <p:ext uri="{BB962C8B-B14F-4D97-AF65-F5344CB8AC3E}">
        <p14:creationId xmlns:p14="http://schemas.microsoft.com/office/powerpoint/2010/main" val="5613538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16</a:t>
            </a:fld>
            <a:endParaRPr lang="de-DE"/>
          </a:p>
        </p:txBody>
      </p:sp>
    </p:spTree>
    <p:extLst>
      <p:ext uri="{BB962C8B-B14F-4D97-AF65-F5344CB8AC3E}">
        <p14:creationId xmlns:p14="http://schemas.microsoft.com/office/powerpoint/2010/main" val="912317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17</a:t>
            </a:fld>
            <a:endParaRPr lang="de-DE"/>
          </a:p>
        </p:txBody>
      </p:sp>
    </p:spTree>
    <p:extLst>
      <p:ext uri="{BB962C8B-B14F-4D97-AF65-F5344CB8AC3E}">
        <p14:creationId xmlns:p14="http://schemas.microsoft.com/office/powerpoint/2010/main" val="2592565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F4D8B-838A-09C2-A0EB-D2D316E81B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97BDB5-7B31-7400-4A10-3EA8D497DE6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3E705AC7-9538-5879-BB30-9756C4F12C64}"/>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5BC1450-50F2-9FC0-973F-8045F70A6444}"/>
              </a:ext>
            </a:extLst>
          </p:cNvPr>
          <p:cNvSpPr>
            <a:spLocks noGrp="1"/>
          </p:cNvSpPr>
          <p:nvPr>
            <p:ph type="sldNum" sz="quarter" idx="5"/>
          </p:nvPr>
        </p:nvSpPr>
        <p:spPr/>
        <p:txBody>
          <a:bodyPr/>
          <a:lstStyle/>
          <a:p>
            <a:fld id="{1D95593D-0524-480E-88B0-035C712ED09E}" type="slidenum">
              <a:rPr lang="de-DE" smtClean="0"/>
              <a:t>18</a:t>
            </a:fld>
            <a:endParaRPr lang="de-DE"/>
          </a:p>
        </p:txBody>
      </p:sp>
    </p:spTree>
    <p:extLst>
      <p:ext uri="{BB962C8B-B14F-4D97-AF65-F5344CB8AC3E}">
        <p14:creationId xmlns:p14="http://schemas.microsoft.com/office/powerpoint/2010/main" val="17651222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850CD-69A5-B7F8-24A2-B7A31438782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2487279-C6A4-E3AA-24D3-A363BAD30E4D}"/>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B5547AE-B6BC-27ED-0D9C-1D4FA09B4333}"/>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4273F39-1DCF-7029-DA62-4045D8DFB47B}"/>
              </a:ext>
            </a:extLst>
          </p:cNvPr>
          <p:cNvSpPr>
            <a:spLocks noGrp="1"/>
          </p:cNvSpPr>
          <p:nvPr>
            <p:ph type="sldNum" sz="quarter" idx="5"/>
          </p:nvPr>
        </p:nvSpPr>
        <p:spPr/>
        <p:txBody>
          <a:bodyPr/>
          <a:lstStyle/>
          <a:p>
            <a:fld id="{1D95593D-0524-480E-88B0-035C712ED09E}" type="slidenum">
              <a:rPr lang="de-DE" smtClean="0"/>
              <a:t>19</a:t>
            </a:fld>
            <a:endParaRPr lang="de-DE"/>
          </a:p>
        </p:txBody>
      </p:sp>
    </p:spTree>
    <p:extLst>
      <p:ext uri="{BB962C8B-B14F-4D97-AF65-F5344CB8AC3E}">
        <p14:creationId xmlns:p14="http://schemas.microsoft.com/office/powerpoint/2010/main" val="3136283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21</a:t>
            </a:fld>
            <a:endParaRPr lang="de-DE"/>
          </a:p>
        </p:txBody>
      </p:sp>
    </p:spTree>
    <p:extLst>
      <p:ext uri="{BB962C8B-B14F-4D97-AF65-F5344CB8AC3E}">
        <p14:creationId xmlns:p14="http://schemas.microsoft.com/office/powerpoint/2010/main" val="4149360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22</a:t>
            </a:fld>
            <a:endParaRPr lang="de-DE"/>
          </a:p>
        </p:txBody>
      </p:sp>
    </p:spTree>
    <p:extLst>
      <p:ext uri="{BB962C8B-B14F-4D97-AF65-F5344CB8AC3E}">
        <p14:creationId xmlns:p14="http://schemas.microsoft.com/office/powerpoint/2010/main" val="2720412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23</a:t>
            </a:fld>
            <a:endParaRPr lang="de-DE"/>
          </a:p>
        </p:txBody>
      </p:sp>
    </p:spTree>
    <p:extLst>
      <p:ext uri="{BB962C8B-B14F-4D97-AF65-F5344CB8AC3E}">
        <p14:creationId xmlns:p14="http://schemas.microsoft.com/office/powerpoint/2010/main" val="18557895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24</a:t>
            </a:fld>
            <a:endParaRPr lang="de-DE"/>
          </a:p>
        </p:txBody>
      </p:sp>
    </p:spTree>
    <p:extLst>
      <p:ext uri="{BB962C8B-B14F-4D97-AF65-F5344CB8AC3E}">
        <p14:creationId xmlns:p14="http://schemas.microsoft.com/office/powerpoint/2010/main" val="2325260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25</a:t>
            </a:fld>
            <a:endParaRPr lang="de-DE"/>
          </a:p>
        </p:txBody>
      </p:sp>
    </p:spTree>
    <p:extLst>
      <p:ext uri="{BB962C8B-B14F-4D97-AF65-F5344CB8AC3E}">
        <p14:creationId xmlns:p14="http://schemas.microsoft.com/office/powerpoint/2010/main" val="5189347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26</a:t>
            </a:fld>
            <a:endParaRPr lang="de-DE"/>
          </a:p>
        </p:txBody>
      </p:sp>
    </p:spTree>
    <p:extLst>
      <p:ext uri="{BB962C8B-B14F-4D97-AF65-F5344CB8AC3E}">
        <p14:creationId xmlns:p14="http://schemas.microsoft.com/office/powerpoint/2010/main" val="2547939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27</a:t>
            </a:fld>
            <a:endParaRPr lang="de-DE"/>
          </a:p>
        </p:txBody>
      </p:sp>
    </p:spTree>
    <p:extLst>
      <p:ext uri="{BB962C8B-B14F-4D97-AF65-F5344CB8AC3E}">
        <p14:creationId xmlns:p14="http://schemas.microsoft.com/office/powerpoint/2010/main" val="39080851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28</a:t>
            </a:fld>
            <a:endParaRPr lang="de-DE"/>
          </a:p>
        </p:txBody>
      </p:sp>
    </p:spTree>
    <p:extLst>
      <p:ext uri="{BB962C8B-B14F-4D97-AF65-F5344CB8AC3E}">
        <p14:creationId xmlns:p14="http://schemas.microsoft.com/office/powerpoint/2010/main" val="1212467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29</a:t>
            </a:fld>
            <a:endParaRPr lang="de-DE"/>
          </a:p>
        </p:txBody>
      </p:sp>
    </p:spTree>
    <p:extLst>
      <p:ext uri="{BB962C8B-B14F-4D97-AF65-F5344CB8AC3E}">
        <p14:creationId xmlns:p14="http://schemas.microsoft.com/office/powerpoint/2010/main" val="5341504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30</a:t>
            </a:fld>
            <a:endParaRPr lang="de-DE"/>
          </a:p>
        </p:txBody>
      </p:sp>
    </p:spTree>
    <p:extLst>
      <p:ext uri="{BB962C8B-B14F-4D97-AF65-F5344CB8AC3E}">
        <p14:creationId xmlns:p14="http://schemas.microsoft.com/office/powerpoint/2010/main" val="14965718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31</a:t>
            </a:fld>
            <a:endParaRPr lang="de-DE"/>
          </a:p>
        </p:txBody>
      </p:sp>
    </p:spTree>
    <p:extLst>
      <p:ext uri="{BB962C8B-B14F-4D97-AF65-F5344CB8AC3E}">
        <p14:creationId xmlns:p14="http://schemas.microsoft.com/office/powerpoint/2010/main" val="6527422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32</a:t>
            </a:fld>
            <a:endParaRPr lang="de-DE"/>
          </a:p>
        </p:txBody>
      </p:sp>
    </p:spTree>
    <p:extLst>
      <p:ext uri="{BB962C8B-B14F-4D97-AF65-F5344CB8AC3E}">
        <p14:creationId xmlns:p14="http://schemas.microsoft.com/office/powerpoint/2010/main" val="18447041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33</a:t>
            </a:fld>
            <a:endParaRPr lang="de-DE"/>
          </a:p>
        </p:txBody>
      </p:sp>
    </p:spTree>
    <p:extLst>
      <p:ext uri="{BB962C8B-B14F-4D97-AF65-F5344CB8AC3E}">
        <p14:creationId xmlns:p14="http://schemas.microsoft.com/office/powerpoint/2010/main" val="25836460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1D95593D-0524-480E-88B0-035C712ED09E}" type="slidenum">
              <a:rPr lang="de-DE" smtClean="0"/>
              <a:t>34</a:t>
            </a:fld>
            <a:endParaRPr lang="de-DE"/>
          </a:p>
        </p:txBody>
      </p:sp>
    </p:spTree>
    <p:extLst>
      <p:ext uri="{BB962C8B-B14F-4D97-AF65-F5344CB8AC3E}">
        <p14:creationId xmlns:p14="http://schemas.microsoft.com/office/powerpoint/2010/main" val="30227322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3388A-B5E0-F99F-B384-98F86780EF4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7309E40-FB4F-8CDD-E8FC-BC06F7164EB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A63FB09-A52C-BB65-2B18-C4A7DE6F8AB8}"/>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4D8DA1F-6CE3-6E8D-311B-32F9D9098C4D}"/>
              </a:ext>
            </a:extLst>
          </p:cNvPr>
          <p:cNvSpPr>
            <a:spLocks noGrp="1"/>
          </p:cNvSpPr>
          <p:nvPr>
            <p:ph type="sldNum" sz="quarter" idx="5"/>
          </p:nvPr>
        </p:nvSpPr>
        <p:spPr/>
        <p:txBody>
          <a:bodyPr/>
          <a:lstStyle/>
          <a:p>
            <a:fld id="{1D95593D-0524-480E-88B0-035C712ED09E}" type="slidenum">
              <a:rPr lang="de-DE" smtClean="0"/>
              <a:t>35</a:t>
            </a:fld>
            <a:endParaRPr lang="de-DE"/>
          </a:p>
        </p:txBody>
      </p:sp>
    </p:spTree>
    <p:extLst>
      <p:ext uri="{BB962C8B-B14F-4D97-AF65-F5344CB8AC3E}">
        <p14:creationId xmlns:p14="http://schemas.microsoft.com/office/powerpoint/2010/main" val="19889650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23ACD-D47B-8E8B-7C44-38647BA7B74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AA4A3CD-B0F9-0207-6E5B-4F9FA29E351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E3C7946-B204-A96F-F655-D59A26FD95B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4FEC948-2680-D9B0-B197-1959F738F7A8}"/>
              </a:ext>
            </a:extLst>
          </p:cNvPr>
          <p:cNvSpPr>
            <a:spLocks noGrp="1"/>
          </p:cNvSpPr>
          <p:nvPr>
            <p:ph type="sldNum" sz="quarter" idx="5"/>
          </p:nvPr>
        </p:nvSpPr>
        <p:spPr/>
        <p:txBody>
          <a:bodyPr/>
          <a:lstStyle/>
          <a:p>
            <a:fld id="{1D95593D-0524-480E-88B0-035C712ED09E}" type="slidenum">
              <a:rPr lang="de-DE" smtClean="0"/>
              <a:t>36</a:t>
            </a:fld>
            <a:endParaRPr lang="de-DE"/>
          </a:p>
        </p:txBody>
      </p:sp>
    </p:spTree>
    <p:extLst>
      <p:ext uri="{BB962C8B-B14F-4D97-AF65-F5344CB8AC3E}">
        <p14:creationId xmlns:p14="http://schemas.microsoft.com/office/powerpoint/2010/main" val="14438676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34644A-2C7B-4932-849E-A4A2FD15CF6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1EFB37C-A318-F571-B45D-57967A5B375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C330527B-301F-2D36-179C-BBCAFCF635F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3028B6A6-F2B5-F915-43CA-D1B4B39FF16F}"/>
              </a:ext>
            </a:extLst>
          </p:cNvPr>
          <p:cNvSpPr>
            <a:spLocks noGrp="1"/>
          </p:cNvSpPr>
          <p:nvPr>
            <p:ph type="sldNum" sz="quarter" idx="5"/>
          </p:nvPr>
        </p:nvSpPr>
        <p:spPr/>
        <p:txBody>
          <a:bodyPr/>
          <a:lstStyle/>
          <a:p>
            <a:fld id="{1D95593D-0524-480E-88B0-035C712ED09E}" type="slidenum">
              <a:rPr lang="de-DE" smtClean="0"/>
              <a:t>37</a:t>
            </a:fld>
            <a:endParaRPr lang="de-DE"/>
          </a:p>
        </p:txBody>
      </p:sp>
    </p:spTree>
    <p:extLst>
      <p:ext uri="{BB962C8B-B14F-4D97-AF65-F5344CB8AC3E}">
        <p14:creationId xmlns:p14="http://schemas.microsoft.com/office/powerpoint/2010/main" val="1994462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64750-35ED-3DDF-7258-F1A4383920E1}"/>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40552EC3-C967-AE60-CF4F-37D9A064221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79BF9A49-BC28-B66F-8851-215D4DB2DFC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D2F3084A-1143-179E-6B16-F42BAAD18D82}"/>
              </a:ext>
            </a:extLst>
          </p:cNvPr>
          <p:cNvSpPr>
            <a:spLocks noGrp="1"/>
          </p:cNvSpPr>
          <p:nvPr>
            <p:ph type="sldNum" sz="quarter" idx="5"/>
          </p:nvPr>
        </p:nvSpPr>
        <p:spPr/>
        <p:txBody>
          <a:bodyPr/>
          <a:lstStyle/>
          <a:p>
            <a:fld id="{1D95593D-0524-480E-88B0-035C712ED09E}" type="slidenum">
              <a:rPr lang="de-DE" smtClean="0"/>
              <a:t>38</a:t>
            </a:fld>
            <a:endParaRPr lang="de-DE"/>
          </a:p>
        </p:txBody>
      </p:sp>
    </p:spTree>
    <p:extLst>
      <p:ext uri="{BB962C8B-B14F-4D97-AF65-F5344CB8AC3E}">
        <p14:creationId xmlns:p14="http://schemas.microsoft.com/office/powerpoint/2010/main" val="51031134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FA6E9-2AC7-5BF0-488E-469D9CE85FC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C89B0C8-1774-B3F1-1EF3-3B600F58FDE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D6ECB69-EA10-2D95-1DC3-E1E4ABEC5D7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389B990-AA8C-9AD6-D767-434320A7C7C7}"/>
              </a:ext>
            </a:extLst>
          </p:cNvPr>
          <p:cNvSpPr>
            <a:spLocks noGrp="1"/>
          </p:cNvSpPr>
          <p:nvPr>
            <p:ph type="sldNum" sz="quarter" idx="5"/>
          </p:nvPr>
        </p:nvSpPr>
        <p:spPr/>
        <p:txBody>
          <a:bodyPr/>
          <a:lstStyle/>
          <a:p>
            <a:fld id="{1D95593D-0524-480E-88B0-035C712ED09E}" type="slidenum">
              <a:rPr lang="de-DE" smtClean="0"/>
              <a:t>39</a:t>
            </a:fld>
            <a:endParaRPr lang="de-DE"/>
          </a:p>
        </p:txBody>
      </p:sp>
    </p:spTree>
    <p:extLst>
      <p:ext uri="{BB962C8B-B14F-4D97-AF65-F5344CB8AC3E}">
        <p14:creationId xmlns:p14="http://schemas.microsoft.com/office/powerpoint/2010/main" val="20317768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8A0AC-41FC-1A65-8FF6-4756BBBD8BE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77DCE8E-F688-0E91-A5C6-D1536D829E9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FB1C399B-C651-88F9-1D0F-1B55980B30A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9D71311-FFAC-333D-27FD-009D0944C94F}"/>
              </a:ext>
            </a:extLst>
          </p:cNvPr>
          <p:cNvSpPr>
            <a:spLocks noGrp="1"/>
          </p:cNvSpPr>
          <p:nvPr>
            <p:ph type="sldNum" sz="quarter" idx="5"/>
          </p:nvPr>
        </p:nvSpPr>
        <p:spPr/>
        <p:txBody>
          <a:bodyPr/>
          <a:lstStyle/>
          <a:p>
            <a:fld id="{1D95593D-0524-480E-88B0-035C712ED09E}" type="slidenum">
              <a:rPr lang="de-DE" smtClean="0"/>
              <a:t>40</a:t>
            </a:fld>
            <a:endParaRPr lang="de-DE"/>
          </a:p>
        </p:txBody>
      </p:sp>
    </p:spTree>
    <p:extLst>
      <p:ext uri="{BB962C8B-B14F-4D97-AF65-F5344CB8AC3E}">
        <p14:creationId xmlns:p14="http://schemas.microsoft.com/office/powerpoint/2010/main" val="1102354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23.01.2026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665900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23.01.2026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12970038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de-DE"/>
              <a:t>Mastertitelformat bearbeiten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39F03193-24B3-4397-A2F1-3455400FF0FC}" type="datetimeFigureOut">
              <a:rPr lang="de-DE" smtClean="0"/>
              <a:t>23.01.2026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105255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39F03193-24B3-4397-A2F1-3455400FF0FC}" type="datetimeFigureOut">
              <a:rPr lang="de-DE" smtClean="0"/>
              <a:t>23.01.2026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1766522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de-DE"/>
              <a:t>Mastertitelformat bearbeiten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39F03193-24B3-4397-A2F1-3455400FF0FC}" type="datetimeFigureOut">
              <a:rPr lang="de-DE" smtClean="0"/>
              <a:t>23.01.2026</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173141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39F03193-24B3-4397-A2F1-3455400FF0FC}" type="datetimeFigureOut">
              <a:rPr lang="de-DE" smtClean="0"/>
              <a:t>23.01.2026</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81275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F03193-24B3-4397-A2F1-3455400FF0FC}" type="datetimeFigureOut">
              <a:rPr lang="de-DE" smtClean="0"/>
              <a:t>23.01.2026</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279730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9F03193-24B3-4397-A2F1-3455400FF0FC}" type="datetimeFigureOut">
              <a:rPr lang="de-DE" smtClean="0"/>
              <a:t>23.01.2026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2443820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39F03193-24B3-4397-A2F1-3455400FF0FC}" type="datetimeFigureOut">
              <a:rPr lang="de-DE" smtClean="0"/>
              <a:t>23.01.2026</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862526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23.01.2026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406438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39F03193-24B3-4397-A2F1-3455400FF0FC}" type="datetimeFigureOut">
              <a:rPr lang="de-DE" smtClean="0"/>
              <a:t>23.01.2026</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7BEA751A-198F-47B3-8E2D-5161B144BF42}" type="slidenum">
              <a:rPr lang="de-DE" smtClean="0"/>
              <a:t>‹#›</a:t>
            </a:fld>
            <a:endParaRPr lang="de-DE"/>
          </a:p>
        </p:txBody>
      </p:sp>
    </p:spTree>
    <p:extLst>
      <p:ext uri="{BB962C8B-B14F-4D97-AF65-F5344CB8AC3E}">
        <p14:creationId xmlns:p14="http://schemas.microsoft.com/office/powerpoint/2010/main" val="3090971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F03193-24B3-4397-A2F1-3455400FF0FC}" type="datetimeFigureOut">
              <a:rPr lang="de-DE" smtClean="0"/>
              <a:t>23.01.2026</a:t>
            </a:fld>
            <a:endParaRPr lang="de-D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BEA751A-198F-47B3-8E2D-5161B144BF42}" type="slidenum">
              <a:rPr lang="de-DE" smtClean="0"/>
              <a:t>‹#›</a:t>
            </a:fld>
            <a:endParaRPr lang="de-DE"/>
          </a:p>
        </p:txBody>
      </p:sp>
    </p:spTree>
    <p:extLst>
      <p:ext uri="{BB962C8B-B14F-4D97-AF65-F5344CB8AC3E}">
        <p14:creationId xmlns:p14="http://schemas.microsoft.com/office/powerpoint/2010/main" val="1258822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hyperlink" Target="http://www.eiffage.infra-bau.de/willkomm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11.png"/><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chart" Target="../charts/char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12.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jpg"/><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jpg"/><Relationship Id="rId7"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0.png"/><Relationship Id="rId9" Type="http://schemas.microsoft.com/office/2007/relationships/diagramDrawing" Target="../diagrams/drawing1.xml"/></Relationships>
</file>

<file path=ppt/slides/_rels/slide17.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jp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21.JPG"/><Relationship Id="rId9" Type="http://schemas.microsoft.com/office/2007/relationships/diagramDrawing" Target="../diagrams/drawing2.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jpg"/><Relationship Id="rId7" Type="http://schemas.openxmlformats.org/officeDocument/2006/relationships/diagramData" Target="../diagrams/data3.xm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4.png"/><Relationship Id="rId11" Type="http://schemas.microsoft.com/office/2007/relationships/diagramDrawing" Target="../diagrams/drawing3.xml"/><Relationship Id="rId5" Type="http://schemas.openxmlformats.org/officeDocument/2006/relationships/image" Target="../media/image23.jpeg"/><Relationship Id="rId10" Type="http://schemas.openxmlformats.org/officeDocument/2006/relationships/diagramColors" Target="../diagrams/colors3.xml"/><Relationship Id="rId4" Type="http://schemas.openxmlformats.org/officeDocument/2006/relationships/image" Target="../media/image22.jpeg"/><Relationship Id="rId9"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4.png"/><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0.jpeg"/><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5.jpe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jpg"/><Relationship Id="rId7" Type="http://schemas.openxmlformats.org/officeDocument/2006/relationships/image" Target="../media/image41.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3.jpg"/><Relationship Id="rId7"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 Id="rId9" Type="http://schemas.openxmlformats.org/officeDocument/2006/relationships/image" Target="../media/image51.jpeg"/></Relationships>
</file>

<file path=ppt/slides/_rels/slide3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3.jpg"/><Relationship Id="rId7" Type="http://schemas.openxmlformats.org/officeDocument/2006/relationships/image" Target="../media/image55.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31.xml.rels><?xml version="1.0" encoding="UTF-8" standalone="yes"?>
<Relationships xmlns="http://schemas.openxmlformats.org/package/2006/relationships"><Relationship Id="rId8" Type="http://schemas.openxmlformats.org/officeDocument/2006/relationships/image" Target="../media/image61.jpeg"/><Relationship Id="rId3" Type="http://schemas.openxmlformats.org/officeDocument/2006/relationships/image" Target="../media/image3.jpg"/><Relationship Id="rId7" Type="http://schemas.openxmlformats.org/officeDocument/2006/relationships/image" Target="../media/image60.jpe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59.jpeg"/><Relationship Id="rId11" Type="http://schemas.openxmlformats.org/officeDocument/2006/relationships/image" Target="../media/image64.jpeg"/><Relationship Id="rId5" Type="http://schemas.openxmlformats.org/officeDocument/2006/relationships/image" Target="../media/image58.jpeg"/><Relationship Id="rId10" Type="http://schemas.openxmlformats.org/officeDocument/2006/relationships/image" Target="../media/image63.png"/><Relationship Id="rId4" Type="http://schemas.openxmlformats.org/officeDocument/2006/relationships/image" Target="../media/image57.jpeg"/><Relationship Id="rId9" Type="http://schemas.openxmlformats.org/officeDocument/2006/relationships/image" Target="../media/image62.jpeg"/></Relationships>
</file>

<file path=ppt/slides/_rels/slide32.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3.jpg"/><Relationship Id="rId7" Type="http://schemas.openxmlformats.org/officeDocument/2006/relationships/image" Target="../media/image6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3.jpg"/><Relationship Id="rId7" Type="http://schemas.openxmlformats.org/officeDocument/2006/relationships/image" Target="../media/image73.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png"/><Relationship Id="rId9" Type="http://schemas.openxmlformats.org/officeDocument/2006/relationships/image" Target="../media/image75.png"/></Relationships>
</file>

<file path=ppt/slides/_rels/slide34.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80.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79.JPG"/><Relationship Id="rId5" Type="http://schemas.openxmlformats.org/officeDocument/2006/relationships/image" Target="../media/image78.JPG"/><Relationship Id="rId4" Type="http://schemas.openxmlformats.org/officeDocument/2006/relationships/image" Target="../media/image77.JPG"/></Relationships>
</file>

<file path=ppt/slides/_rels/slide3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jpeg"/></Relationships>
</file>

<file path=ppt/slides/_rels/slide3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85.jpeg"/><Relationship Id="rId4" Type="http://schemas.openxmlformats.org/officeDocument/2006/relationships/image" Target="../media/image84.png"/></Relationships>
</file>

<file path=ppt/slides/_rels/slide3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9.xml"/><Relationship Id="rId1" Type="http://schemas.openxmlformats.org/officeDocument/2006/relationships/slideLayout" Target="../slideLayouts/slideLayout7.xml"/><Relationship Id="rId5" Type="http://schemas.openxmlformats.org/officeDocument/2006/relationships/image" Target="../media/image87.jpeg"/><Relationship Id="rId4" Type="http://schemas.openxmlformats.org/officeDocument/2006/relationships/image" Target="../media/image86.jpeg"/></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7" Type="http://schemas.openxmlformats.org/officeDocument/2006/relationships/image" Target="../media/image9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90.jpg"/><Relationship Id="rId5" Type="http://schemas.openxmlformats.org/officeDocument/2006/relationships/image" Target="../media/image89.jpeg"/><Relationship Id="rId4" Type="http://schemas.openxmlformats.org/officeDocument/2006/relationships/image" Target="../media/image88.jpeg"/></Relationships>
</file>

<file path=ppt/slides/_rels/slide3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93.jpg"/><Relationship Id="rId5" Type="http://schemas.openxmlformats.org/officeDocument/2006/relationships/image" Target="../media/image92.jpg"/><Relationship Id="rId4" Type="http://schemas.openxmlformats.org/officeDocument/2006/relationships/image" Target="../media/image88.jpeg"/></Relationships>
</file>

<file path=ppt/slides/_rels/slide4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4.png"/><Relationship Id="rId4" Type="http://schemas.openxmlformats.org/officeDocument/2006/relationships/image" Target="../media/image88.jpeg"/></Relationships>
</file>

<file path=ppt/slides/_rels/slide41.xml.rels><?xml version="1.0" encoding="UTF-8" standalone="yes"?>
<Relationships xmlns="http://schemas.openxmlformats.org/package/2006/relationships"><Relationship Id="rId3" Type="http://schemas.openxmlformats.org/officeDocument/2006/relationships/image" Target="../media/image96.svg"/><Relationship Id="rId2" Type="http://schemas.openxmlformats.org/officeDocument/2006/relationships/image" Target="../media/image95.png"/><Relationship Id="rId1" Type="http://schemas.openxmlformats.org/officeDocument/2006/relationships/slideLayout" Target="../slideLayouts/slideLayout7.xml"/><Relationship Id="rId6" Type="http://schemas.openxmlformats.org/officeDocument/2006/relationships/image" Target="../media/image99.jpeg"/><Relationship Id="rId5" Type="http://schemas.openxmlformats.org/officeDocument/2006/relationships/image" Target="../media/image98.svg"/><Relationship Id="rId4" Type="http://schemas.openxmlformats.org/officeDocument/2006/relationships/image" Target="../media/image9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769" y="0"/>
            <a:ext cx="4056231" cy="2440613"/>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grpSp>
        <p:nvGrpSpPr>
          <p:cNvPr id="22" name="Gruppieren 21">
            <a:extLst>
              <a:ext uri="{FF2B5EF4-FFF2-40B4-BE49-F238E27FC236}">
                <a16:creationId xmlns:a16="http://schemas.microsoft.com/office/drawing/2014/main" id="{DFBE0928-6143-4136-9B3F-3BFC073C404B}"/>
              </a:ext>
            </a:extLst>
          </p:cNvPr>
          <p:cNvGrpSpPr/>
          <p:nvPr/>
        </p:nvGrpSpPr>
        <p:grpSpPr>
          <a:xfrm>
            <a:off x="-2237965" y="433183"/>
            <a:ext cx="12051815" cy="6917696"/>
            <a:chOff x="-2662375" y="-27223"/>
            <a:chExt cx="12943431" cy="7316950"/>
          </a:xfrm>
          <a:blipFill dpi="0" rotWithShape="0">
            <a:blip r:embed="rId3">
              <a:alphaModFix amt="87000"/>
            </a:blip>
            <a:srcRect/>
            <a:stretch>
              <a:fillRect l="-23000" t="3000" r="-7000" b="5000"/>
            </a:stretch>
          </a:blipFill>
          <a:effectLst/>
        </p:grpSpPr>
        <p:sp>
          <p:nvSpPr>
            <p:cNvPr id="19" name="Rechteck 18">
              <a:extLst>
                <a:ext uri="{FF2B5EF4-FFF2-40B4-BE49-F238E27FC236}">
                  <a16:creationId xmlns:a16="http://schemas.microsoft.com/office/drawing/2014/main" id="{1341ADE1-A4FA-6ED2-A65D-20F1E5573916}"/>
                </a:ext>
              </a:extLst>
            </p:cNvPr>
            <p:cNvSpPr/>
            <p:nvPr/>
          </p:nvSpPr>
          <p:spPr>
            <a:xfrm rot="2703596">
              <a:off x="2824554" y="-3412822"/>
              <a:ext cx="2501472" cy="1241153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chteck 19">
              <a:extLst>
                <a:ext uri="{FF2B5EF4-FFF2-40B4-BE49-F238E27FC236}">
                  <a16:creationId xmlns:a16="http://schemas.microsoft.com/office/drawing/2014/main" id="{2C03F05B-3490-7D69-4953-B3FA7805A21E}"/>
                </a:ext>
              </a:extLst>
            </p:cNvPr>
            <p:cNvSpPr/>
            <p:nvPr/>
          </p:nvSpPr>
          <p:spPr>
            <a:xfrm rot="2703596">
              <a:off x="615608" y="-3305206"/>
              <a:ext cx="2489363" cy="9045329"/>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chteck 20">
              <a:extLst>
                <a:ext uri="{FF2B5EF4-FFF2-40B4-BE49-F238E27FC236}">
                  <a16:creationId xmlns:a16="http://schemas.microsoft.com/office/drawing/2014/main" id="{350A758C-0B69-32ED-0648-8BDCAA4EF4E2}"/>
                </a:ext>
              </a:extLst>
            </p:cNvPr>
            <p:cNvSpPr/>
            <p:nvPr/>
          </p:nvSpPr>
          <p:spPr>
            <a:xfrm rot="2703596">
              <a:off x="3453456" y="2770518"/>
              <a:ext cx="2720322" cy="6318096"/>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2" name="Titel 1">
            <a:extLst>
              <a:ext uri="{FF2B5EF4-FFF2-40B4-BE49-F238E27FC236}">
                <a16:creationId xmlns:a16="http://schemas.microsoft.com/office/drawing/2014/main" id="{8193556C-93EB-8D0C-8F45-9BAF6353CB9F}"/>
              </a:ext>
            </a:extLst>
          </p:cNvPr>
          <p:cNvSpPr txBox="1">
            <a:spLocks/>
          </p:cNvSpPr>
          <p:nvPr/>
        </p:nvSpPr>
        <p:spPr>
          <a:xfrm>
            <a:off x="2324100" y="2819089"/>
            <a:ext cx="9666307" cy="1098714"/>
          </a:xfrm>
          <a:prstGeom prst="rect">
            <a:avLst/>
          </a:prstGeom>
        </p:spPr>
        <p:txBody>
          <a:bodyP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b="1" dirty="0">
                <a:solidFill>
                  <a:schemeClr val="bg1"/>
                </a:solidFill>
              </a:rPr>
              <a:t>A JÖVŐNEK SZÜKSÉGE VAN AZ INNOVÁCIÓRA </a:t>
            </a:r>
            <a:r>
              <a:rPr lang="de-AT" sz="3000" dirty="0">
                <a:solidFill>
                  <a:schemeClr val="bg1"/>
                </a:solidFill>
              </a:rPr>
              <a:t>A </a:t>
            </a:r>
            <a:r>
              <a:rPr lang="de-AT" sz="3000" dirty="0" err="1">
                <a:solidFill>
                  <a:schemeClr val="bg1"/>
                </a:solidFill>
              </a:rPr>
              <a:t>csőfelújítási</a:t>
            </a:r>
            <a:r>
              <a:rPr lang="de-AT" sz="3000" dirty="0">
                <a:solidFill>
                  <a:schemeClr val="bg1"/>
                </a:solidFill>
              </a:rPr>
              <a:t> </a:t>
            </a:r>
            <a:r>
              <a:rPr lang="de-AT" sz="3000" dirty="0" err="1">
                <a:solidFill>
                  <a:schemeClr val="bg1"/>
                </a:solidFill>
              </a:rPr>
              <a:t>rendszerek</a:t>
            </a:r>
            <a:r>
              <a:rPr lang="de-AT" sz="3000" dirty="0">
                <a:solidFill>
                  <a:schemeClr val="bg1"/>
                </a:solidFill>
              </a:rPr>
              <a:t> </a:t>
            </a:r>
            <a:r>
              <a:rPr lang="de-AT" sz="3000" dirty="0" err="1">
                <a:solidFill>
                  <a:schemeClr val="bg1"/>
                </a:solidFill>
              </a:rPr>
              <a:t>széles</a:t>
            </a:r>
            <a:r>
              <a:rPr lang="de-AT" sz="3000" dirty="0">
                <a:solidFill>
                  <a:schemeClr val="bg1"/>
                </a:solidFill>
              </a:rPr>
              <a:t> </a:t>
            </a:r>
            <a:r>
              <a:rPr lang="de-AT" sz="3000" dirty="0" err="1">
                <a:solidFill>
                  <a:schemeClr val="bg1"/>
                </a:solidFill>
              </a:rPr>
              <a:t>választéka</a:t>
            </a:r>
            <a:endParaRPr lang="de-AT" sz="3000" dirty="0">
              <a:solidFill>
                <a:schemeClr val="bg1"/>
              </a:solidFill>
            </a:endParaRPr>
          </a:p>
        </p:txBody>
      </p:sp>
    </p:spTree>
    <p:extLst>
      <p:ext uri="{BB962C8B-B14F-4D97-AF65-F5344CB8AC3E}">
        <p14:creationId xmlns:p14="http://schemas.microsoft.com/office/powerpoint/2010/main" val="2322449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AFC919C2-E0B6-360A-0A2B-7A06C123F06F}"/>
              </a:ext>
            </a:extLst>
          </p:cNvPr>
          <p:cNvSpPr/>
          <p:nvPr/>
        </p:nvSpPr>
        <p:spPr>
          <a:xfrm>
            <a:off x="-1986278" y="2719106"/>
            <a:ext cx="4663440" cy="153416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rial" panose="020B0604020202020204" pitchFamily="34" charset="0"/>
              <a:cs typeface="Arial" panose="020B0604020202020204" pitchFamily="34" charset="0"/>
            </a:endParaRPr>
          </a:p>
        </p:txBody>
      </p:sp>
      <p:sp>
        <p:nvSpPr>
          <p:cNvPr id="3" name="Ellipse 2">
            <a:extLst>
              <a:ext uri="{FF2B5EF4-FFF2-40B4-BE49-F238E27FC236}">
                <a16:creationId xmlns:a16="http://schemas.microsoft.com/office/drawing/2014/main" id="{14041872-B9D2-5A35-1629-BBBB48E3B34C}"/>
              </a:ext>
            </a:extLst>
          </p:cNvPr>
          <p:cNvSpPr/>
          <p:nvPr/>
        </p:nvSpPr>
        <p:spPr>
          <a:xfrm>
            <a:off x="1785113" y="2097117"/>
            <a:ext cx="3007360" cy="3007360"/>
          </a:xfrm>
          <a:prstGeom prst="ellipse">
            <a:avLst/>
          </a:prstGeom>
          <a:noFill/>
          <a:ln w="406400">
            <a:solidFill>
              <a:srgbClr val="EC67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rial" panose="020B0604020202020204" pitchFamily="34" charset="0"/>
              <a:cs typeface="Arial" panose="020B0604020202020204" pitchFamily="34" charset="0"/>
            </a:endParaRPr>
          </a:p>
        </p:txBody>
      </p:sp>
      <p:sp>
        <p:nvSpPr>
          <p:cNvPr id="6" name="Ellipse 5">
            <a:extLst>
              <a:ext uri="{FF2B5EF4-FFF2-40B4-BE49-F238E27FC236}">
                <a16:creationId xmlns:a16="http://schemas.microsoft.com/office/drawing/2014/main" id="{32971AB6-C15D-0B8D-E498-7D2CCA1EFFAB}"/>
              </a:ext>
            </a:extLst>
          </p:cNvPr>
          <p:cNvSpPr/>
          <p:nvPr/>
        </p:nvSpPr>
        <p:spPr>
          <a:xfrm>
            <a:off x="1980001" y="2292005"/>
            <a:ext cx="2617583" cy="261758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rial" panose="020B0604020202020204" pitchFamily="34" charset="0"/>
              <a:cs typeface="Arial" panose="020B0604020202020204" pitchFamily="34" charset="0"/>
            </a:endParaRPr>
          </a:p>
        </p:txBody>
      </p:sp>
      <p:sp>
        <p:nvSpPr>
          <p:cNvPr id="7" name="Titel 1">
            <a:extLst>
              <a:ext uri="{FF2B5EF4-FFF2-40B4-BE49-F238E27FC236}">
                <a16:creationId xmlns:a16="http://schemas.microsoft.com/office/drawing/2014/main" id="{E22B22C6-9CFA-E7F1-C93D-1E93327F4CB1}"/>
              </a:ext>
            </a:extLst>
          </p:cNvPr>
          <p:cNvSpPr txBox="1">
            <a:spLocks/>
          </p:cNvSpPr>
          <p:nvPr/>
        </p:nvSpPr>
        <p:spPr>
          <a:xfrm>
            <a:off x="509524" y="418664"/>
            <a:ext cx="6232271" cy="178806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ts val="4500"/>
              </a:lnSpc>
            </a:pPr>
            <a:r>
              <a:rPr lang="de-DE" sz="3500" b="1" spc="-300" dirty="0">
                <a:solidFill>
                  <a:srgbClr val="002643"/>
                </a:solidFill>
                <a:latin typeface="Arial" panose="020B0604020202020204" pitchFamily="34" charset="0"/>
                <a:cs typeface="Arial" panose="020B0604020202020204" pitchFamily="34" charset="0"/>
              </a:rPr>
              <a:t>TABLE OF CONTENT</a:t>
            </a:r>
          </a:p>
        </p:txBody>
      </p:sp>
      <p:sp>
        <p:nvSpPr>
          <p:cNvPr id="10" name="Titel 1">
            <a:extLst>
              <a:ext uri="{FF2B5EF4-FFF2-40B4-BE49-F238E27FC236}">
                <a16:creationId xmlns:a16="http://schemas.microsoft.com/office/drawing/2014/main" id="{E46C002E-5749-327B-FC98-8F3E129E67D6}"/>
              </a:ext>
            </a:extLst>
          </p:cNvPr>
          <p:cNvSpPr txBox="1">
            <a:spLocks/>
          </p:cNvSpPr>
          <p:nvPr/>
        </p:nvSpPr>
        <p:spPr>
          <a:xfrm>
            <a:off x="3952752" y="1065975"/>
            <a:ext cx="7729726" cy="479911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endParaRPr lang="de-DE" sz="3500" b="1" dirty="0">
              <a:solidFill>
                <a:srgbClr val="002643"/>
              </a:solidFill>
              <a:latin typeface="Arial" panose="020B0604020202020204" pitchFamily="34" charset="0"/>
              <a:cs typeface="Arial" panose="020B0604020202020204" pitchFamily="34" charset="0"/>
            </a:endParaRP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err="1">
                <a:solidFill>
                  <a:srgbClr val="002643"/>
                </a:solidFill>
                <a:latin typeface="Arial" panose="020B0604020202020204" pitchFamily="34" charset="0"/>
                <a:cs typeface="Arial" panose="020B0604020202020204" pitchFamily="34" charset="0"/>
              </a:rPr>
              <a:t>Rólunk</a:t>
            </a:r>
            <a:endParaRPr lang="hu-HU" sz="3500" b="1" dirty="0">
              <a:solidFill>
                <a:srgbClr val="002643"/>
              </a:solidFill>
              <a:latin typeface="Arial" panose="020B0604020202020204" pitchFamily="34" charset="0"/>
              <a:cs typeface="Arial" panose="020B0604020202020204" pitchFamily="34" charset="0"/>
            </a:endParaRPr>
          </a:p>
          <a:p>
            <a:pPr algn="r"/>
            <a:endParaRPr lang="de-DE" sz="3500" b="1" dirty="0">
              <a:solidFill>
                <a:srgbClr val="002643"/>
              </a:solidFill>
              <a:latin typeface="Arial" panose="020B0604020202020204" pitchFamily="34" charset="0"/>
              <a:cs typeface="Arial" panose="020B0604020202020204" pitchFamily="34" charset="0"/>
            </a:endParaRPr>
          </a:p>
          <a:p>
            <a:pPr algn="r"/>
            <a:r>
              <a:rPr lang="de-DE" sz="3500" b="1" dirty="0" err="1">
                <a:solidFill>
                  <a:srgbClr val="002643"/>
                </a:solidFill>
                <a:latin typeface="Arial" panose="020B0604020202020204" pitchFamily="34" charset="0"/>
                <a:cs typeface="Arial" panose="020B0604020202020204" pitchFamily="34" charset="0"/>
              </a:rPr>
              <a:t>Szakértelem</a:t>
            </a:r>
            <a:r>
              <a:rPr lang="de-DE" sz="3500" b="1" dirty="0">
                <a:solidFill>
                  <a:srgbClr val="002643"/>
                </a:solidFill>
                <a:latin typeface="Arial" panose="020B0604020202020204" pitchFamily="34" charset="0"/>
                <a:cs typeface="Arial" panose="020B0604020202020204" pitchFamily="34" charset="0"/>
              </a:rPr>
              <a:t> és </a:t>
            </a:r>
            <a:r>
              <a:rPr lang="de-DE" sz="3500" b="1" dirty="0" err="1">
                <a:solidFill>
                  <a:srgbClr val="002643"/>
                </a:solidFill>
                <a:latin typeface="Arial" panose="020B0604020202020204" pitchFamily="34" charset="0"/>
                <a:cs typeface="Arial" panose="020B0604020202020204" pitchFamily="34" charset="0"/>
              </a:rPr>
              <a:t>szolgáltatások</a:t>
            </a:r>
            <a:endParaRPr lang="de-DE" sz="3500" b="1" dirty="0">
              <a:solidFill>
                <a:srgbClr val="002643"/>
              </a:solidFill>
              <a:latin typeface="Arial" panose="020B0604020202020204" pitchFamily="34" charset="0"/>
              <a:cs typeface="Arial" panose="020B0604020202020204" pitchFamily="34" charset="0"/>
            </a:endParaRPr>
          </a:p>
          <a:p>
            <a:pPr algn="r"/>
            <a:endParaRPr lang="hu-HU" sz="3500" b="1" dirty="0">
              <a:solidFill>
                <a:srgbClr val="002643"/>
              </a:solidFill>
              <a:latin typeface="Arial" panose="020B0604020202020204" pitchFamily="34" charset="0"/>
              <a:cs typeface="Arial" panose="020B0604020202020204" pitchFamily="34" charset="0"/>
            </a:endParaRPr>
          </a:p>
          <a:p>
            <a:pPr algn="r"/>
            <a:r>
              <a:rPr lang="de-DE" sz="3500" b="1" dirty="0" err="1">
                <a:solidFill>
                  <a:srgbClr val="002643"/>
                </a:solidFill>
                <a:latin typeface="Arial" panose="020B0604020202020204" pitchFamily="34" charset="0"/>
                <a:cs typeface="Arial" panose="020B0604020202020204" pitchFamily="34" charset="0"/>
              </a:rPr>
              <a:t>Kiválóság</a:t>
            </a:r>
            <a:r>
              <a:rPr lang="de-DE" sz="3500" b="1" dirty="0">
                <a:solidFill>
                  <a:srgbClr val="002643"/>
                </a:solidFill>
                <a:latin typeface="Arial" panose="020B0604020202020204" pitchFamily="34" charset="0"/>
                <a:cs typeface="Arial" panose="020B0604020202020204" pitchFamily="34" charset="0"/>
              </a:rPr>
              <a:t> és </a:t>
            </a:r>
            <a:r>
              <a:rPr lang="de-DE" sz="3500" b="1" dirty="0" err="1">
                <a:solidFill>
                  <a:srgbClr val="002643"/>
                </a:solidFill>
                <a:latin typeface="Arial" panose="020B0604020202020204" pitchFamily="34" charset="0"/>
                <a:cs typeface="Arial" panose="020B0604020202020204" pitchFamily="34" charset="0"/>
              </a:rPr>
              <a:t>elismerés</a:t>
            </a:r>
            <a:endParaRPr lang="hu-HU" sz="3500" b="1" dirty="0">
              <a:solidFill>
                <a:srgbClr val="002643"/>
              </a:solidFill>
              <a:latin typeface="Arial" panose="020B0604020202020204" pitchFamily="34" charset="0"/>
              <a:cs typeface="Arial" panose="020B0604020202020204" pitchFamily="34" charset="0"/>
            </a:endParaRPr>
          </a:p>
          <a:p>
            <a:pPr algn="r"/>
            <a:endParaRPr lang="hu-HU" sz="3500" b="1" dirty="0">
              <a:solidFill>
                <a:srgbClr val="002643"/>
              </a:solidFill>
              <a:latin typeface="Arial" panose="020B0604020202020204" pitchFamily="34" charset="0"/>
              <a:cs typeface="Arial" panose="020B0604020202020204" pitchFamily="34" charset="0"/>
            </a:endParaRPr>
          </a:p>
          <a:p>
            <a:pPr algn="r"/>
            <a:r>
              <a:rPr lang="de-DE" sz="3500" b="1" dirty="0" err="1">
                <a:solidFill>
                  <a:srgbClr val="002643"/>
                </a:solidFill>
                <a:latin typeface="Arial" panose="020B0604020202020204" pitchFamily="34" charset="0"/>
                <a:cs typeface="Arial" panose="020B0604020202020204" pitchFamily="34" charset="0"/>
              </a:rPr>
              <a:t>Esettanulmányok</a:t>
            </a:r>
            <a:endParaRPr lang="de-DE" sz="3500" b="1" dirty="0">
              <a:solidFill>
                <a:srgbClr val="002643"/>
              </a:solidFill>
              <a:latin typeface="Arial" panose="020B0604020202020204" pitchFamily="34" charset="0"/>
              <a:cs typeface="Arial" panose="020B0604020202020204" pitchFamily="34" charset="0"/>
            </a:endParaRPr>
          </a:p>
        </p:txBody>
      </p:sp>
      <p:cxnSp>
        <p:nvCxnSpPr>
          <p:cNvPr id="11" name="Gerader Verbinder 10">
            <a:extLst>
              <a:ext uri="{FF2B5EF4-FFF2-40B4-BE49-F238E27FC236}">
                <a16:creationId xmlns:a16="http://schemas.microsoft.com/office/drawing/2014/main" id="{3BF50D59-BD73-2406-FBB7-816C3C75BDD0}"/>
              </a:ext>
            </a:extLst>
          </p:cNvPr>
          <p:cNvCxnSpPr>
            <a:cxnSpLocks/>
          </p:cNvCxnSpPr>
          <p:nvPr/>
        </p:nvCxnSpPr>
        <p:spPr>
          <a:xfrm flipH="1">
            <a:off x="8857103" y="1830334"/>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2" name="Gerader Verbinder 11">
            <a:extLst>
              <a:ext uri="{FF2B5EF4-FFF2-40B4-BE49-F238E27FC236}">
                <a16:creationId xmlns:a16="http://schemas.microsoft.com/office/drawing/2014/main" id="{658A4C0E-2169-46EB-483C-4E6FB3D3D31A}"/>
              </a:ext>
            </a:extLst>
          </p:cNvPr>
          <p:cNvCxnSpPr>
            <a:cxnSpLocks/>
          </p:cNvCxnSpPr>
          <p:nvPr/>
        </p:nvCxnSpPr>
        <p:spPr>
          <a:xfrm flipH="1">
            <a:off x="8857103" y="2844263"/>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Gerader Verbinder 12">
            <a:extLst>
              <a:ext uri="{FF2B5EF4-FFF2-40B4-BE49-F238E27FC236}">
                <a16:creationId xmlns:a16="http://schemas.microsoft.com/office/drawing/2014/main" id="{67F8F8EF-BC19-280D-0118-5B97325186E3}"/>
              </a:ext>
            </a:extLst>
          </p:cNvPr>
          <p:cNvCxnSpPr>
            <a:cxnSpLocks/>
          </p:cNvCxnSpPr>
          <p:nvPr/>
        </p:nvCxnSpPr>
        <p:spPr>
          <a:xfrm flipH="1">
            <a:off x="8857105" y="4691157"/>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 name="Gerader Verbinder 3">
            <a:extLst>
              <a:ext uri="{FF2B5EF4-FFF2-40B4-BE49-F238E27FC236}">
                <a16:creationId xmlns:a16="http://schemas.microsoft.com/office/drawing/2014/main" id="{C77743D9-3AC2-678C-B544-397E92641E48}"/>
              </a:ext>
            </a:extLst>
          </p:cNvPr>
          <p:cNvCxnSpPr>
            <a:cxnSpLocks/>
          </p:cNvCxnSpPr>
          <p:nvPr/>
        </p:nvCxnSpPr>
        <p:spPr>
          <a:xfrm flipH="1">
            <a:off x="8857104" y="3793608"/>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Gerader Verbinder 4">
            <a:extLst>
              <a:ext uri="{FF2B5EF4-FFF2-40B4-BE49-F238E27FC236}">
                <a16:creationId xmlns:a16="http://schemas.microsoft.com/office/drawing/2014/main" id="{AE4C42B5-8C40-FB2B-D891-55524012DD0B}"/>
              </a:ext>
            </a:extLst>
          </p:cNvPr>
          <p:cNvCxnSpPr>
            <a:cxnSpLocks/>
          </p:cNvCxnSpPr>
          <p:nvPr/>
        </p:nvCxnSpPr>
        <p:spPr>
          <a:xfrm flipH="1">
            <a:off x="8857105" y="5525429"/>
            <a:ext cx="2715491"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128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chemeClr val="bg1"/>
                </a:solidFill>
                <a:latin typeface="Arial" panose="020B0604020202020204" pitchFamily="34" charset="0"/>
                <a:cs typeface="Arial" panose="020B0604020202020204" pitchFamily="34" charset="0"/>
              </a:rPr>
              <a:t>Rólunk</a:t>
            </a:r>
            <a:endParaRPr lang="en-AU" sz="3500" b="1" dirty="0">
              <a:solidFill>
                <a:schemeClr val="bg1"/>
              </a:solidFill>
              <a:latin typeface="Arial" panose="020B0604020202020204" pitchFamily="34" charset="0"/>
              <a:cs typeface="Arial" panose="020B0604020202020204" pitchFamily="34" charset="0"/>
            </a:endParaRPr>
          </a:p>
          <a:p>
            <a:endParaRPr lang="en-AU" sz="3500" b="1" dirty="0">
              <a:solidFill>
                <a:schemeClr val="bg1"/>
              </a:solidFill>
              <a:latin typeface="Arial" panose="020B0604020202020204" pitchFamily="34" charset="0"/>
              <a:cs typeface="Arial" panose="020B0604020202020204" pitchFamily="34" charset="0"/>
            </a:endParaRPr>
          </a:p>
          <a:p>
            <a:r>
              <a:rPr lang="de-DE" sz="3500" b="1" dirty="0">
                <a:solidFill>
                  <a:schemeClr val="bg1"/>
                </a:solidFill>
                <a:latin typeface="Arial" panose="020B0604020202020204" pitchFamily="34" charset="0"/>
                <a:cs typeface="Arial" panose="020B0604020202020204" pitchFamily="34" charset="0"/>
              </a:rPr>
              <a:t>" A modern </a:t>
            </a:r>
            <a:r>
              <a:rPr lang="de-DE" sz="3500" b="1" dirty="0" err="1">
                <a:solidFill>
                  <a:schemeClr val="bg1"/>
                </a:solidFill>
                <a:latin typeface="Arial" panose="020B0604020202020204" pitchFamily="34" charset="0"/>
                <a:cs typeface="Arial" panose="020B0604020202020204" pitchFamily="34" charset="0"/>
              </a:rPr>
              <a:t>csővezeték-felújítás</a:t>
            </a:r>
            <a:r>
              <a:rPr lang="de-DE" sz="3500" b="1" dirty="0">
                <a:solidFill>
                  <a:schemeClr val="bg1"/>
                </a:solidFill>
                <a:latin typeface="Arial" panose="020B0604020202020204" pitchFamily="34" charset="0"/>
                <a:cs typeface="Arial" panose="020B0604020202020204" pitchFamily="34" charset="0"/>
              </a:rPr>
              <a:t> </a:t>
            </a:r>
            <a:r>
              <a:rPr lang="de-DE" sz="3500" b="1" dirty="0" err="1">
                <a:solidFill>
                  <a:schemeClr val="bg1"/>
                </a:solidFill>
                <a:latin typeface="Arial" panose="020B0604020202020204" pitchFamily="34" charset="0"/>
                <a:cs typeface="Arial" panose="020B0604020202020204" pitchFamily="34" charset="0"/>
              </a:rPr>
              <a:t>partnere</a:t>
            </a:r>
            <a:r>
              <a:rPr lang="de-DE" sz="3500" b="1" dirty="0">
                <a:solidFill>
                  <a:schemeClr val="bg1"/>
                </a:solidFill>
                <a:latin typeface="Arial" panose="020B0604020202020204" pitchFamily="34" charset="0"/>
                <a:cs typeface="Arial" panose="020B0604020202020204" pitchFamily="34" charset="0"/>
              </a:rPr>
              <a:t> "</a:t>
            </a:r>
            <a:endParaRPr lang="en-AU" sz="3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16462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Cég</a:t>
            </a:r>
            <a:r>
              <a:rPr lang="de-DE" sz="3500" b="1" dirty="0">
                <a:latin typeface="Arial" panose="020B0604020202020204" pitchFamily="34" charset="0"/>
                <a:cs typeface="Arial" panose="020B0604020202020204" pitchFamily="34" charset="0"/>
              </a:rPr>
              <a:t> </a:t>
            </a:r>
            <a:r>
              <a:rPr lang="de-DE" sz="3500" b="1" dirty="0">
                <a:solidFill>
                  <a:srgbClr val="002643"/>
                </a:solidFill>
                <a:latin typeface="Arial" panose="020B0604020202020204" pitchFamily="34" charset="0"/>
                <a:cs typeface="Arial" panose="020B0604020202020204" pitchFamily="34" charset="0"/>
              </a:rPr>
              <a:t>Profil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5" y="2530897"/>
            <a:ext cx="5060189" cy="3447610"/>
          </a:xfrm>
          <a:prstGeom prst="rect">
            <a:avLst/>
          </a:prstGeom>
          <a:noFill/>
        </p:spPr>
        <p:txBody>
          <a:bodyPr wrap="square">
            <a:spAutoFit/>
          </a:bodyPr>
          <a:lstStyle/>
          <a:p>
            <a:pPr marL="285750" indent="-285750">
              <a:lnSpc>
                <a:spcPts val="2400"/>
              </a:lnSpc>
              <a:buFont typeface="Wingdings" panose="05000000000000000000" pitchFamily="2" charset="2"/>
              <a:buChar char="§"/>
            </a:pPr>
            <a:r>
              <a:rPr lang="hu-HU" sz="1600" dirty="0">
                <a:solidFill>
                  <a:srgbClr val="002643"/>
                </a:solidFill>
                <a:latin typeface="HelveticaNeueLT Pro 55 Roman" panose="020B0604020202020204" pitchFamily="34" charset="0"/>
              </a:rPr>
              <a:t>Cégek:</a:t>
            </a:r>
            <a:r>
              <a:rPr lang="de-DE" sz="1600" dirty="0">
                <a:solidFill>
                  <a:srgbClr val="002643"/>
                </a:solidFill>
                <a:latin typeface="HelveticaNeueLT Pro 55 Roman" panose="020B0604020202020204" pitchFamily="34" charset="0"/>
              </a:rPr>
              <a:t> SWIETELSKY </a:t>
            </a:r>
            <a:r>
              <a:rPr lang="hu-HU" sz="1600" dirty="0">
                <a:solidFill>
                  <a:srgbClr val="002643"/>
                </a:solidFill>
                <a:latin typeface="HelveticaNeueLT Pro 55 Roman" panose="020B0604020202020204" pitchFamily="34" charset="0"/>
              </a:rPr>
              <a:t>és</a:t>
            </a:r>
            <a:r>
              <a:rPr lang="de-DE" sz="1600" dirty="0">
                <a:solidFill>
                  <a:srgbClr val="002643"/>
                </a:solidFill>
                <a:latin typeface="HelveticaNeueLT Pro 55 Roman" panose="020B0604020202020204" pitchFamily="34" charset="0"/>
              </a:rPr>
              <a:t> EIFFAGE (Faber)</a:t>
            </a: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de-DE" sz="1600" dirty="0">
                <a:solidFill>
                  <a:srgbClr val="002643"/>
                </a:solidFill>
                <a:latin typeface="HelveticaNeueLT Pro 55 Roman" panose="020B0604020202020204" pitchFamily="34" charset="0"/>
              </a:rPr>
              <a:t>2001</a:t>
            </a:r>
            <a:r>
              <a:rPr lang="hu-HU" sz="1600" dirty="0">
                <a:solidFill>
                  <a:srgbClr val="002643"/>
                </a:solidFill>
                <a:latin typeface="HelveticaNeueLT Pro 55 Roman" panose="020B0604020202020204" pitchFamily="34" charset="0"/>
              </a:rPr>
              <a:t>-ben alapítva a</a:t>
            </a:r>
            <a:r>
              <a:rPr lang="de-DE" sz="1600" dirty="0">
                <a:solidFill>
                  <a:srgbClr val="002643"/>
                </a:solidFill>
                <a:latin typeface="HelveticaNeueLT Pro 55 Roman" panose="020B0604020202020204" pitchFamily="34" charset="0"/>
              </a:rPr>
              <a:t> Swietelsky-Faber GmbH</a:t>
            </a: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hu-HU" sz="1600" dirty="0">
                <a:solidFill>
                  <a:srgbClr val="002643"/>
                </a:solidFill>
                <a:latin typeface="HelveticaNeueLT Pro 55 Roman" panose="020B0604020202020204" pitchFamily="34" charset="0"/>
              </a:rPr>
              <a:t>Része a </a:t>
            </a:r>
            <a:r>
              <a:rPr lang="de-DE" sz="1600" dirty="0">
                <a:solidFill>
                  <a:srgbClr val="002643"/>
                </a:solidFill>
                <a:latin typeface="HelveticaNeueLT Pro 55 Roman" panose="020B0604020202020204" pitchFamily="34" charset="0"/>
              </a:rPr>
              <a:t>SWIETELSKY </a:t>
            </a:r>
            <a:r>
              <a:rPr lang="hu-HU" sz="1600" dirty="0">
                <a:solidFill>
                  <a:srgbClr val="002643"/>
                </a:solidFill>
                <a:latin typeface="HelveticaNeueLT Pro 55 Roman" panose="020B0604020202020204" pitchFamily="34" charset="0"/>
              </a:rPr>
              <a:t>és </a:t>
            </a:r>
            <a:r>
              <a:rPr lang="de-DE" sz="1600" dirty="0">
                <a:solidFill>
                  <a:srgbClr val="002643"/>
                </a:solidFill>
                <a:latin typeface="HelveticaNeueLT Pro 55 Roman" panose="020B0604020202020204" pitchFamily="34" charset="0"/>
              </a:rPr>
              <a:t>EIFFAGE</a:t>
            </a:r>
            <a:r>
              <a:rPr lang="hu-HU" sz="1600" dirty="0">
                <a:solidFill>
                  <a:srgbClr val="002643"/>
                </a:solidFill>
                <a:latin typeface="HelveticaNeueLT Pro 55 Roman" panose="020B0604020202020204" pitchFamily="34" charset="0"/>
              </a:rPr>
              <a:t> cégcsoportnak</a:t>
            </a: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endParaRPr lang="de-DE" sz="1600" dirty="0">
              <a:solidFill>
                <a:srgbClr val="002643"/>
              </a:solidFill>
              <a:latin typeface="HelveticaNeueLT Pro 55 Roman" panose="020B0604020202020204" pitchFamily="34" charset="0"/>
            </a:endParaRPr>
          </a:p>
          <a:p>
            <a:pPr marL="285750" indent="-285750">
              <a:lnSpc>
                <a:spcPts val="2400"/>
              </a:lnSpc>
              <a:buFont typeface="Wingdings" panose="05000000000000000000" pitchFamily="2" charset="2"/>
              <a:buChar char="§"/>
            </a:pPr>
            <a:r>
              <a:rPr lang="de-DE" sz="1600" dirty="0">
                <a:solidFill>
                  <a:srgbClr val="002643"/>
                </a:solidFill>
                <a:latin typeface="HelveticaNeueLT Pro 55 Roman" panose="020B0604020202020204" pitchFamily="34" charset="0"/>
              </a:rPr>
              <a:t>14 </a:t>
            </a:r>
            <a:r>
              <a:rPr lang="hu-HU" sz="1600" dirty="0">
                <a:solidFill>
                  <a:srgbClr val="002643"/>
                </a:solidFill>
                <a:latin typeface="HelveticaNeueLT Pro 55 Roman" panose="020B0604020202020204" pitchFamily="34" charset="0"/>
              </a:rPr>
              <a:t>ágazat </a:t>
            </a:r>
            <a:r>
              <a:rPr lang="de-DE" sz="1600" dirty="0">
                <a:solidFill>
                  <a:srgbClr val="002643"/>
                </a:solidFill>
                <a:latin typeface="HelveticaNeueLT Pro 55 Roman" panose="020B0604020202020204" pitchFamily="34" charset="0"/>
              </a:rPr>
              <a:t>350 </a:t>
            </a:r>
            <a:r>
              <a:rPr lang="hu-HU" sz="1600" dirty="0">
                <a:solidFill>
                  <a:srgbClr val="002643"/>
                </a:solidFill>
                <a:latin typeface="HelveticaNeueLT Pro 55 Roman" panose="020B0604020202020204" pitchFamily="34" charset="0"/>
              </a:rPr>
              <a:t>alkalmazottal</a:t>
            </a:r>
            <a:endParaRPr lang="de-DE" sz="1600" dirty="0">
              <a:solidFill>
                <a:srgbClr val="002643"/>
              </a:solidFill>
              <a:latin typeface="HelveticaNeueLT Pro 55 Roman" panose="020B0604020202020204" pitchFamily="34" charset="0"/>
            </a:endParaRPr>
          </a:p>
          <a:p>
            <a:pPr>
              <a:lnSpc>
                <a:spcPts val="2400"/>
              </a:lnSpc>
            </a:pPr>
            <a:r>
              <a:rPr lang="de-DE" sz="1600" dirty="0">
                <a:solidFill>
                  <a:srgbClr val="002643"/>
                </a:solidFill>
                <a:latin typeface="HelveticaNeueLT Pro 55 Roman" panose="020B0604020202020204" pitchFamily="34" charset="0"/>
              </a:rPr>
              <a:t>  </a:t>
            </a:r>
          </a:p>
          <a:p>
            <a:pPr>
              <a:lnSpc>
                <a:spcPts val="2400"/>
              </a:lnSpc>
            </a:pPr>
            <a:endParaRPr lang="de-DE" sz="1600" dirty="0">
              <a:solidFill>
                <a:srgbClr val="002643"/>
              </a:solidFill>
              <a:latin typeface="HelveticaNeueLT Pro 55 Roman" panose="020B0604020202020204" pitchFamily="34" charset="0"/>
            </a:endParaRPr>
          </a:p>
          <a:p>
            <a:pPr>
              <a:lnSpc>
                <a:spcPts val="2400"/>
              </a:lnSpc>
            </a:pPr>
            <a:r>
              <a:rPr lang="de-DE" sz="1600" dirty="0">
                <a:solidFill>
                  <a:srgbClr val="002643"/>
                </a:solidFill>
                <a:latin typeface="HelveticaNeueLT Pro 55 Roman" panose="020B0604020202020204" pitchFamily="34" charset="0"/>
              </a:rPr>
              <a:t> </a:t>
            </a:r>
            <a:endParaRPr lang="de-DE" sz="1600" b="0" i="0" dirty="0">
              <a:solidFill>
                <a:srgbClr val="002643"/>
              </a:solidFill>
              <a:effectLst/>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0" name="Grafik 9" descr="Ein Bild, das Text, Karte, Schrift, Atlas enthält.&#10;&#10;Automatisch generierte Beschreibung">
            <a:extLst>
              <a:ext uri="{FF2B5EF4-FFF2-40B4-BE49-F238E27FC236}">
                <a16:creationId xmlns:a16="http://schemas.microsoft.com/office/drawing/2014/main" id="{CB7DA56A-3E32-6196-E07F-618D3265AF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4864" y="0"/>
            <a:ext cx="6858000" cy="6858000"/>
          </a:xfrm>
          <a:prstGeom prst="rect">
            <a:avLst/>
          </a:prstGeom>
        </p:spPr>
      </p:pic>
    </p:spTree>
    <p:extLst>
      <p:ext uri="{BB962C8B-B14F-4D97-AF65-F5344CB8AC3E}">
        <p14:creationId xmlns:p14="http://schemas.microsoft.com/office/powerpoint/2010/main" val="2026298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Cég</a:t>
            </a:r>
            <a:r>
              <a:rPr lang="de-DE" sz="3500" b="1" dirty="0">
                <a:latin typeface="Arial" panose="020B0604020202020204" pitchFamily="34" charset="0"/>
                <a:cs typeface="Arial" panose="020B0604020202020204" pitchFamily="34" charset="0"/>
              </a:rPr>
              <a:t> </a:t>
            </a:r>
            <a:r>
              <a:rPr lang="de-DE" sz="3500" b="1" dirty="0">
                <a:solidFill>
                  <a:srgbClr val="002643"/>
                </a:solidFill>
                <a:latin typeface="Arial" panose="020B0604020202020204" pitchFamily="34" charset="0"/>
                <a:cs typeface="Arial" panose="020B0604020202020204" pitchFamily="34" charset="0"/>
              </a:rPr>
              <a:t>Profil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00868" y="2074270"/>
            <a:ext cx="3514623" cy="1354730"/>
          </a:xfrm>
          <a:prstGeom prst="rect">
            <a:avLst/>
          </a:prstGeom>
          <a:noFill/>
        </p:spPr>
        <p:txBody>
          <a:bodyPr wrap="square">
            <a:spAutoFit/>
          </a:bodyPr>
          <a:lstStyle/>
          <a:p>
            <a:pPr eaLnBrk="1" hangingPunct="1">
              <a:defRPr/>
            </a:pPr>
            <a:r>
              <a:rPr lang="en-AU" sz="1600" b="1" dirty="0">
                <a:solidFill>
                  <a:srgbClr val="002643"/>
                </a:solidFill>
                <a:latin typeface="Arial" pitchFamily="34" charset="0"/>
                <a:ea typeface="ＭＳ Ｐゴシック" pitchFamily="82" charset="-128"/>
                <a:cs typeface="Arial" pitchFamily="34" charset="0"/>
              </a:rPr>
              <a:t>EIFFAGE</a:t>
            </a:r>
            <a:r>
              <a:rPr lang="en-AU" sz="1600" dirty="0">
                <a:solidFill>
                  <a:srgbClr val="002643"/>
                </a:solidFill>
                <a:latin typeface="Arial" pitchFamily="34" charset="0"/>
                <a:ea typeface="ＭＳ Ｐゴシック" pitchFamily="82" charset="-128"/>
                <a:cs typeface="Arial" pitchFamily="34" charset="0"/>
              </a:rPr>
              <a:t> </a:t>
            </a:r>
          </a:p>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marL="28575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78.200 </a:t>
            </a:r>
            <a:r>
              <a:rPr lang="hu-HU" sz="1600" dirty="0">
                <a:solidFill>
                  <a:srgbClr val="002643"/>
                </a:solidFill>
                <a:latin typeface="HelveticaNeueLT Pro 55 Roman" panose="020B0604020202020204" pitchFamily="34" charset="0"/>
              </a:rPr>
              <a:t>alkalmazott</a:t>
            </a:r>
            <a:r>
              <a:rPr lang="en-AU" sz="1600" dirty="0">
                <a:solidFill>
                  <a:srgbClr val="002643"/>
                </a:solidFill>
                <a:latin typeface="HelveticaNeueLT Pro 55 Roman" panose="020B0604020202020204" pitchFamily="34" charset="0"/>
              </a:rPr>
              <a:t>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21,8 	</a:t>
            </a:r>
            <a:r>
              <a:rPr lang="hu-HU" sz="1600" dirty="0">
                <a:solidFill>
                  <a:srgbClr val="002643"/>
                </a:solidFill>
                <a:latin typeface="HelveticaNeueLT Pro 55 Roman" panose="020B0604020202020204" pitchFamily="34" charset="0"/>
              </a:rPr>
              <a:t>milliárd</a:t>
            </a:r>
            <a:r>
              <a:rPr lang="en-AU" sz="1600" dirty="0">
                <a:solidFill>
                  <a:srgbClr val="002643"/>
                </a:solidFill>
                <a:latin typeface="HelveticaNeueLT Pro 55 Roman" panose="020B0604020202020204" pitchFamily="34" charset="0"/>
              </a:rPr>
              <a:t> € </a:t>
            </a:r>
            <a:r>
              <a:rPr lang="hu-HU" sz="1600" dirty="0">
                <a:solidFill>
                  <a:srgbClr val="002643"/>
                </a:solidFill>
                <a:latin typeface="HelveticaNeueLT Pro 55 Roman" panose="020B0604020202020204" pitchFamily="34" charset="0"/>
              </a:rPr>
              <a:t>Forgalom</a:t>
            </a:r>
            <a:endParaRPr lang="en-AU" sz="1600" dirty="0">
              <a:solidFill>
                <a:srgbClr val="002643"/>
              </a:solidFill>
              <a:latin typeface="HelveticaNeueLT Pro 55 Roman" panose="020B0604020202020204" pitchFamily="34" charset="0"/>
            </a:endParaRP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1,0	</a:t>
            </a:r>
            <a:r>
              <a:rPr lang="hu-HU" sz="1600" dirty="0">
                <a:solidFill>
                  <a:srgbClr val="002643"/>
                </a:solidFill>
                <a:latin typeface="HelveticaNeueLT Pro 55 Roman" panose="020B0604020202020204" pitchFamily="34" charset="0"/>
              </a:rPr>
              <a:t> milliárd</a:t>
            </a:r>
            <a:r>
              <a:rPr lang="en-AU" sz="1600" dirty="0">
                <a:solidFill>
                  <a:srgbClr val="002643"/>
                </a:solidFill>
                <a:latin typeface="HelveticaNeueLT Pro 55 Roman" panose="020B0604020202020204" pitchFamily="34" charset="0"/>
              </a:rPr>
              <a:t> € Profit</a:t>
            </a:r>
            <a:endParaRPr lang="en-AU" sz="1400" dirty="0">
              <a:solidFill>
                <a:srgbClr val="002643"/>
              </a:solidFill>
              <a:latin typeface="Arial" pitchFamily="34" charset="0"/>
              <a:ea typeface="ＭＳ Ｐゴシック" pitchFamily="82" charset="-128"/>
              <a:cs typeface="Arial"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Picture 2" descr="Eiffage Infra-Bau">
            <a:hlinkClick r:id="rId4"/>
            <a:extLst>
              <a:ext uri="{FF2B5EF4-FFF2-40B4-BE49-F238E27FC236}">
                <a16:creationId xmlns:a16="http://schemas.microsoft.com/office/drawing/2014/main" id="{8CE327E8-E315-6EDE-1E4A-92354316FF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6935" y="2461131"/>
            <a:ext cx="1955295" cy="575088"/>
          </a:xfrm>
          <a:prstGeom prst="rect">
            <a:avLst/>
          </a:pr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1AB8C03D-1712-5556-DC44-6ACE7A0798F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3674" y="1934028"/>
            <a:ext cx="4949422" cy="1647306"/>
          </a:xfrm>
          <a:prstGeom prst="rect">
            <a:avLst/>
          </a:prstGeom>
          <a:ln>
            <a:noFill/>
          </a:ln>
          <a:effectLst/>
        </p:spPr>
      </p:pic>
      <p:sp>
        <p:nvSpPr>
          <p:cNvPr id="13" name="Text Box 6">
            <a:extLst>
              <a:ext uri="{FF2B5EF4-FFF2-40B4-BE49-F238E27FC236}">
                <a16:creationId xmlns:a16="http://schemas.microsoft.com/office/drawing/2014/main" id="{328709DA-070B-3294-F8FC-8BB1F09C655A}"/>
              </a:ext>
            </a:extLst>
          </p:cNvPr>
          <p:cNvSpPr txBox="1">
            <a:spLocks noChangeArrowheads="1"/>
          </p:cNvSpPr>
          <p:nvPr/>
        </p:nvSpPr>
        <p:spPr bwMode="auto">
          <a:xfrm>
            <a:off x="574408" y="1548307"/>
            <a:ext cx="946432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sz="1600" b="1" dirty="0">
                <a:solidFill>
                  <a:srgbClr val="002643"/>
                </a:solidFill>
              </a:rPr>
              <a:t>A </a:t>
            </a:r>
            <a:r>
              <a:rPr lang="en-US" sz="1600" b="1" dirty="0" err="1">
                <a:solidFill>
                  <a:srgbClr val="002643"/>
                </a:solidFill>
              </a:rPr>
              <a:t>Swietelsky</a:t>
            </a:r>
            <a:r>
              <a:rPr lang="en-US" sz="1600" b="1" dirty="0">
                <a:solidFill>
                  <a:srgbClr val="002643"/>
                </a:solidFill>
              </a:rPr>
              <a:t>-Faber </a:t>
            </a:r>
            <a:r>
              <a:rPr lang="en-US" sz="1600" b="1" dirty="0" err="1">
                <a:solidFill>
                  <a:srgbClr val="002643"/>
                </a:solidFill>
              </a:rPr>
              <a:t>két</a:t>
            </a:r>
            <a:r>
              <a:rPr lang="en-US" sz="1600" b="1" dirty="0">
                <a:solidFill>
                  <a:srgbClr val="002643"/>
                </a:solidFill>
              </a:rPr>
              <a:t> </a:t>
            </a:r>
            <a:r>
              <a:rPr lang="en-US" sz="1600" b="1" dirty="0" err="1">
                <a:solidFill>
                  <a:srgbClr val="002643"/>
                </a:solidFill>
              </a:rPr>
              <a:t>globálisan</a:t>
            </a:r>
            <a:r>
              <a:rPr lang="en-US" sz="1600" b="1" dirty="0">
                <a:solidFill>
                  <a:srgbClr val="002643"/>
                </a:solidFill>
              </a:rPr>
              <a:t> </a:t>
            </a:r>
            <a:r>
              <a:rPr lang="en-US" sz="1600" b="1" dirty="0" err="1">
                <a:solidFill>
                  <a:srgbClr val="002643"/>
                </a:solidFill>
              </a:rPr>
              <a:t>aktív</a:t>
            </a:r>
            <a:r>
              <a:rPr lang="en-US" sz="1600" b="1" dirty="0">
                <a:solidFill>
                  <a:srgbClr val="002643"/>
                </a:solidFill>
              </a:rPr>
              <a:t> </a:t>
            </a:r>
            <a:r>
              <a:rPr lang="en-US" sz="1600" b="1" dirty="0" err="1">
                <a:solidFill>
                  <a:srgbClr val="002643"/>
                </a:solidFill>
              </a:rPr>
              <a:t>vállalatcsoport</a:t>
            </a:r>
            <a:r>
              <a:rPr lang="en-US" sz="1600" b="1" dirty="0">
                <a:solidFill>
                  <a:srgbClr val="002643"/>
                </a:solidFill>
              </a:rPr>
              <a:t> </a:t>
            </a:r>
            <a:r>
              <a:rPr lang="en-US" sz="1600" b="1" dirty="0" err="1">
                <a:solidFill>
                  <a:srgbClr val="002643"/>
                </a:solidFill>
              </a:rPr>
              <a:t>tagja</a:t>
            </a:r>
            <a:r>
              <a:rPr lang="en-US" sz="1600" b="1" dirty="0">
                <a:solidFill>
                  <a:srgbClr val="002643"/>
                </a:solidFill>
              </a:rPr>
              <a:t>: a SWIETELSKY és </a:t>
            </a:r>
            <a:r>
              <a:rPr lang="en-US" sz="1600" b="1" dirty="0" err="1">
                <a:solidFill>
                  <a:srgbClr val="002643"/>
                </a:solidFill>
              </a:rPr>
              <a:t>az</a:t>
            </a:r>
            <a:r>
              <a:rPr lang="en-US" sz="1600" b="1" dirty="0">
                <a:solidFill>
                  <a:srgbClr val="002643"/>
                </a:solidFill>
              </a:rPr>
              <a:t> EIFFAGE.</a:t>
            </a:r>
          </a:p>
        </p:txBody>
      </p:sp>
      <p:pic>
        <p:nvPicPr>
          <p:cNvPr id="14" name="Grafik 13">
            <a:extLst>
              <a:ext uri="{FF2B5EF4-FFF2-40B4-BE49-F238E27FC236}">
                <a16:creationId xmlns:a16="http://schemas.microsoft.com/office/drawing/2014/main" id="{81578EA8-6081-2D3D-A483-913B58E637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9630" y="3758906"/>
            <a:ext cx="1752600" cy="1219200"/>
          </a:xfrm>
          <a:prstGeom prst="rect">
            <a:avLst/>
          </a:prstGeom>
        </p:spPr>
      </p:pic>
      <p:pic>
        <p:nvPicPr>
          <p:cNvPr id="15" name="Grafik 14">
            <a:extLst>
              <a:ext uri="{FF2B5EF4-FFF2-40B4-BE49-F238E27FC236}">
                <a16:creationId xmlns:a16="http://schemas.microsoft.com/office/drawing/2014/main" id="{41088984-1615-1BE9-5D8C-813FAF29EF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53674" y="3714956"/>
            <a:ext cx="4949422" cy="1681287"/>
          </a:xfrm>
          <a:prstGeom prst="rect">
            <a:avLst/>
          </a:prstGeom>
          <a:ln>
            <a:noFill/>
          </a:ln>
          <a:effectLst/>
        </p:spPr>
      </p:pic>
      <p:sp>
        <p:nvSpPr>
          <p:cNvPr id="16" name="Textfeld 15">
            <a:extLst>
              <a:ext uri="{FF2B5EF4-FFF2-40B4-BE49-F238E27FC236}">
                <a16:creationId xmlns:a16="http://schemas.microsoft.com/office/drawing/2014/main" id="{583C6697-15D4-5BB8-A6A4-E3FF862CBC65}"/>
              </a:ext>
            </a:extLst>
          </p:cNvPr>
          <p:cNvSpPr txBox="1"/>
          <p:nvPr/>
        </p:nvSpPr>
        <p:spPr>
          <a:xfrm>
            <a:off x="600868" y="3629586"/>
            <a:ext cx="3514624" cy="1477840"/>
          </a:xfrm>
          <a:prstGeom prst="rect">
            <a:avLst/>
          </a:prstGeom>
          <a:noFill/>
        </p:spPr>
        <p:txBody>
          <a:bodyPr wrap="square">
            <a:spAutoFit/>
          </a:bodyPr>
          <a:lstStyle/>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eaLnBrk="1" hangingPunct="1">
              <a:defRPr/>
            </a:pPr>
            <a:r>
              <a:rPr lang="en-AU" sz="1600" b="1" dirty="0">
                <a:solidFill>
                  <a:srgbClr val="002643"/>
                </a:solidFill>
                <a:latin typeface="Arial" pitchFamily="34" charset="0"/>
                <a:ea typeface="ＭＳ Ｐゴシック" pitchFamily="82" charset="-128"/>
                <a:cs typeface="Arial" pitchFamily="34" charset="0"/>
              </a:rPr>
              <a:t>SWIETELSKY </a:t>
            </a:r>
          </a:p>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12.035 </a:t>
            </a:r>
            <a:r>
              <a:rPr lang="hu-HU" sz="1600" dirty="0">
                <a:solidFill>
                  <a:srgbClr val="002643"/>
                </a:solidFill>
                <a:latin typeface="HelveticaNeueLT Pro 55 Roman" panose="020B0604020202020204" pitchFamily="34" charset="0"/>
              </a:rPr>
              <a:t>alkalmazott</a:t>
            </a:r>
            <a:r>
              <a:rPr lang="en-AU" sz="1600" dirty="0">
                <a:solidFill>
                  <a:srgbClr val="002643"/>
                </a:solidFill>
                <a:latin typeface="HelveticaNeueLT Pro 55 Roman" panose="020B0604020202020204" pitchFamily="34" charset="0"/>
              </a:rPr>
              <a:t>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2,1 	</a:t>
            </a:r>
            <a:r>
              <a:rPr lang="hu-HU" sz="1600" dirty="0">
                <a:solidFill>
                  <a:srgbClr val="002643"/>
                </a:solidFill>
                <a:latin typeface="HelveticaNeueLT Pro 55 Roman" panose="020B0604020202020204" pitchFamily="34" charset="0"/>
              </a:rPr>
              <a:t> milliárd</a:t>
            </a:r>
            <a:r>
              <a:rPr lang="en-AU" sz="1600" dirty="0">
                <a:solidFill>
                  <a:srgbClr val="002643"/>
                </a:solidFill>
                <a:latin typeface="HelveticaNeueLT Pro 55 Roman" panose="020B0604020202020204" pitchFamily="34" charset="0"/>
              </a:rPr>
              <a:t> € </a:t>
            </a:r>
            <a:r>
              <a:rPr lang="hu-HU" sz="1600" dirty="0">
                <a:solidFill>
                  <a:srgbClr val="002643"/>
                </a:solidFill>
                <a:latin typeface="HelveticaNeueLT Pro 55 Roman" panose="020B0604020202020204" pitchFamily="34" charset="0"/>
              </a:rPr>
              <a:t>Forgalom</a:t>
            </a:r>
            <a:endParaRPr lang="en-AU" sz="1600" dirty="0">
              <a:solidFill>
                <a:srgbClr val="002643"/>
              </a:solidFill>
              <a:latin typeface="HelveticaNeueLT Pro 55 Roman" panose="020B0604020202020204" pitchFamily="34" charset="0"/>
            </a:endParaRP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0,2 	</a:t>
            </a:r>
            <a:r>
              <a:rPr lang="hu-HU" sz="1600" dirty="0">
                <a:solidFill>
                  <a:srgbClr val="002643"/>
                </a:solidFill>
                <a:latin typeface="HelveticaNeueLT Pro 55 Roman" panose="020B0604020202020204" pitchFamily="34" charset="0"/>
              </a:rPr>
              <a:t> milliárd</a:t>
            </a:r>
            <a:r>
              <a:rPr lang="en-AU" sz="1600" dirty="0">
                <a:solidFill>
                  <a:srgbClr val="002643"/>
                </a:solidFill>
                <a:latin typeface="HelveticaNeueLT Pro 55 Roman" panose="020B0604020202020204" pitchFamily="34" charset="0"/>
              </a:rPr>
              <a:t> € Profit</a:t>
            </a:r>
            <a:endParaRPr lang="de-DE" sz="1600" dirty="0">
              <a:solidFill>
                <a:srgbClr val="002643"/>
              </a:solidFill>
              <a:latin typeface="HelveticaNeueLT Pro 55 Roman" panose="020B0604020202020204" pitchFamily="34" charset="0"/>
            </a:endParaRPr>
          </a:p>
        </p:txBody>
      </p:sp>
      <p:sp>
        <p:nvSpPr>
          <p:cNvPr id="17" name="Textfeld 16">
            <a:extLst>
              <a:ext uri="{FF2B5EF4-FFF2-40B4-BE49-F238E27FC236}">
                <a16:creationId xmlns:a16="http://schemas.microsoft.com/office/drawing/2014/main" id="{E8D945AD-4B07-23A3-9E77-DE4ACDF4E6A7}"/>
              </a:ext>
            </a:extLst>
          </p:cNvPr>
          <p:cNvSpPr txBox="1"/>
          <p:nvPr/>
        </p:nvSpPr>
        <p:spPr>
          <a:xfrm>
            <a:off x="622856" y="5309693"/>
            <a:ext cx="6103197" cy="1477840"/>
          </a:xfrm>
          <a:prstGeom prst="rect">
            <a:avLst/>
          </a:prstGeom>
          <a:noFill/>
        </p:spPr>
        <p:txBody>
          <a:bodyPr wrap="square">
            <a:spAutoFit/>
          </a:bodyPr>
          <a:lstStyle/>
          <a:p>
            <a:pPr marL="342900" indent="-342900" eaLnBrk="1" hangingPunct="1">
              <a:buFont typeface="Arial" pitchFamily="34" charset="0"/>
              <a:buChar char="•"/>
              <a:defRPr/>
            </a:pPr>
            <a:endParaRPr lang="en-AU" sz="800" dirty="0">
              <a:solidFill>
                <a:srgbClr val="002643"/>
              </a:solidFill>
              <a:latin typeface="Arial" pitchFamily="34" charset="0"/>
              <a:ea typeface="ＭＳ Ｐゴシック" pitchFamily="82" charset="-128"/>
              <a:cs typeface="Arial" pitchFamily="34" charset="0"/>
            </a:endParaRPr>
          </a:p>
          <a:p>
            <a:pPr>
              <a:defRPr/>
            </a:pPr>
            <a:r>
              <a:rPr lang="en-AU" sz="1600" b="1" dirty="0">
                <a:solidFill>
                  <a:srgbClr val="002643"/>
                </a:solidFill>
                <a:latin typeface="Arial" pitchFamily="34" charset="0"/>
                <a:ea typeface="ＭＳ Ｐゴシック" pitchFamily="82" charset="-128"/>
                <a:cs typeface="Arial" pitchFamily="34" charset="0"/>
              </a:rPr>
              <a:t>A SWIETELSKY-FABER TOTAL RÉSZVÉNYESEI </a:t>
            </a:r>
            <a:endParaRPr lang="hu-HU" sz="1600" b="1" dirty="0">
              <a:solidFill>
                <a:srgbClr val="002643"/>
              </a:solidFill>
              <a:latin typeface="Arial" pitchFamily="34" charset="0"/>
              <a:ea typeface="ＭＳ Ｐゴシック" pitchFamily="82" charset="-128"/>
              <a:cs typeface="Arial" pitchFamily="34" charset="0"/>
            </a:endParaRPr>
          </a:p>
          <a:p>
            <a:pPr>
              <a:defRPr/>
            </a:pPr>
            <a:endParaRPr lang="en-AU" sz="800" dirty="0">
              <a:solidFill>
                <a:srgbClr val="002643"/>
              </a:solidFill>
              <a:latin typeface="Arial" pitchFamily="34" charset="0"/>
              <a:ea typeface="ＭＳ Ｐゴシック" pitchFamily="82" charset="-128"/>
              <a:cs typeface="Arial" pitchFamily="34" charset="0"/>
            </a:endParaRPr>
          </a:p>
          <a:p>
            <a:pPr marL="342900" indent="-285750">
              <a:lnSpc>
                <a:spcPts val="2400"/>
              </a:lnSpc>
              <a:buFont typeface="Wingdings" panose="05000000000000000000" pitchFamily="2" charset="2"/>
              <a:buChar char="§"/>
              <a:defRPr/>
            </a:pPr>
            <a:r>
              <a:rPr lang="en-AU" sz="1600" dirty="0">
                <a:solidFill>
                  <a:srgbClr val="002643"/>
                </a:solidFill>
                <a:latin typeface="HelveticaNeueLT Pro 55 Roman" panose="020B0604020202020204" pitchFamily="34" charset="0"/>
              </a:rPr>
              <a:t>90.035 </a:t>
            </a:r>
            <a:r>
              <a:rPr lang="hu-HU" sz="1600" dirty="0">
                <a:solidFill>
                  <a:srgbClr val="002643"/>
                </a:solidFill>
                <a:latin typeface="HelveticaNeueLT Pro 55 Roman" panose="020B0604020202020204" pitchFamily="34" charset="0"/>
              </a:rPr>
              <a:t>alkalmazott</a:t>
            </a:r>
            <a:r>
              <a:rPr lang="en-AU" sz="1600" dirty="0">
                <a:solidFill>
                  <a:srgbClr val="002643"/>
                </a:solidFill>
                <a:latin typeface="HelveticaNeueLT Pro 55 Roman" panose="020B0604020202020204" pitchFamily="34" charset="0"/>
              </a:rPr>
              <a:t> </a:t>
            </a: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23,9 </a:t>
            </a:r>
            <a:r>
              <a:rPr lang="hu-HU" sz="1600" dirty="0">
                <a:solidFill>
                  <a:srgbClr val="002643"/>
                </a:solidFill>
                <a:latin typeface="HelveticaNeueLT Pro 55 Roman" panose="020B0604020202020204" pitchFamily="34" charset="0"/>
              </a:rPr>
              <a:t>milliárd</a:t>
            </a:r>
            <a:r>
              <a:rPr lang="en-AU" sz="1600" dirty="0">
                <a:solidFill>
                  <a:srgbClr val="002643"/>
                </a:solidFill>
                <a:latin typeface="HelveticaNeueLT Pro 55 Roman" panose="020B0604020202020204" pitchFamily="34" charset="0"/>
              </a:rPr>
              <a:t> € </a:t>
            </a:r>
            <a:r>
              <a:rPr lang="hu-HU" sz="1600" dirty="0">
                <a:solidFill>
                  <a:srgbClr val="002643"/>
                </a:solidFill>
                <a:latin typeface="HelveticaNeueLT Pro 55 Roman" panose="020B0604020202020204" pitchFamily="34" charset="0"/>
              </a:rPr>
              <a:t>Forgalom</a:t>
            </a:r>
            <a:endParaRPr lang="en-AU" sz="1600" dirty="0">
              <a:solidFill>
                <a:srgbClr val="002643"/>
              </a:solidFill>
              <a:latin typeface="HelveticaNeueLT Pro 55 Roman" panose="020B0604020202020204" pitchFamily="34" charset="0"/>
            </a:endParaRPr>
          </a:p>
          <a:p>
            <a:pPr marL="742950" lvl="3" indent="-285750">
              <a:lnSpc>
                <a:spcPts val="2400"/>
              </a:lnSpc>
              <a:buFont typeface="Symbol" panose="05050102010706020507" pitchFamily="18" charset="2"/>
              <a:buChar char="-"/>
              <a:defRPr/>
            </a:pPr>
            <a:r>
              <a:rPr lang="en-AU" sz="1600" dirty="0">
                <a:solidFill>
                  <a:srgbClr val="002643"/>
                </a:solidFill>
                <a:latin typeface="HelveticaNeueLT Pro 55 Roman" panose="020B0604020202020204" pitchFamily="34" charset="0"/>
              </a:rPr>
              <a:t>   1,2	</a:t>
            </a:r>
            <a:r>
              <a:rPr lang="hu-HU" sz="1600" dirty="0">
                <a:solidFill>
                  <a:srgbClr val="002643"/>
                </a:solidFill>
                <a:latin typeface="HelveticaNeueLT Pro 55 Roman" panose="020B0604020202020204" pitchFamily="34" charset="0"/>
              </a:rPr>
              <a:t> milliárd</a:t>
            </a:r>
            <a:r>
              <a:rPr lang="en-AU" sz="1600" dirty="0">
                <a:solidFill>
                  <a:srgbClr val="002643"/>
                </a:solidFill>
                <a:latin typeface="HelveticaNeueLT Pro 55 Roman" panose="020B0604020202020204" pitchFamily="34" charset="0"/>
              </a:rPr>
              <a:t> € Profit</a:t>
            </a:r>
            <a:endParaRPr lang="de-DE" sz="1600" dirty="0">
              <a:solidFill>
                <a:srgbClr val="002643"/>
              </a:solidFill>
              <a:latin typeface="HelveticaNeueLT Pro 55 Roman" panose="020B0604020202020204" pitchFamily="34" charset="0"/>
            </a:endParaRPr>
          </a:p>
        </p:txBody>
      </p:sp>
    </p:spTree>
    <p:extLst>
      <p:ext uri="{BB962C8B-B14F-4D97-AF65-F5344CB8AC3E}">
        <p14:creationId xmlns:p14="http://schemas.microsoft.com/office/powerpoint/2010/main" val="586322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chemeClr val="bg1"/>
                </a:solidFill>
                <a:latin typeface="Arial" panose="020B0604020202020204" pitchFamily="34" charset="0"/>
                <a:cs typeface="Arial" panose="020B0604020202020204" pitchFamily="34" charset="0"/>
              </a:rPr>
              <a:t>MINDIG MUNKATERÜLETEN</a:t>
            </a:r>
            <a:endParaRPr lang="de-DE" sz="3500" b="1" dirty="0">
              <a:solidFill>
                <a:schemeClr val="bg1"/>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DA51FDE2-4DB6-8C2B-8FC7-3433D7AEFC4A}"/>
              </a:ext>
            </a:extLst>
          </p:cNvPr>
          <p:cNvSpPr txBox="1"/>
          <p:nvPr/>
        </p:nvSpPr>
        <p:spPr>
          <a:xfrm>
            <a:off x="8105244" y="2086623"/>
            <a:ext cx="3244628" cy="3323987"/>
          </a:xfrm>
          <a:prstGeom prst="rect">
            <a:avLst/>
          </a:prstGeom>
          <a:noFill/>
        </p:spPr>
        <p:txBody>
          <a:bodyPr wrap="square">
            <a:spAutoFit/>
          </a:bodyPr>
          <a:lstStyle/>
          <a:p>
            <a:pPr marL="0" lvl="0" indent="0" fontAlgn="auto">
              <a:spcAft>
                <a:spcPts val="0"/>
              </a:spcAft>
              <a:buNone/>
            </a:pPr>
            <a:r>
              <a:rPr lang="hu-HU" sz="3000" b="1" dirty="0">
                <a:solidFill>
                  <a:prstClr val="white"/>
                </a:solidFill>
                <a:latin typeface="Arial" panose="020B0604020202020204" pitchFamily="34" charset="0"/>
                <a:cs typeface="Arial" panose="020B0604020202020204" pitchFamily="34" charset="0"/>
              </a:rPr>
              <a:t>Helyszínek:</a:t>
            </a:r>
          </a:p>
          <a:p>
            <a:pPr marL="0" lvl="0" indent="0" fontAlgn="auto">
              <a:spcAft>
                <a:spcPts val="0"/>
              </a:spcAft>
              <a:buNone/>
            </a:pPr>
            <a:endParaRPr lang="en-US" sz="3000" b="1" dirty="0">
              <a:solidFill>
                <a:prstClr val="white"/>
              </a:solidFill>
              <a:latin typeface="Arial" panose="020B0604020202020204" pitchFamily="34" charset="0"/>
              <a:cs typeface="Arial" panose="020B0604020202020204" pitchFamily="34" charset="0"/>
            </a:endParaRPr>
          </a:p>
          <a:p>
            <a:pPr marL="285750" lvl="0" indent="-285750" fontAlgn="auto">
              <a:spcAft>
                <a:spcPts val="0"/>
              </a:spcAft>
              <a:buFont typeface="Symbol" panose="05050102010706020507" pitchFamily="18" charset="2"/>
              <a:buChar char="-"/>
            </a:pPr>
            <a:r>
              <a:rPr lang="hu-HU" sz="3000" b="1" dirty="0">
                <a:solidFill>
                  <a:prstClr val="white"/>
                </a:solidFill>
                <a:latin typeface="Arial" panose="020B0604020202020204" pitchFamily="34" charset="0"/>
                <a:cs typeface="Arial" panose="020B0604020202020204" pitchFamily="34" charset="0"/>
              </a:rPr>
              <a:t>Németország</a:t>
            </a:r>
            <a:endParaRPr lang="en-US" sz="3000" b="1" dirty="0">
              <a:solidFill>
                <a:prstClr val="white"/>
              </a:solidFill>
              <a:latin typeface="Arial" panose="020B0604020202020204" pitchFamily="34" charset="0"/>
              <a:cs typeface="Arial" panose="020B0604020202020204" pitchFamily="34" charset="0"/>
            </a:endParaRPr>
          </a:p>
          <a:p>
            <a:pPr lvl="0" fontAlgn="auto">
              <a:spcAft>
                <a:spcPts val="0"/>
              </a:spcAft>
            </a:pPr>
            <a:r>
              <a:rPr lang="en-US" sz="3000" b="1" dirty="0">
                <a:solidFill>
                  <a:prstClr val="white"/>
                </a:solidFill>
                <a:latin typeface="Arial" panose="020B0604020202020204" pitchFamily="34" charset="0"/>
                <a:cs typeface="Arial" panose="020B0604020202020204" pitchFamily="34" charset="0"/>
              </a:rPr>
              <a:t> </a:t>
            </a:r>
          </a:p>
          <a:p>
            <a:pPr marL="285750" lvl="0" indent="-285750" fontAlgn="auto">
              <a:spcAft>
                <a:spcPts val="0"/>
              </a:spcAft>
              <a:buFont typeface="Symbol" panose="05050102010706020507" pitchFamily="18" charset="2"/>
              <a:buChar char="-"/>
            </a:pPr>
            <a:r>
              <a:rPr lang="hu-HU" sz="3000" b="1" dirty="0">
                <a:solidFill>
                  <a:prstClr val="white"/>
                </a:solidFill>
                <a:latin typeface="Arial" panose="020B0604020202020204" pitchFamily="34" charset="0"/>
                <a:cs typeface="Arial" panose="020B0604020202020204" pitchFamily="34" charset="0"/>
              </a:rPr>
              <a:t>Hollandia</a:t>
            </a:r>
            <a:endParaRPr lang="en-US" sz="3000" b="1" dirty="0">
              <a:solidFill>
                <a:prstClr val="white"/>
              </a:solidFill>
              <a:latin typeface="Arial" panose="020B0604020202020204" pitchFamily="34" charset="0"/>
              <a:cs typeface="Arial" panose="020B0604020202020204" pitchFamily="34" charset="0"/>
            </a:endParaRPr>
          </a:p>
          <a:p>
            <a:pPr lvl="0" fontAlgn="auto">
              <a:spcAft>
                <a:spcPts val="0"/>
              </a:spcAft>
            </a:pPr>
            <a:r>
              <a:rPr lang="en-US" sz="3000" b="1" dirty="0">
                <a:solidFill>
                  <a:prstClr val="white"/>
                </a:solidFill>
                <a:latin typeface="Arial" panose="020B0604020202020204" pitchFamily="34" charset="0"/>
                <a:cs typeface="Arial" panose="020B0604020202020204" pitchFamily="34" charset="0"/>
              </a:rPr>
              <a:t> </a:t>
            </a:r>
          </a:p>
          <a:p>
            <a:pPr marL="285750" lvl="0" indent="-285750" fontAlgn="auto">
              <a:spcAft>
                <a:spcPts val="0"/>
              </a:spcAft>
              <a:buFont typeface="Symbol" panose="05050102010706020507" pitchFamily="18" charset="2"/>
              <a:buChar char="-"/>
            </a:pPr>
            <a:r>
              <a:rPr lang="en-US" sz="3000" b="1" dirty="0">
                <a:solidFill>
                  <a:prstClr val="white"/>
                </a:solidFill>
                <a:latin typeface="Arial" panose="020B0604020202020204" pitchFamily="34" charset="0"/>
                <a:cs typeface="Arial" panose="020B0604020202020204" pitchFamily="34" charset="0"/>
              </a:rPr>
              <a:t>Aus</a:t>
            </a:r>
            <a:r>
              <a:rPr lang="hu-HU" sz="3000" b="1" dirty="0">
                <a:solidFill>
                  <a:prstClr val="white"/>
                </a:solidFill>
                <a:latin typeface="Arial" panose="020B0604020202020204" pitchFamily="34" charset="0"/>
                <a:cs typeface="Arial" panose="020B0604020202020204" pitchFamily="34" charset="0"/>
              </a:rPr>
              <a:t>z</a:t>
            </a:r>
            <a:r>
              <a:rPr lang="en-US" sz="3000" b="1" dirty="0" err="1">
                <a:solidFill>
                  <a:prstClr val="white"/>
                </a:solidFill>
                <a:latin typeface="Arial" panose="020B0604020202020204" pitchFamily="34" charset="0"/>
                <a:cs typeface="Arial" panose="020B0604020202020204" pitchFamily="34" charset="0"/>
              </a:rPr>
              <a:t>tria</a:t>
            </a:r>
            <a:endParaRPr lang="en-US" sz="3000" b="1" dirty="0">
              <a:solidFill>
                <a:prstClr val="white"/>
              </a:solidFill>
              <a:latin typeface="Arial" panose="020B0604020202020204" pitchFamily="34" charset="0"/>
              <a:cs typeface="Arial" panose="020B0604020202020204" pitchFamily="34" charset="0"/>
            </a:endParaRPr>
          </a:p>
        </p:txBody>
      </p:sp>
      <p:pic>
        <p:nvPicPr>
          <p:cNvPr id="8" name="Grafik 7">
            <a:extLst>
              <a:ext uri="{FF2B5EF4-FFF2-40B4-BE49-F238E27FC236}">
                <a16:creationId xmlns:a16="http://schemas.microsoft.com/office/drawing/2014/main" id="{AD5B21CC-7221-EF38-5E22-B5496A30FEB0}"/>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1055005"/>
            <a:ext cx="7095260" cy="5802995"/>
          </a:xfrm>
          <a:prstGeom prst="rect">
            <a:avLst/>
          </a:prstGeom>
        </p:spPr>
      </p:pic>
    </p:spTree>
    <p:extLst>
      <p:ext uri="{BB962C8B-B14F-4D97-AF65-F5344CB8AC3E}">
        <p14:creationId xmlns:p14="http://schemas.microsoft.com/office/powerpoint/2010/main" val="3566643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Teljesítmény</a:t>
            </a:r>
            <a:r>
              <a:rPr lang="de-DE" sz="3500" b="1" dirty="0">
                <a:solidFill>
                  <a:srgbClr val="EC6726"/>
                </a:solidFill>
                <a:latin typeface="Arial" panose="020B0604020202020204" pitchFamily="34" charset="0"/>
                <a:cs typeface="Arial" panose="020B0604020202020204" pitchFamily="34" charset="0"/>
              </a:rPr>
              <a:t>  </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23607"/>
            <a:ext cx="7679905" cy="4608185"/>
          </a:xfrm>
          <a:prstGeom prst="rect">
            <a:avLst/>
          </a:prstGeom>
          <a:noFill/>
        </p:spPr>
        <p:txBody>
          <a:bodyPr wrap="square">
            <a:spAutoFit/>
          </a:bodyPr>
          <a:lstStyle/>
          <a:p>
            <a:pPr marL="285750" indent="-285750">
              <a:lnSpc>
                <a:spcPts val="2200"/>
              </a:lnSpc>
              <a:spcAft>
                <a:spcPts val="600"/>
              </a:spcAft>
              <a:buFont typeface="Wingdings" panose="05000000000000000000" pitchFamily="2" charset="2"/>
              <a:buChar char="§"/>
              <a:defRPr/>
            </a:pPr>
            <a:r>
              <a:rPr lang="en-AU" sz="1600" dirty="0">
                <a:solidFill>
                  <a:srgbClr val="002643"/>
                </a:solidFill>
                <a:latin typeface="Arial" panose="020B0604020202020204" pitchFamily="34" charset="0"/>
                <a:cs typeface="Arial" panose="020B0604020202020204" pitchFamily="34" charset="0"/>
              </a:rPr>
              <a:t>A “no-digging” </a:t>
            </a:r>
            <a:r>
              <a:rPr lang="en-AU" sz="1600" dirty="0" err="1">
                <a:solidFill>
                  <a:srgbClr val="002643"/>
                </a:solidFill>
                <a:latin typeface="Arial" panose="020B0604020202020204" pitchFamily="34" charset="0"/>
                <a:cs typeface="Arial" panose="020B0604020202020204" pitchFamily="34" charset="0"/>
              </a:rPr>
              <a:t>építőipari</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vállalat</a:t>
            </a:r>
            <a:r>
              <a:rPr lang="en-AU" sz="1600" dirty="0">
                <a:solidFill>
                  <a:srgbClr val="002643"/>
                </a:solidFill>
                <a:latin typeface="Arial" panose="020B0604020202020204" pitchFamily="34" charset="0"/>
                <a:cs typeface="Arial" panose="020B0604020202020204" pitchFamily="34" charset="0"/>
              </a:rPr>
              <a:t> – 24 </a:t>
            </a:r>
            <a:r>
              <a:rPr lang="en-AU" sz="1600" dirty="0" err="1">
                <a:solidFill>
                  <a:srgbClr val="002643"/>
                </a:solidFill>
                <a:latin typeface="Arial" panose="020B0604020202020204" pitchFamily="34" charset="0"/>
                <a:cs typeface="Arial" panose="020B0604020202020204" pitchFamily="34" charset="0"/>
              </a:rPr>
              <a:t>éve</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aktív</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Közép-Európában</a:t>
            </a:r>
            <a:endParaRPr lang="en-AU" sz="1600" dirty="0">
              <a:solidFill>
                <a:srgbClr val="002643"/>
              </a:solidFill>
              <a:latin typeface="Arial" panose="020B0604020202020204" pitchFamily="34" charset="0"/>
              <a:cs typeface="Arial" panose="020B0604020202020204" pitchFamily="34" charset="0"/>
            </a:endParaRPr>
          </a:p>
          <a:p>
            <a:pPr marL="285750" indent="-285750">
              <a:lnSpc>
                <a:spcPts val="2200"/>
              </a:lnSpc>
              <a:spcAft>
                <a:spcPts val="600"/>
              </a:spcAft>
              <a:buFont typeface="Wingdings" panose="05000000000000000000" pitchFamily="2" charset="2"/>
              <a:buChar char="§"/>
              <a:defRPr/>
            </a:pPr>
            <a:r>
              <a:rPr lang="en-AU" sz="1600" dirty="0">
                <a:solidFill>
                  <a:srgbClr val="002643"/>
                </a:solidFill>
                <a:latin typeface="Arial" panose="020B0604020202020204" pitchFamily="34" charset="0"/>
                <a:cs typeface="Arial" panose="020B0604020202020204" pitchFamily="34" charset="0"/>
              </a:rPr>
              <a:t>&gt; 420 </a:t>
            </a:r>
            <a:r>
              <a:rPr lang="hu-HU" sz="1600" dirty="0">
                <a:solidFill>
                  <a:srgbClr val="002643"/>
                </a:solidFill>
                <a:latin typeface="Arial" panose="020B0604020202020204" pitchFamily="34" charset="0"/>
                <a:cs typeface="Arial" panose="020B0604020202020204" pitchFamily="34" charset="0"/>
              </a:rPr>
              <a:t>alkalmazott</a:t>
            </a:r>
            <a:r>
              <a:rPr lang="en-AU" sz="1600" dirty="0">
                <a:solidFill>
                  <a:srgbClr val="002643"/>
                </a:solidFill>
                <a:latin typeface="Arial" panose="020B0604020202020204" pitchFamily="34" charset="0"/>
                <a:cs typeface="Arial" panose="020B0604020202020204" pitchFamily="34" charset="0"/>
              </a:rPr>
              <a:t> </a:t>
            </a: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290 </a:t>
            </a:r>
            <a:r>
              <a:rPr lang="hu-HU" sz="1600" dirty="0">
                <a:solidFill>
                  <a:srgbClr val="002643"/>
                </a:solidFill>
                <a:latin typeface="Arial" panose="020B0604020202020204" pitchFamily="34" charset="0"/>
                <a:cs typeface="Arial" panose="020B0604020202020204" pitchFamily="34" charset="0"/>
              </a:rPr>
              <a:t>terepi</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spcAft>
                <a:spcPts val="600"/>
              </a:spcAft>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130 </a:t>
            </a:r>
            <a:r>
              <a:rPr lang="hu-HU" sz="1600" dirty="0">
                <a:solidFill>
                  <a:srgbClr val="002643"/>
                </a:solidFill>
                <a:latin typeface="Arial" panose="020B0604020202020204" pitchFamily="34" charset="0"/>
                <a:cs typeface="Arial" panose="020B0604020202020204" pitchFamily="34" charset="0"/>
              </a:rPr>
              <a:t>műszaki</a:t>
            </a:r>
            <a:endParaRPr lang="en-AU" sz="1600" dirty="0">
              <a:solidFill>
                <a:srgbClr val="002643"/>
              </a:solidFill>
              <a:latin typeface="Arial" panose="020B0604020202020204" pitchFamily="34" charset="0"/>
              <a:cs typeface="Arial" panose="020B0604020202020204" pitchFamily="34" charset="0"/>
            </a:endParaRPr>
          </a:p>
          <a:p>
            <a:pPr marL="285750" indent="-285750">
              <a:lnSpc>
                <a:spcPts val="2200"/>
              </a:lnSpc>
              <a:spcAft>
                <a:spcPts val="600"/>
              </a:spcAft>
              <a:buFont typeface="Wingdings" panose="05000000000000000000" pitchFamily="2" charset="2"/>
              <a:buChar char="§"/>
              <a:defRPr/>
            </a:pPr>
            <a:r>
              <a:rPr lang="en-AU" sz="1600" dirty="0" err="1">
                <a:solidFill>
                  <a:srgbClr val="002643"/>
                </a:solidFill>
                <a:latin typeface="Arial" panose="020B0604020202020204" pitchFamily="34" charset="0"/>
                <a:cs typeface="Arial" panose="020B0604020202020204" pitchFamily="34" charset="0"/>
              </a:rPr>
              <a:t>Többféle</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felújítási</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technika</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gravitációs</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csatornák</a:t>
            </a:r>
            <a:r>
              <a:rPr lang="en-AU" sz="1600" dirty="0">
                <a:solidFill>
                  <a:srgbClr val="002643"/>
                </a:solidFill>
                <a:latin typeface="Arial" panose="020B0604020202020204" pitchFamily="34" charset="0"/>
                <a:cs typeface="Arial" panose="020B0604020202020204" pitchFamily="34" charset="0"/>
              </a:rPr>
              <a:t> és </a:t>
            </a:r>
            <a:r>
              <a:rPr lang="en-AU" sz="1600" dirty="0" err="1">
                <a:solidFill>
                  <a:srgbClr val="002643"/>
                </a:solidFill>
                <a:latin typeface="Arial" panose="020B0604020202020204" pitchFamily="34" charset="0"/>
                <a:cs typeface="Arial" panose="020B0604020202020204" pitchFamily="34" charset="0"/>
              </a:rPr>
              <a:t>nyomócsövek</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esetében</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GRP-Liner UV- </a:t>
            </a:r>
            <a:r>
              <a:rPr lang="hu-HU" sz="1600" dirty="0">
                <a:solidFill>
                  <a:srgbClr val="002643"/>
                </a:solidFill>
                <a:latin typeface="Arial" panose="020B0604020202020204" pitchFamily="34" charset="0"/>
                <a:cs typeface="Arial" panose="020B0604020202020204" pitchFamily="34" charset="0"/>
              </a:rPr>
              <a:t>és</a:t>
            </a:r>
            <a:r>
              <a:rPr lang="en-AU" sz="1600" dirty="0">
                <a:solidFill>
                  <a:srgbClr val="002643"/>
                </a:solidFill>
                <a:latin typeface="Arial" panose="020B0604020202020204" pitchFamily="34" charset="0"/>
                <a:cs typeface="Arial" panose="020B0604020202020204" pitchFamily="34" charset="0"/>
              </a:rPr>
              <a:t> </a:t>
            </a:r>
            <a:r>
              <a:rPr lang="hu-HU" sz="1600" dirty="0">
                <a:solidFill>
                  <a:srgbClr val="002643"/>
                </a:solidFill>
                <a:latin typeface="Arial" panose="020B0604020202020204" pitchFamily="34" charset="0"/>
                <a:cs typeface="Arial" panose="020B0604020202020204" pitchFamily="34" charset="0"/>
              </a:rPr>
              <a:t>gőz kikeményítéssel</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Epoxy-Liner UV- </a:t>
            </a:r>
            <a:r>
              <a:rPr lang="hu-HU" sz="1600" dirty="0">
                <a:solidFill>
                  <a:srgbClr val="002643"/>
                </a:solidFill>
                <a:latin typeface="Arial" panose="020B0604020202020204" pitchFamily="34" charset="0"/>
                <a:cs typeface="Arial" panose="020B0604020202020204" pitchFamily="34" charset="0"/>
              </a:rPr>
              <a:t>és</a:t>
            </a:r>
            <a:r>
              <a:rPr lang="en-AU" sz="1600" dirty="0">
                <a:solidFill>
                  <a:srgbClr val="002643"/>
                </a:solidFill>
                <a:latin typeface="Arial" panose="020B0604020202020204" pitchFamily="34" charset="0"/>
                <a:cs typeface="Arial" panose="020B0604020202020204" pitchFamily="34" charset="0"/>
              </a:rPr>
              <a:t> </a:t>
            </a:r>
            <a:r>
              <a:rPr lang="hu-HU" sz="1600" dirty="0">
                <a:solidFill>
                  <a:srgbClr val="002643"/>
                </a:solidFill>
                <a:latin typeface="Arial" panose="020B0604020202020204" pitchFamily="34" charset="0"/>
                <a:cs typeface="Arial" panose="020B0604020202020204" pitchFamily="34" charset="0"/>
              </a:rPr>
              <a:t>gőz kikeményítéssel</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en-AU" sz="1600" dirty="0">
                <a:solidFill>
                  <a:srgbClr val="002643"/>
                </a:solidFill>
                <a:latin typeface="Arial" panose="020B0604020202020204" pitchFamily="34" charset="0"/>
                <a:cs typeface="Arial" panose="020B0604020202020204" pitchFamily="34" charset="0"/>
              </a:rPr>
              <a:t>Close Fit (</a:t>
            </a:r>
            <a:r>
              <a:rPr lang="hu-HU" sz="1600" dirty="0">
                <a:solidFill>
                  <a:srgbClr val="002643"/>
                </a:solidFill>
                <a:latin typeface="Arial" panose="020B0604020202020204" pitchFamily="34" charset="0"/>
                <a:cs typeface="Arial" panose="020B0604020202020204" pitchFamily="34" charset="0"/>
              </a:rPr>
              <a:t>előre deformált </a:t>
            </a:r>
            <a:r>
              <a:rPr lang="en-AU" sz="1600" dirty="0">
                <a:solidFill>
                  <a:srgbClr val="002643"/>
                </a:solidFill>
                <a:latin typeface="Arial" panose="020B0604020202020204" pitchFamily="34" charset="0"/>
                <a:cs typeface="Arial" panose="020B0604020202020204" pitchFamily="34" charset="0"/>
              </a:rPr>
              <a:t>HDPE </a:t>
            </a:r>
            <a:r>
              <a:rPr lang="hu-HU" sz="1600" dirty="0">
                <a:solidFill>
                  <a:srgbClr val="002643"/>
                </a:solidFill>
                <a:latin typeface="Arial" panose="020B0604020202020204" pitchFamily="34" charset="0"/>
                <a:cs typeface="Arial" panose="020B0604020202020204" pitchFamily="34" charset="0"/>
              </a:rPr>
              <a:t>csövek</a:t>
            </a:r>
            <a:r>
              <a:rPr lang="en-AU" sz="1600" dirty="0">
                <a:solidFill>
                  <a:srgbClr val="002643"/>
                </a:solidFill>
                <a:latin typeface="Arial" panose="020B0604020202020204" pitchFamily="34" charset="0"/>
                <a:cs typeface="Arial" panose="020B0604020202020204" pitchFamily="34" charset="0"/>
              </a:rPr>
              <a:t>)</a:t>
            </a: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Spiráltekercselt csövek</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Csőszegmensek beépítése</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Bélelés felszórt anyagokkal</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Bekötés bélelések</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Hiba javítás</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Aknafelújítás</a:t>
            </a:r>
            <a:endParaRPr lang="en-AU" sz="1600" dirty="0">
              <a:solidFill>
                <a:srgbClr val="002643"/>
              </a:solidFill>
              <a:latin typeface="Arial" panose="020B0604020202020204" pitchFamily="34" charset="0"/>
              <a:cs typeface="Arial" panose="020B0604020202020204" pitchFamily="34" charset="0"/>
            </a:endParaRPr>
          </a:p>
          <a:p>
            <a:pPr marL="742950" lvl="3" indent="-285750">
              <a:lnSpc>
                <a:spcPts val="2200"/>
              </a:lnSpc>
              <a:buFont typeface="Symbol" panose="05050102010706020507" pitchFamily="18" charset="2"/>
              <a:buChar char="-"/>
              <a:defRPr/>
            </a:pPr>
            <a:r>
              <a:rPr lang="hu-HU" sz="1600" dirty="0">
                <a:solidFill>
                  <a:srgbClr val="002643"/>
                </a:solidFill>
                <a:latin typeface="Arial" panose="020B0604020202020204" pitchFamily="34" charset="0"/>
                <a:cs typeface="Arial" panose="020B0604020202020204" pitchFamily="34" charset="0"/>
              </a:rPr>
              <a:t>Tartályok </a:t>
            </a:r>
            <a:r>
              <a:rPr lang="hu-HU" sz="1600" dirty="0" err="1">
                <a:solidFill>
                  <a:srgbClr val="002643"/>
                </a:solidFill>
                <a:latin typeface="Arial" panose="020B0604020202020204" pitchFamily="34" charset="0"/>
                <a:cs typeface="Arial" panose="020B0604020202020204" pitchFamily="34" charset="0"/>
              </a:rPr>
              <a:t>bevonatolása</a:t>
            </a:r>
            <a:r>
              <a:rPr lang="en-AU" sz="1600" dirty="0">
                <a:solidFill>
                  <a:srgbClr val="002643"/>
                </a:solidFill>
                <a:latin typeface="Arial" panose="020B0604020202020204" pitchFamily="34" charset="0"/>
                <a:cs typeface="Arial" panose="020B0604020202020204" pitchFamily="34" charset="0"/>
              </a:rPr>
              <a:t>…etc.</a:t>
            </a: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8" y="1586530"/>
            <a:ext cx="719779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Swietelsky Faber </a:t>
            </a:r>
            <a:r>
              <a:rPr lang="hu-HU" b="1" dirty="0">
                <a:solidFill>
                  <a:srgbClr val="002643"/>
                </a:solidFill>
              </a:rPr>
              <a:t>általános teljesítménye</a:t>
            </a:r>
            <a:endParaRPr lang="en-US" b="1" dirty="0">
              <a:solidFill>
                <a:srgbClr val="002643"/>
              </a:solidFill>
            </a:endParaRPr>
          </a:p>
        </p:txBody>
      </p:sp>
      <p:pic>
        <p:nvPicPr>
          <p:cNvPr id="8" name="Grafik 7">
            <a:extLst>
              <a:ext uri="{FF2B5EF4-FFF2-40B4-BE49-F238E27FC236}">
                <a16:creationId xmlns:a16="http://schemas.microsoft.com/office/drawing/2014/main" id="{F0D96807-4FE2-FD5E-5366-9F9D12D035C0}"/>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22772347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Teljesítmény</a:t>
            </a:r>
            <a:endParaRPr lang="de-DE"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A </a:t>
            </a:r>
            <a:r>
              <a:rPr lang="en-US" b="1" dirty="0" err="1">
                <a:solidFill>
                  <a:srgbClr val="002643"/>
                </a:solidFill>
              </a:rPr>
              <a:t>Swietelsky</a:t>
            </a:r>
            <a:r>
              <a:rPr lang="en-US" b="1" dirty="0">
                <a:solidFill>
                  <a:srgbClr val="002643"/>
                </a:solidFill>
              </a:rPr>
              <a:t>-Faber </a:t>
            </a:r>
            <a:r>
              <a:rPr lang="en-US" b="1" dirty="0" err="1">
                <a:solidFill>
                  <a:srgbClr val="002643"/>
                </a:solidFill>
              </a:rPr>
              <a:t>forgalmának</a:t>
            </a:r>
            <a:r>
              <a:rPr lang="en-US" b="1" dirty="0">
                <a:solidFill>
                  <a:srgbClr val="002643"/>
                </a:solidFill>
              </a:rPr>
              <a:t>, </a:t>
            </a:r>
            <a:r>
              <a:rPr lang="en-US" b="1" dirty="0" err="1">
                <a:solidFill>
                  <a:srgbClr val="002643"/>
                </a:solidFill>
              </a:rPr>
              <a:t>eredményének</a:t>
            </a:r>
            <a:r>
              <a:rPr lang="en-US" b="1" dirty="0">
                <a:solidFill>
                  <a:srgbClr val="002643"/>
                </a:solidFill>
              </a:rPr>
              <a:t> és </a:t>
            </a:r>
            <a:r>
              <a:rPr lang="en-US" b="1" dirty="0" err="1">
                <a:solidFill>
                  <a:srgbClr val="002643"/>
                </a:solidFill>
              </a:rPr>
              <a:t>beruházásainak</a:t>
            </a:r>
            <a:r>
              <a:rPr lang="en-US" b="1" dirty="0">
                <a:solidFill>
                  <a:srgbClr val="002643"/>
                </a:solidFill>
              </a:rPr>
              <a:t> </a:t>
            </a:r>
            <a:r>
              <a:rPr lang="en-US" b="1" dirty="0" err="1">
                <a:solidFill>
                  <a:srgbClr val="002643"/>
                </a:solidFill>
              </a:rPr>
              <a:t>növekedése</a:t>
            </a:r>
            <a:r>
              <a:rPr lang="en-US" b="1" dirty="0">
                <a:solidFill>
                  <a:srgbClr val="002643"/>
                </a:solidFill>
              </a:rPr>
              <a:t> </a:t>
            </a:r>
            <a:r>
              <a:rPr lang="en-US" b="1" dirty="0" err="1">
                <a:solidFill>
                  <a:srgbClr val="002643"/>
                </a:solidFill>
              </a:rPr>
              <a:t>az</a:t>
            </a:r>
            <a:r>
              <a:rPr lang="en-US" b="1" dirty="0">
                <a:solidFill>
                  <a:srgbClr val="002643"/>
                </a:solidFill>
              </a:rPr>
              <a:t> </a:t>
            </a:r>
            <a:r>
              <a:rPr lang="en-US" b="1" dirty="0" err="1">
                <a:solidFill>
                  <a:srgbClr val="002643"/>
                </a:solidFill>
              </a:rPr>
              <a:t>évek</a:t>
            </a:r>
            <a:r>
              <a:rPr lang="en-US" b="1" dirty="0">
                <a:solidFill>
                  <a:srgbClr val="002643"/>
                </a:solidFill>
              </a:rPr>
              <a:t> </a:t>
            </a:r>
            <a:r>
              <a:rPr lang="en-US" b="1" dirty="0" err="1">
                <a:solidFill>
                  <a:srgbClr val="002643"/>
                </a:solidFill>
              </a:rPr>
              <a:t>során</a:t>
            </a:r>
            <a:r>
              <a:rPr lang="en-US" b="1" dirty="0">
                <a:solidFill>
                  <a:srgbClr val="002643"/>
                </a:solidFill>
              </a:rPr>
              <a:t>...</a:t>
            </a:r>
          </a:p>
        </p:txBody>
      </p:sp>
      <p:graphicFrame>
        <p:nvGraphicFramePr>
          <p:cNvPr id="5" name="Diagramm 4">
            <a:extLst>
              <a:ext uri="{FF2B5EF4-FFF2-40B4-BE49-F238E27FC236}">
                <a16:creationId xmlns:a16="http://schemas.microsoft.com/office/drawing/2014/main" id="{3AB1B551-F315-DEFE-1258-D462E6413367}"/>
              </a:ext>
            </a:extLst>
          </p:cNvPr>
          <p:cNvGraphicFramePr>
            <a:graphicFrameLocks/>
          </p:cNvGraphicFramePr>
          <p:nvPr>
            <p:extLst>
              <p:ext uri="{D42A27DB-BD31-4B8C-83A1-F6EECF244321}">
                <p14:modId xmlns:p14="http://schemas.microsoft.com/office/powerpoint/2010/main" val="2370450653"/>
              </p:ext>
            </p:extLst>
          </p:nvPr>
        </p:nvGraphicFramePr>
        <p:xfrm>
          <a:off x="3081656" y="2351615"/>
          <a:ext cx="5031183" cy="4376150"/>
        </p:xfrm>
        <a:graphic>
          <a:graphicData uri="http://schemas.openxmlformats.org/drawingml/2006/chart">
            <c:chart xmlns:c="http://schemas.openxmlformats.org/drawingml/2006/chart" xmlns:r="http://schemas.openxmlformats.org/officeDocument/2006/relationships" r:id="rId4"/>
          </a:graphicData>
        </a:graphic>
      </p:graphicFrame>
      <p:pic>
        <p:nvPicPr>
          <p:cNvPr id="12" name="Grafik 11">
            <a:extLst>
              <a:ext uri="{FF2B5EF4-FFF2-40B4-BE49-F238E27FC236}">
                <a16:creationId xmlns:a16="http://schemas.microsoft.com/office/drawing/2014/main" id="{7480A573-D438-3C34-4666-E2191C3F9A97}"/>
              </a:ext>
            </a:extLst>
          </p:cNvPr>
          <p:cNvPicPr>
            <a:picLocks noChangeArrowheads="1"/>
          </p:cNvPicPr>
          <p:nvPr/>
        </p:nvPicPr>
        <p:blipFill rotWithShape="1">
          <a:blip r:embed="rId5">
            <a:extLst>
              <a:ext uri="{28A0092B-C50C-407E-A947-70E740481C1C}">
                <a14:useLocalDpi xmlns:a14="http://schemas.microsoft.com/office/drawing/2010/main" val="0"/>
              </a:ext>
            </a:extLst>
          </a:blip>
          <a:srcRect r="13068"/>
          <a:stretch/>
        </p:blipFill>
        <p:spPr bwMode="auto">
          <a:xfrm>
            <a:off x="3641493" y="6445790"/>
            <a:ext cx="39478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pic>
        <p:nvPicPr>
          <p:cNvPr id="8" name="Grafik 7">
            <a:extLst>
              <a:ext uri="{FF2B5EF4-FFF2-40B4-BE49-F238E27FC236}">
                <a16:creationId xmlns:a16="http://schemas.microsoft.com/office/drawing/2014/main" id="{3983CE99-063C-7DB9-A404-766088EE4BF0}"/>
              </a:ext>
            </a:extLst>
          </p:cNvPr>
          <p:cNvPicPr>
            <a:picLocks noChangeAspect="1"/>
          </p:cNvPicPr>
          <p:nvPr/>
        </p:nvPicPr>
        <p:blipFill rotWithShape="1">
          <a:blip r:embed="rId7">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41803673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Teljesítmény</a:t>
            </a:r>
            <a:endParaRPr lang="de-DE"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A </a:t>
            </a:r>
            <a:r>
              <a:rPr lang="en-US" b="1" dirty="0" err="1">
                <a:solidFill>
                  <a:srgbClr val="002643"/>
                </a:solidFill>
              </a:rPr>
              <a:t>Swietelsky</a:t>
            </a:r>
            <a:r>
              <a:rPr lang="en-US" b="1" dirty="0">
                <a:solidFill>
                  <a:srgbClr val="002643"/>
                </a:solidFill>
              </a:rPr>
              <a:t> Faber </a:t>
            </a:r>
            <a:r>
              <a:rPr lang="en-US" b="1" dirty="0" err="1">
                <a:solidFill>
                  <a:srgbClr val="002643"/>
                </a:solidFill>
              </a:rPr>
              <a:t>személyzetének</a:t>
            </a:r>
            <a:r>
              <a:rPr lang="en-US" b="1" dirty="0">
                <a:solidFill>
                  <a:srgbClr val="002643"/>
                </a:solidFill>
              </a:rPr>
              <a:t> </a:t>
            </a:r>
            <a:r>
              <a:rPr lang="en-US" b="1" dirty="0" err="1">
                <a:solidFill>
                  <a:srgbClr val="002643"/>
                </a:solidFill>
              </a:rPr>
              <a:t>növekedése</a:t>
            </a:r>
            <a:r>
              <a:rPr lang="en-US" b="1" dirty="0">
                <a:solidFill>
                  <a:srgbClr val="002643"/>
                </a:solidFill>
              </a:rPr>
              <a:t> </a:t>
            </a:r>
            <a:r>
              <a:rPr lang="en-US" b="1" dirty="0" err="1">
                <a:solidFill>
                  <a:srgbClr val="002643"/>
                </a:solidFill>
              </a:rPr>
              <a:t>az</a:t>
            </a:r>
            <a:r>
              <a:rPr lang="en-US" b="1" dirty="0">
                <a:solidFill>
                  <a:srgbClr val="002643"/>
                </a:solidFill>
              </a:rPr>
              <a:t> </a:t>
            </a:r>
            <a:r>
              <a:rPr lang="en-US" b="1" dirty="0" err="1">
                <a:solidFill>
                  <a:srgbClr val="002643"/>
                </a:solidFill>
              </a:rPr>
              <a:t>elmúlt</a:t>
            </a:r>
            <a:r>
              <a:rPr lang="en-US" b="1" dirty="0">
                <a:solidFill>
                  <a:srgbClr val="002643"/>
                </a:solidFill>
              </a:rPr>
              <a:t> </a:t>
            </a:r>
            <a:r>
              <a:rPr lang="en-US" b="1" dirty="0" err="1">
                <a:solidFill>
                  <a:srgbClr val="002643"/>
                </a:solidFill>
              </a:rPr>
              <a:t>években</a:t>
            </a:r>
            <a:r>
              <a:rPr lang="en-US" b="1" dirty="0">
                <a:solidFill>
                  <a:srgbClr val="002643"/>
                </a:solidFill>
              </a:rPr>
              <a:t>…</a:t>
            </a:r>
          </a:p>
        </p:txBody>
      </p:sp>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graphicFrame>
        <p:nvGraphicFramePr>
          <p:cNvPr id="9" name="Diagramm 8">
            <a:extLst>
              <a:ext uri="{FF2B5EF4-FFF2-40B4-BE49-F238E27FC236}">
                <a16:creationId xmlns:a16="http://schemas.microsoft.com/office/drawing/2014/main" id="{641B2957-6DFC-852F-6198-EEBA1CE347C2}"/>
              </a:ext>
            </a:extLst>
          </p:cNvPr>
          <p:cNvGraphicFramePr>
            <a:graphicFrameLocks/>
          </p:cNvGraphicFramePr>
          <p:nvPr>
            <p:extLst>
              <p:ext uri="{D42A27DB-BD31-4B8C-83A1-F6EECF244321}">
                <p14:modId xmlns:p14="http://schemas.microsoft.com/office/powerpoint/2010/main" val="4265642626"/>
              </p:ext>
            </p:extLst>
          </p:nvPr>
        </p:nvGraphicFramePr>
        <p:xfrm>
          <a:off x="3411690" y="2230734"/>
          <a:ext cx="5368620" cy="4497031"/>
        </p:xfrm>
        <a:graphic>
          <a:graphicData uri="http://schemas.openxmlformats.org/drawingml/2006/chart">
            <c:chart xmlns:c="http://schemas.openxmlformats.org/drawingml/2006/chart" xmlns:r="http://schemas.openxmlformats.org/officeDocument/2006/relationships" r:id="rId5"/>
          </a:graphicData>
        </a:graphic>
      </p:graphicFrame>
      <p:pic>
        <p:nvPicPr>
          <p:cNvPr id="5" name="Grafik 4">
            <a:extLst>
              <a:ext uri="{FF2B5EF4-FFF2-40B4-BE49-F238E27FC236}">
                <a16:creationId xmlns:a16="http://schemas.microsoft.com/office/drawing/2014/main" id="{488A6368-6D70-E128-634E-10F29D59EDC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166711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Teljesítmény</a:t>
            </a:r>
            <a:endParaRPr lang="de-DE"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Rólunk</a:t>
            </a:r>
            <a:endParaRPr lang="de-DE" sz="1400" dirty="0">
              <a:solidFill>
                <a:srgbClr val="737373"/>
              </a:solidFill>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6" name="Text Box 6">
            <a:extLst>
              <a:ext uri="{FF2B5EF4-FFF2-40B4-BE49-F238E27FC236}">
                <a16:creationId xmlns:a16="http://schemas.microsoft.com/office/drawing/2014/main" id="{2D665D3E-7D4C-2A22-1378-59546EC253AE}"/>
              </a:ext>
            </a:extLst>
          </p:cNvPr>
          <p:cNvSpPr txBox="1">
            <a:spLocks noChangeArrowheads="1"/>
          </p:cNvSpPr>
          <p:nvPr/>
        </p:nvSpPr>
        <p:spPr bwMode="auto">
          <a:xfrm>
            <a:off x="574407" y="1613652"/>
            <a:ext cx="824804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A </a:t>
            </a:r>
            <a:r>
              <a:rPr lang="en-US" b="1" dirty="0" err="1">
                <a:solidFill>
                  <a:srgbClr val="002643"/>
                </a:solidFill>
              </a:rPr>
              <a:t>Swietelsky</a:t>
            </a:r>
            <a:r>
              <a:rPr lang="en-US" b="1" dirty="0">
                <a:solidFill>
                  <a:srgbClr val="002643"/>
                </a:solidFill>
              </a:rPr>
              <a:t> Faber </a:t>
            </a:r>
            <a:r>
              <a:rPr lang="en-US" b="1" dirty="0" err="1">
                <a:solidFill>
                  <a:srgbClr val="002643"/>
                </a:solidFill>
              </a:rPr>
              <a:t>megrendelésállományának</a:t>
            </a:r>
            <a:r>
              <a:rPr lang="en-US" b="1" dirty="0">
                <a:solidFill>
                  <a:srgbClr val="002643"/>
                </a:solidFill>
              </a:rPr>
              <a:t> </a:t>
            </a:r>
            <a:r>
              <a:rPr lang="en-US" b="1" dirty="0" err="1">
                <a:solidFill>
                  <a:srgbClr val="002643"/>
                </a:solidFill>
              </a:rPr>
              <a:t>növekedése</a:t>
            </a:r>
            <a:r>
              <a:rPr lang="en-US" b="1" dirty="0">
                <a:solidFill>
                  <a:srgbClr val="002643"/>
                </a:solidFill>
              </a:rPr>
              <a:t> </a:t>
            </a:r>
            <a:r>
              <a:rPr lang="en-US" b="1" dirty="0" err="1">
                <a:solidFill>
                  <a:srgbClr val="002643"/>
                </a:solidFill>
              </a:rPr>
              <a:t>az</a:t>
            </a:r>
            <a:r>
              <a:rPr lang="en-US" b="1" dirty="0">
                <a:solidFill>
                  <a:srgbClr val="002643"/>
                </a:solidFill>
              </a:rPr>
              <a:t> </a:t>
            </a:r>
            <a:r>
              <a:rPr lang="en-US" b="1" dirty="0" err="1">
                <a:solidFill>
                  <a:srgbClr val="002643"/>
                </a:solidFill>
              </a:rPr>
              <a:t>elmúlt</a:t>
            </a:r>
            <a:r>
              <a:rPr lang="en-US" b="1" dirty="0">
                <a:solidFill>
                  <a:srgbClr val="002643"/>
                </a:solidFill>
              </a:rPr>
              <a:t> </a:t>
            </a:r>
            <a:r>
              <a:rPr lang="en-US" b="1" dirty="0" err="1">
                <a:solidFill>
                  <a:srgbClr val="002643"/>
                </a:solidFill>
              </a:rPr>
              <a:t>években</a:t>
            </a:r>
            <a:r>
              <a:rPr lang="en-US" b="1" dirty="0">
                <a:solidFill>
                  <a:srgbClr val="002643"/>
                </a:solidFill>
              </a:rPr>
              <a:t>…</a:t>
            </a:r>
          </a:p>
        </p:txBody>
      </p:sp>
      <p:pic>
        <p:nvPicPr>
          <p:cNvPr id="14" name="Grafik 13" descr="Ein Bild, das Text, Karte, Schrift, Atlas enthält.&#10;&#10;Automatisch generierte Beschreibung">
            <a:extLst>
              <a:ext uri="{FF2B5EF4-FFF2-40B4-BE49-F238E27FC236}">
                <a16:creationId xmlns:a16="http://schemas.microsoft.com/office/drawing/2014/main" id="{C58DE61C-2BCC-1A5D-053A-6D9A0CAD4F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1" y="3058094"/>
            <a:ext cx="3669671" cy="3669671"/>
          </a:xfrm>
          <a:prstGeom prst="rect">
            <a:avLst/>
          </a:prstGeom>
        </p:spPr>
      </p:pic>
      <p:pic>
        <p:nvPicPr>
          <p:cNvPr id="5" name="Grafik 4">
            <a:extLst>
              <a:ext uri="{FF2B5EF4-FFF2-40B4-BE49-F238E27FC236}">
                <a16:creationId xmlns:a16="http://schemas.microsoft.com/office/drawing/2014/main" id="{83CB1EC5-5E2E-DE4F-5423-11CDA1BE00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42927" y="2370800"/>
            <a:ext cx="4729791" cy="4241101"/>
          </a:xfrm>
          <a:prstGeom prst="rect">
            <a:avLst/>
          </a:prstGeom>
        </p:spPr>
      </p:pic>
      <p:pic>
        <p:nvPicPr>
          <p:cNvPr id="8" name="Grafik 7">
            <a:extLst>
              <a:ext uri="{FF2B5EF4-FFF2-40B4-BE49-F238E27FC236}">
                <a16:creationId xmlns:a16="http://schemas.microsoft.com/office/drawing/2014/main" id="{A459C4CF-C35A-A39B-EF1A-781FCFC2F71A}"/>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8762163" y="1561750"/>
            <a:ext cx="2950101" cy="4630255"/>
          </a:xfrm>
          <a:prstGeom prst="rect">
            <a:avLst/>
          </a:prstGeom>
        </p:spPr>
      </p:pic>
    </p:spTree>
    <p:extLst>
      <p:ext uri="{BB962C8B-B14F-4D97-AF65-F5344CB8AC3E}">
        <p14:creationId xmlns:p14="http://schemas.microsoft.com/office/powerpoint/2010/main" val="2324221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SZAKÉRTELMÜNK ÉS SZOLGÁLTATÁSAINK</a:t>
            </a:r>
            <a:endParaRPr lang="hu-HU" sz="3500" b="1" dirty="0">
              <a:solidFill>
                <a:schemeClr val="bg1"/>
              </a:solidFill>
              <a:latin typeface="Arial" panose="020B0604020202020204" pitchFamily="34" charset="0"/>
              <a:cs typeface="Arial" panose="020B0604020202020204" pitchFamily="34" charset="0"/>
            </a:endParaRPr>
          </a:p>
          <a:p>
            <a:endParaRPr lang="en-AU" sz="3500" b="1" dirty="0">
              <a:solidFill>
                <a:schemeClr val="bg1"/>
              </a:solidFill>
              <a:latin typeface="Arial" panose="020B0604020202020204" pitchFamily="34" charset="0"/>
              <a:cs typeface="Arial" panose="020B0604020202020204" pitchFamily="34" charset="0"/>
            </a:endParaRPr>
          </a:p>
          <a:p>
            <a:r>
              <a:rPr lang="en-US" sz="3500" b="1" dirty="0">
                <a:solidFill>
                  <a:schemeClr val="bg1"/>
                </a:solidFill>
                <a:latin typeface="Arial" panose="020B0604020202020204" pitchFamily="34" charset="0"/>
                <a:cs typeface="Arial" panose="020B0604020202020204" pitchFamily="34" charset="0"/>
              </a:rPr>
              <a:t>„</a:t>
            </a:r>
            <a:r>
              <a:rPr lang="en-US" sz="3500" b="1" dirty="0" err="1">
                <a:solidFill>
                  <a:schemeClr val="bg1"/>
                </a:solidFill>
                <a:latin typeface="Arial" panose="020B0604020202020204" pitchFamily="34" charset="0"/>
                <a:cs typeface="Arial" panose="020B0604020202020204" pitchFamily="34" charset="0"/>
              </a:rPr>
              <a:t>Innovatív</a:t>
            </a:r>
            <a:r>
              <a:rPr lang="en-US" sz="3500" b="1" dirty="0">
                <a:solidFill>
                  <a:schemeClr val="bg1"/>
                </a:solidFill>
                <a:latin typeface="Arial" panose="020B0604020202020204" pitchFamily="34" charset="0"/>
                <a:cs typeface="Arial" panose="020B0604020202020204" pitchFamily="34" charset="0"/>
              </a:rPr>
              <a:t> </a:t>
            </a:r>
            <a:r>
              <a:rPr lang="en-US" sz="3500" b="1" dirty="0" err="1">
                <a:solidFill>
                  <a:schemeClr val="bg1"/>
                </a:solidFill>
                <a:latin typeface="Arial" panose="020B0604020202020204" pitchFamily="34" charset="0"/>
                <a:cs typeface="Arial" panose="020B0604020202020204" pitchFamily="34" charset="0"/>
              </a:rPr>
              <a:t>megoldások</a:t>
            </a:r>
            <a:r>
              <a:rPr lang="en-US" sz="3500" b="1" dirty="0">
                <a:solidFill>
                  <a:schemeClr val="bg1"/>
                </a:solidFill>
                <a:latin typeface="Arial" panose="020B0604020202020204" pitchFamily="34" charset="0"/>
                <a:cs typeface="Arial" panose="020B0604020202020204" pitchFamily="34" charset="0"/>
              </a:rPr>
              <a:t> a </a:t>
            </a:r>
            <a:r>
              <a:rPr lang="en-US" sz="3500" b="1" dirty="0" err="1">
                <a:solidFill>
                  <a:schemeClr val="bg1"/>
                </a:solidFill>
                <a:latin typeface="Arial" panose="020B0604020202020204" pitchFamily="34" charset="0"/>
                <a:cs typeface="Arial" panose="020B0604020202020204" pitchFamily="34" charset="0"/>
              </a:rPr>
              <a:t>holnap</a:t>
            </a:r>
            <a:r>
              <a:rPr lang="en-US" sz="3500" b="1" dirty="0">
                <a:solidFill>
                  <a:schemeClr val="bg1"/>
                </a:solidFill>
                <a:latin typeface="Arial" panose="020B0604020202020204" pitchFamily="34" charset="0"/>
                <a:cs typeface="Arial" panose="020B0604020202020204" pitchFamily="34" charset="0"/>
              </a:rPr>
              <a:t> </a:t>
            </a:r>
            <a:r>
              <a:rPr lang="en-US" sz="3500" b="1" dirty="0" err="1">
                <a:solidFill>
                  <a:schemeClr val="bg1"/>
                </a:solidFill>
                <a:latin typeface="Arial" panose="020B0604020202020204" pitchFamily="34" charset="0"/>
                <a:cs typeface="Arial" panose="020B0604020202020204" pitchFamily="34" charset="0"/>
              </a:rPr>
              <a:t>kihívásaira</a:t>
            </a:r>
            <a:r>
              <a:rPr lang="en-US" sz="3500" b="1" dirty="0">
                <a:solidFill>
                  <a:schemeClr val="bg1"/>
                </a:solidFill>
                <a:latin typeface="Arial" panose="020B0604020202020204" pitchFamily="34" charset="0"/>
                <a:cs typeface="Arial" panose="020B0604020202020204" pitchFamily="34" charset="0"/>
              </a:rPr>
              <a:t>”</a:t>
            </a:r>
            <a:endParaRPr lang="en-AU" sz="35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2346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eck 1">
            <a:extLst>
              <a:ext uri="{FF2B5EF4-FFF2-40B4-BE49-F238E27FC236}">
                <a16:creationId xmlns:a16="http://schemas.microsoft.com/office/drawing/2014/main" id="{0224D814-F1E8-B1D2-4FED-CA4B3A90496D}"/>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hteck 4">
            <a:extLst>
              <a:ext uri="{FF2B5EF4-FFF2-40B4-BE49-F238E27FC236}">
                <a16:creationId xmlns:a16="http://schemas.microsoft.com/office/drawing/2014/main" id="{CBE26358-249F-EBE7-B516-A1C3F82CCD2D}"/>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fik 5" descr="Ein Bild, das Text, Schrift, Logo, Grafiken enthält.&#10;&#10;Automatisch generierte Beschreibung">
            <a:extLst>
              <a:ext uri="{FF2B5EF4-FFF2-40B4-BE49-F238E27FC236}">
                <a16:creationId xmlns:a16="http://schemas.microsoft.com/office/drawing/2014/main" id="{EF777B85-A0B4-EB82-08F4-56B050E53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46" name="Textfeld 45">
            <a:extLst>
              <a:ext uri="{FF2B5EF4-FFF2-40B4-BE49-F238E27FC236}">
                <a16:creationId xmlns:a16="http://schemas.microsoft.com/office/drawing/2014/main" id="{22A5FA1F-6A3F-65FA-EC19-397B312C1697}"/>
              </a:ext>
            </a:extLst>
          </p:cNvPr>
          <p:cNvSpPr txBox="1"/>
          <p:nvPr/>
        </p:nvSpPr>
        <p:spPr>
          <a:xfrm>
            <a:off x="2223098" y="2011675"/>
            <a:ext cx="3310198" cy="3970318"/>
          </a:xfrm>
          <a:prstGeom prst="rect">
            <a:avLst/>
          </a:prstGeom>
          <a:noFill/>
        </p:spPr>
        <p:txBody>
          <a:bodyPr wrap="square">
            <a:spAutoFit/>
          </a:bodyPr>
          <a:lstStyle/>
          <a:p>
            <a:r>
              <a:rPr lang="hu-HU" sz="2800" b="1" dirty="0">
                <a:solidFill>
                  <a:srgbClr val="002643"/>
                </a:solidFill>
                <a:latin typeface="Arial" panose="020B0604020202020204" pitchFamily="34" charset="0"/>
                <a:cs typeface="Arial" panose="020B0604020202020204" pitchFamily="34" charset="0"/>
              </a:rPr>
              <a:t>Szennyvíz</a:t>
            </a:r>
            <a:endParaRPr lang="en-AU" sz="2800" b="1" dirty="0">
              <a:solidFill>
                <a:srgbClr val="002643"/>
              </a:solidFill>
              <a:latin typeface="Arial" panose="020B0604020202020204" pitchFamily="34" charset="0"/>
              <a:cs typeface="Arial" panose="020B0604020202020204" pitchFamily="34" charset="0"/>
            </a:endParaRPr>
          </a:p>
          <a:p>
            <a:endParaRPr lang="en-AU" sz="2800" b="1" dirty="0">
              <a:solidFill>
                <a:srgbClr val="002643"/>
              </a:solidFill>
              <a:latin typeface="Arial" panose="020B0604020202020204" pitchFamily="34" charset="0"/>
              <a:cs typeface="Arial" panose="020B0604020202020204" pitchFamily="34" charset="0"/>
            </a:endParaRPr>
          </a:p>
          <a:p>
            <a:r>
              <a:rPr lang="hu-HU" sz="2800" b="1" dirty="0">
                <a:solidFill>
                  <a:srgbClr val="002643"/>
                </a:solidFill>
                <a:latin typeface="Arial" panose="020B0604020202020204" pitchFamily="34" charset="0"/>
                <a:cs typeface="Arial" panose="020B0604020202020204" pitchFamily="34" charset="0"/>
              </a:rPr>
              <a:t>Ivóvíz</a:t>
            </a:r>
            <a:endParaRPr lang="en-AU" sz="2800" b="1" dirty="0">
              <a:solidFill>
                <a:srgbClr val="002643"/>
              </a:solidFill>
              <a:latin typeface="Arial" panose="020B0604020202020204" pitchFamily="34" charset="0"/>
              <a:cs typeface="Arial" panose="020B0604020202020204" pitchFamily="34" charset="0"/>
            </a:endParaRP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G</a:t>
            </a:r>
            <a:r>
              <a:rPr lang="hu-HU" sz="2800" b="1" dirty="0" err="1">
                <a:solidFill>
                  <a:srgbClr val="002643"/>
                </a:solidFill>
                <a:latin typeface="Arial" panose="020B0604020202020204" pitchFamily="34" charset="0"/>
                <a:cs typeface="Arial" panose="020B0604020202020204" pitchFamily="34" charset="0"/>
              </a:rPr>
              <a:t>áz</a:t>
            </a:r>
            <a:endParaRPr lang="en-AU" sz="2800" b="1" dirty="0">
              <a:solidFill>
                <a:srgbClr val="002643"/>
              </a:solidFill>
              <a:latin typeface="Arial" panose="020B0604020202020204" pitchFamily="34" charset="0"/>
              <a:cs typeface="Arial" panose="020B0604020202020204" pitchFamily="34" charset="0"/>
            </a:endParaRPr>
          </a:p>
          <a:p>
            <a:endParaRPr lang="en-AU" sz="2800" b="1" dirty="0">
              <a:solidFill>
                <a:srgbClr val="002643"/>
              </a:solidFill>
              <a:latin typeface="Arial" panose="020B0604020202020204" pitchFamily="34" charset="0"/>
              <a:cs typeface="Arial" panose="020B0604020202020204" pitchFamily="34" charset="0"/>
            </a:endParaRPr>
          </a:p>
          <a:p>
            <a:r>
              <a:rPr lang="en-AU" sz="2800" b="1" dirty="0">
                <a:solidFill>
                  <a:srgbClr val="002643"/>
                </a:solidFill>
                <a:latin typeface="Arial" panose="020B0604020202020204" pitchFamily="34" charset="0"/>
                <a:cs typeface="Arial" panose="020B0604020202020204" pitchFamily="34" charset="0"/>
              </a:rPr>
              <a:t>O</a:t>
            </a:r>
            <a:r>
              <a:rPr lang="hu-HU" sz="2800" b="1" dirty="0" err="1">
                <a:solidFill>
                  <a:srgbClr val="002643"/>
                </a:solidFill>
                <a:latin typeface="Arial" panose="020B0604020202020204" pitchFamily="34" charset="0"/>
                <a:cs typeface="Arial" panose="020B0604020202020204" pitchFamily="34" charset="0"/>
              </a:rPr>
              <a:t>laj</a:t>
            </a:r>
            <a:endParaRPr lang="en-AU" sz="2800" b="1" dirty="0">
              <a:solidFill>
                <a:srgbClr val="002643"/>
              </a:solidFill>
              <a:latin typeface="Arial" panose="020B0604020202020204" pitchFamily="34" charset="0"/>
              <a:cs typeface="Arial" panose="020B0604020202020204" pitchFamily="34" charset="0"/>
            </a:endParaRPr>
          </a:p>
          <a:p>
            <a:endParaRPr lang="en-AU" sz="2800" b="1" dirty="0">
              <a:solidFill>
                <a:srgbClr val="002643"/>
              </a:solidFill>
              <a:latin typeface="Arial" panose="020B0604020202020204" pitchFamily="34" charset="0"/>
              <a:cs typeface="Arial" panose="020B0604020202020204" pitchFamily="34" charset="0"/>
            </a:endParaRPr>
          </a:p>
          <a:p>
            <a:r>
              <a:rPr lang="hu-HU" sz="2800" b="1" dirty="0">
                <a:solidFill>
                  <a:srgbClr val="002643"/>
                </a:solidFill>
                <a:latin typeface="Arial" panose="020B0604020202020204" pitchFamily="34" charset="0"/>
                <a:cs typeface="Arial" panose="020B0604020202020204" pitchFamily="34" charset="0"/>
              </a:rPr>
              <a:t>Távhő</a:t>
            </a:r>
            <a:endParaRPr lang="en-AU" sz="2800" b="1" dirty="0">
              <a:solidFill>
                <a:srgbClr val="002643"/>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8D066893-A6A6-36B8-063B-13D5227B76B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SZAKÉRTELEM ÉS SZOLGÁLTATÁSOK</a:t>
            </a:r>
            <a:endParaRPr lang="en-AU" sz="1400" dirty="0">
              <a:latin typeface="Arial" panose="020B0604020202020204" pitchFamily="34" charset="0"/>
              <a:cs typeface="Arial" panose="020B0604020202020204" pitchFamily="34" charset="0"/>
            </a:endParaRPr>
          </a:p>
        </p:txBody>
      </p:sp>
      <p:sp>
        <p:nvSpPr>
          <p:cNvPr id="9" name="Titel 1">
            <a:extLst>
              <a:ext uri="{FF2B5EF4-FFF2-40B4-BE49-F238E27FC236}">
                <a16:creationId xmlns:a16="http://schemas.microsoft.com/office/drawing/2014/main" id="{CF7F4096-B8A7-7D68-02BB-40A05A2AADCF}"/>
              </a:ext>
            </a:extLst>
          </p:cNvPr>
          <p:cNvSpPr txBox="1">
            <a:spLocks/>
          </p:cNvSpPr>
          <p:nvPr/>
        </p:nvSpPr>
        <p:spPr>
          <a:xfrm>
            <a:off x="622856" y="762873"/>
            <a:ext cx="6153396" cy="8099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200" b="1" dirty="0">
              <a:solidFill>
                <a:srgbClr val="EC6726"/>
              </a:solidFill>
              <a:latin typeface="HelveticaNeueLT Pro 75 Bd" panose="020B0804020202020204" pitchFamily="34" charset="0"/>
            </a:endParaRPr>
          </a:p>
        </p:txBody>
      </p:sp>
      <p:sp>
        <p:nvSpPr>
          <p:cNvPr id="3" name="Titel 1">
            <a:extLst>
              <a:ext uri="{FF2B5EF4-FFF2-40B4-BE49-F238E27FC236}">
                <a16:creationId xmlns:a16="http://schemas.microsoft.com/office/drawing/2014/main" id="{6BDAB4A1-128A-9901-9C50-5CBFE468FBE4}"/>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err="1">
                <a:latin typeface="Arial" panose="020B0604020202020204" pitchFamily="34" charset="0"/>
                <a:cs typeface="Arial" panose="020B0604020202020204" pitchFamily="34" charset="0"/>
              </a:rPr>
              <a:t>Alkalmazási</a:t>
            </a:r>
            <a:r>
              <a:rPr lang="en-AU" sz="3500" b="1" dirty="0">
                <a:latin typeface="Arial" panose="020B0604020202020204" pitchFamily="34" charset="0"/>
                <a:cs typeface="Arial" panose="020B0604020202020204" pitchFamily="34" charset="0"/>
              </a:rPr>
              <a:t> </a:t>
            </a:r>
            <a:r>
              <a:rPr lang="en-AU" sz="3500" b="1" dirty="0" err="1">
                <a:solidFill>
                  <a:srgbClr val="EC6726"/>
                </a:solidFill>
                <a:latin typeface="Arial" panose="020B0604020202020204" pitchFamily="34" charset="0"/>
                <a:cs typeface="Arial" panose="020B0604020202020204" pitchFamily="34" charset="0"/>
              </a:rPr>
              <a:t>területeink</a:t>
            </a:r>
            <a:endParaRPr lang="en-AU" sz="3500" b="1" dirty="0">
              <a:solidFill>
                <a:srgbClr val="EC6726"/>
              </a:solidFill>
              <a:latin typeface="Arial" panose="020B0604020202020204" pitchFamily="34" charset="0"/>
              <a:cs typeface="Arial" panose="020B0604020202020204" pitchFamily="34" charset="0"/>
            </a:endParaRPr>
          </a:p>
        </p:txBody>
      </p:sp>
      <p:sp>
        <p:nvSpPr>
          <p:cNvPr id="7" name="Rechteck 6">
            <a:extLst>
              <a:ext uri="{FF2B5EF4-FFF2-40B4-BE49-F238E27FC236}">
                <a16:creationId xmlns:a16="http://schemas.microsoft.com/office/drawing/2014/main" id="{8404CCF6-844D-8B02-D31B-284FE86C0368}"/>
              </a:ext>
            </a:extLst>
          </p:cNvPr>
          <p:cNvSpPr/>
          <p:nvPr/>
        </p:nvSpPr>
        <p:spPr>
          <a:xfrm>
            <a:off x="720391" y="1424941"/>
            <a:ext cx="684203" cy="76199"/>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EC6726"/>
              </a:solidFill>
            </a:endParaRPr>
          </a:p>
        </p:txBody>
      </p:sp>
      <p:pic>
        <p:nvPicPr>
          <p:cNvPr id="15" name="Grafik 14" descr="Ein Bild, das Kreis, Design enthält.&#10;&#10;KI-generierte Inhalte können fehlerhaft sein.">
            <a:extLst>
              <a:ext uri="{FF2B5EF4-FFF2-40B4-BE49-F238E27FC236}">
                <a16:creationId xmlns:a16="http://schemas.microsoft.com/office/drawing/2014/main" id="{1F85774C-BC17-799B-30BE-BEDC9306E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3763" y="1906845"/>
            <a:ext cx="713293" cy="713293"/>
          </a:xfrm>
          <a:prstGeom prst="rect">
            <a:avLst/>
          </a:prstGeom>
          <a:noFill/>
          <a:ln>
            <a:noFill/>
            <a:prstDash/>
          </a:ln>
        </p:spPr>
      </p:pic>
      <p:pic>
        <p:nvPicPr>
          <p:cNvPr id="17" name="Grafik 16" descr="Ein Bild, das Symbol, Logo, Kreis, Grafiken enthält.&#10;&#10;KI-generierte Inhalte können fehlerhaft sein.">
            <a:extLst>
              <a:ext uri="{FF2B5EF4-FFF2-40B4-BE49-F238E27FC236}">
                <a16:creationId xmlns:a16="http://schemas.microsoft.com/office/drawing/2014/main" id="{6511E927-CFAA-387A-2145-4C0BD9730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08670" y="2779443"/>
            <a:ext cx="754445" cy="727011"/>
          </a:xfrm>
          <a:prstGeom prst="rect">
            <a:avLst/>
          </a:prstGeom>
          <a:noFill/>
          <a:ln>
            <a:noFill/>
            <a:prstDash/>
          </a:ln>
        </p:spPr>
      </p:pic>
      <p:pic>
        <p:nvPicPr>
          <p:cNvPr id="18" name="Grafik 17" descr="Ein Bild, das Schrift, Logo, Kreis, Grafiken enthält.&#10;&#10;KI-generierte Inhalte können fehlerhaft sein.">
            <a:extLst>
              <a:ext uri="{FF2B5EF4-FFF2-40B4-BE49-F238E27FC236}">
                <a16:creationId xmlns:a16="http://schemas.microsoft.com/office/drawing/2014/main" id="{9C3597D8-56BC-046A-1129-41823AD9D0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855340" y="1845870"/>
            <a:ext cx="713293" cy="754445"/>
          </a:xfrm>
          <a:prstGeom prst="rect">
            <a:avLst/>
          </a:prstGeom>
          <a:noFill/>
          <a:ln>
            <a:noFill/>
            <a:prstDash/>
          </a:ln>
        </p:spPr>
      </p:pic>
      <p:pic>
        <p:nvPicPr>
          <p:cNvPr id="19" name="Grafik 18" descr="Ein Bild, das Kreis, Logo, orange, Design enthält.&#10;&#10;KI-generierte Inhalte können fehlerhaft sein.">
            <a:extLst>
              <a:ext uri="{FF2B5EF4-FFF2-40B4-BE49-F238E27FC236}">
                <a16:creationId xmlns:a16="http://schemas.microsoft.com/office/drawing/2014/main" id="{127773C4-6296-D641-2428-661082BC389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13764" y="3665760"/>
            <a:ext cx="713293" cy="685859"/>
          </a:xfrm>
          <a:prstGeom prst="rect">
            <a:avLst/>
          </a:prstGeom>
          <a:noFill/>
          <a:ln>
            <a:noFill/>
            <a:prstDash/>
          </a:ln>
        </p:spPr>
      </p:pic>
      <p:pic>
        <p:nvPicPr>
          <p:cNvPr id="20" name="Grafik 19" descr="Ein Bild, das Symbol, Schrift, Logo, Markenzeichen enthält.&#10;&#10;KI-generierte Inhalte können fehlerhaft sein.">
            <a:extLst>
              <a:ext uri="{FF2B5EF4-FFF2-40B4-BE49-F238E27FC236}">
                <a16:creationId xmlns:a16="http://schemas.microsoft.com/office/drawing/2014/main" id="{D72AEF41-5B0C-8595-5158-851C31D5CB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36104" y="5341732"/>
            <a:ext cx="727011" cy="713293"/>
          </a:xfrm>
          <a:prstGeom prst="rect">
            <a:avLst/>
          </a:prstGeom>
          <a:noFill/>
          <a:ln>
            <a:noFill/>
            <a:prstDash/>
          </a:ln>
        </p:spPr>
      </p:pic>
      <p:pic>
        <p:nvPicPr>
          <p:cNvPr id="21" name="Grafik 20" descr="Ein Bild, das Reihe, Kreis, Design enthält.&#10;&#10;KI-generierte Inhalte können fehlerhaft sein.">
            <a:extLst>
              <a:ext uri="{FF2B5EF4-FFF2-40B4-BE49-F238E27FC236}">
                <a16:creationId xmlns:a16="http://schemas.microsoft.com/office/drawing/2014/main" id="{CB4EE5E5-1C65-07C2-3B36-726BEBFB8CE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97339" y="4455416"/>
            <a:ext cx="781880" cy="713293"/>
          </a:xfrm>
          <a:prstGeom prst="rect">
            <a:avLst/>
          </a:prstGeom>
          <a:noFill/>
          <a:ln>
            <a:noFill/>
            <a:prstDash/>
          </a:ln>
        </p:spPr>
      </p:pic>
      <p:sp>
        <p:nvSpPr>
          <p:cNvPr id="24" name="Textfeld 23">
            <a:extLst>
              <a:ext uri="{FF2B5EF4-FFF2-40B4-BE49-F238E27FC236}">
                <a16:creationId xmlns:a16="http://schemas.microsoft.com/office/drawing/2014/main" id="{F633D89E-8D50-CFBF-A564-BDF64692F170}"/>
              </a:ext>
            </a:extLst>
          </p:cNvPr>
          <p:cNvSpPr txBox="1"/>
          <p:nvPr/>
        </p:nvSpPr>
        <p:spPr>
          <a:xfrm>
            <a:off x="6582887" y="1961482"/>
            <a:ext cx="3310198" cy="523220"/>
          </a:xfrm>
          <a:prstGeom prst="rect">
            <a:avLst/>
          </a:prstGeom>
          <a:noFill/>
        </p:spPr>
        <p:txBody>
          <a:bodyPr wrap="square">
            <a:spAutoFit/>
          </a:bodyPr>
          <a:lstStyle/>
          <a:p>
            <a:r>
              <a:rPr lang="hu-HU" sz="2800" b="1" dirty="0">
                <a:solidFill>
                  <a:srgbClr val="002643"/>
                </a:solidFill>
                <a:latin typeface="Arial" panose="020B0604020202020204" pitchFamily="34" charset="0"/>
                <a:cs typeface="Arial" panose="020B0604020202020204" pitchFamily="34" charset="0"/>
              </a:rPr>
              <a:t>Ipar</a:t>
            </a:r>
            <a:endParaRPr lang="en-AU" sz="2400" b="1" dirty="0">
              <a:solidFill>
                <a:srgbClr val="002643"/>
              </a:solidFill>
              <a:latin typeface="Arial" panose="020B0604020202020204" pitchFamily="34" charset="0"/>
              <a:cs typeface="Arial" panose="020B0604020202020204" pitchFamily="34" charset="0"/>
            </a:endParaRPr>
          </a:p>
        </p:txBody>
      </p:sp>
      <p:sp>
        <p:nvSpPr>
          <p:cNvPr id="27" name="Titel 1">
            <a:extLst>
              <a:ext uri="{FF2B5EF4-FFF2-40B4-BE49-F238E27FC236}">
                <a16:creationId xmlns:a16="http://schemas.microsoft.com/office/drawing/2014/main" id="{780A2455-ABB3-278A-A040-8C4D6A091086}"/>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2000" b="1" dirty="0">
                <a:solidFill>
                  <a:srgbClr val="EC6726"/>
                </a:solidFill>
                <a:latin typeface="Arial" panose="020B0604020202020204" pitchFamily="34" charset="0"/>
                <a:cs typeface="Arial" panose="020B0604020202020204" pitchFamily="34" charset="0"/>
              </a:rPr>
              <a:t>swietelsky-faber</a:t>
            </a:r>
            <a:r>
              <a:rPr lang="en-AU" sz="2000" b="1" dirty="0">
                <a:solidFill>
                  <a:srgbClr val="F27A24"/>
                </a:solidFill>
                <a:latin typeface="Arial" panose="020B0604020202020204" pitchFamily="34" charset="0"/>
                <a:cs typeface="Arial" panose="020B0604020202020204" pitchFamily="34" charset="0"/>
              </a:rPr>
              <a:t>.</a:t>
            </a:r>
            <a:r>
              <a:rPr lang="en-AU" sz="2000" b="1" dirty="0">
                <a:solidFill>
                  <a:srgbClr val="EC6726"/>
                </a:solidFill>
                <a:latin typeface="Arial" panose="020B0604020202020204" pitchFamily="34" charset="0"/>
                <a:cs typeface="Arial" panose="020B0604020202020204" pitchFamily="34" charset="0"/>
              </a:rPr>
              <a:t>com</a:t>
            </a:r>
          </a:p>
          <a:p>
            <a:endParaRPr lang="en-AU" sz="2000" b="1" dirty="0">
              <a:solidFill>
                <a:srgbClr val="F27A24"/>
              </a:solidFill>
              <a:latin typeface="Montserrat" panose="02000505000000020004" pitchFamily="2" charset="0"/>
            </a:endParaRPr>
          </a:p>
        </p:txBody>
      </p:sp>
      <p:sp>
        <p:nvSpPr>
          <p:cNvPr id="29" name="Textfeld 28">
            <a:extLst>
              <a:ext uri="{FF2B5EF4-FFF2-40B4-BE49-F238E27FC236}">
                <a16:creationId xmlns:a16="http://schemas.microsoft.com/office/drawing/2014/main" id="{665982FF-1A79-45EB-76F5-F64D138E6A1C}"/>
              </a:ext>
            </a:extLst>
          </p:cNvPr>
          <p:cNvSpPr txBox="1"/>
          <p:nvPr/>
        </p:nvSpPr>
        <p:spPr>
          <a:xfrm>
            <a:off x="6658706" y="2511623"/>
            <a:ext cx="3528702" cy="1754326"/>
          </a:xfrm>
          <a:prstGeom prst="rect">
            <a:avLst/>
          </a:prstGeom>
          <a:noFill/>
        </p:spPr>
        <p:txBody>
          <a:bodyPr wrap="square">
            <a:spAutoFit/>
          </a:bodyPr>
          <a:lstStyle/>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Iparivíz</a:t>
            </a:r>
          </a:p>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Hűtővíz</a:t>
            </a:r>
          </a:p>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Tűzoltóvíz</a:t>
            </a:r>
          </a:p>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Magas hőmérsékletű víz</a:t>
            </a:r>
          </a:p>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Erőművezetékek</a:t>
            </a:r>
          </a:p>
          <a:p>
            <a:pPr marL="285750" indent="-285750">
              <a:buFont typeface="Arial" panose="020B0604020202020204" pitchFamily="34" charset="0"/>
              <a:buChar char="•"/>
            </a:pPr>
            <a:r>
              <a:rPr lang="hu-HU" dirty="0">
                <a:solidFill>
                  <a:srgbClr val="002643"/>
                </a:solidFill>
                <a:latin typeface="Arial" panose="020B0604020202020204" pitchFamily="34" charset="0"/>
                <a:cs typeface="Arial" panose="020B0604020202020204" pitchFamily="34" charset="0"/>
              </a:rPr>
              <a:t>Szellőzőcsövek…stb.</a:t>
            </a:r>
            <a:endParaRPr lang="en-AU" dirty="0">
              <a:solidFill>
                <a:srgbClr val="002643"/>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24834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2B934-1B22-8BA9-F830-AC7380577555}"/>
            </a:ext>
          </a:extLst>
        </p:cNvPr>
        <p:cNvGrpSpPr/>
        <p:nvPr/>
      </p:nvGrpSpPr>
      <p:grpSpPr>
        <a:xfrm>
          <a:off x="0" y="0"/>
          <a:ext cx="0" cy="0"/>
          <a:chOff x="0" y="0"/>
          <a:chExt cx="0" cy="0"/>
        </a:xfrm>
      </p:grpSpPr>
      <p:sp>
        <p:nvSpPr>
          <p:cNvPr id="2" name="Rechteck 1">
            <a:extLst>
              <a:ext uri="{FF2B5EF4-FFF2-40B4-BE49-F238E27FC236}">
                <a16:creationId xmlns:a16="http://schemas.microsoft.com/office/drawing/2014/main" id="{9DE7323A-AFD2-90A6-AD42-1B8FE6B85F98}"/>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 name="Rechteck 4">
            <a:extLst>
              <a:ext uri="{FF2B5EF4-FFF2-40B4-BE49-F238E27FC236}">
                <a16:creationId xmlns:a16="http://schemas.microsoft.com/office/drawing/2014/main" id="{CE9642F2-4AFD-D851-6254-07A703D3E78C}"/>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6" name="Grafik 5" descr="Ein Bild, das Text, Schrift, Logo, Grafiken enthält.&#10;&#10;Automatisch generierte Beschreibung">
            <a:extLst>
              <a:ext uri="{FF2B5EF4-FFF2-40B4-BE49-F238E27FC236}">
                <a16:creationId xmlns:a16="http://schemas.microsoft.com/office/drawing/2014/main" id="{E6C1B838-11A6-D1F7-3D2D-E353DF3550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26" name="Rechteck 25">
            <a:extLst>
              <a:ext uri="{FF2B5EF4-FFF2-40B4-BE49-F238E27FC236}">
                <a16:creationId xmlns:a16="http://schemas.microsoft.com/office/drawing/2014/main" id="{C3E0CE2E-6CC9-A993-B0D1-D6EBEE0A3419}"/>
              </a:ext>
            </a:extLst>
          </p:cNvPr>
          <p:cNvSpPr/>
          <p:nvPr/>
        </p:nvSpPr>
        <p:spPr>
          <a:xfrm>
            <a:off x="725683"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5" name="Textfeld 44">
            <a:extLst>
              <a:ext uri="{FF2B5EF4-FFF2-40B4-BE49-F238E27FC236}">
                <a16:creationId xmlns:a16="http://schemas.microsoft.com/office/drawing/2014/main" id="{41CC25F7-B98B-0B29-52B4-CDBF7C11705A}"/>
              </a:ext>
            </a:extLst>
          </p:cNvPr>
          <p:cNvSpPr txBox="1"/>
          <p:nvPr/>
        </p:nvSpPr>
        <p:spPr>
          <a:xfrm>
            <a:off x="758198" y="3342552"/>
            <a:ext cx="2401502" cy="2308324"/>
          </a:xfrm>
          <a:prstGeom prst="rect">
            <a:avLst/>
          </a:prstGeom>
          <a:noFill/>
        </p:spPr>
        <p:txBody>
          <a:bodyPr wrap="square">
            <a:spAutoFit/>
          </a:bodyPr>
          <a:lstStyle/>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CIPP </a:t>
            </a:r>
            <a:br>
              <a:rPr lang="en-AU" sz="1200" i="0" dirty="0">
                <a:solidFill>
                  <a:srgbClr val="002643"/>
                </a:solidFill>
                <a:effectLst/>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a:solidFill>
                  <a:srgbClr val="002643"/>
                </a:solidFill>
                <a:effectLst/>
                <a:latin typeface="Arial" panose="020B0604020202020204" pitchFamily="34" charset="0"/>
                <a:cs typeface="Arial" panose="020B0604020202020204" pitchFamily="34" charset="0"/>
              </a:rPr>
              <a:t>Close-Fit Lining</a:t>
            </a:r>
          </a:p>
          <a:p>
            <a:pPr marL="171450" indent="-171450">
              <a:buFont typeface="Symbol" panose="05050102010706020507" pitchFamily="18" charset="2"/>
              <a:buChar char="-"/>
            </a:pP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dirty="0" err="1">
                <a:solidFill>
                  <a:srgbClr val="002643"/>
                </a:solidFill>
                <a:latin typeface="Arial" panose="020B0604020202020204" pitchFamily="34" charset="0"/>
                <a:cs typeface="Arial" panose="020B0604020202020204" pitchFamily="34" charset="0"/>
              </a:rPr>
              <a:t>Csőszegmensek</a:t>
            </a:r>
            <a:r>
              <a:rPr lang="en-AU" sz="1200" dirty="0">
                <a:solidFill>
                  <a:srgbClr val="002643"/>
                </a:solidFill>
                <a:latin typeface="Arial" panose="020B0604020202020204" pitchFamily="34" charset="0"/>
                <a:cs typeface="Arial" panose="020B0604020202020204" pitchFamily="34" charset="0"/>
              </a:rPr>
              <a:t> </a:t>
            </a:r>
            <a:r>
              <a:rPr lang="en-AU" sz="1200" dirty="0" err="1">
                <a:solidFill>
                  <a:srgbClr val="002643"/>
                </a:solidFill>
                <a:latin typeface="Arial" panose="020B0604020202020204" pitchFamily="34" charset="0"/>
                <a:cs typeface="Arial" panose="020B0604020202020204" pitchFamily="34" charset="0"/>
              </a:rPr>
              <a:t>beépítése</a:t>
            </a:r>
            <a:br>
              <a:rPr lang="en-AU" sz="1200" dirty="0">
                <a:solidFill>
                  <a:srgbClr val="002643"/>
                </a:solidFill>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Spiráltekercselt eljárás</a:t>
            </a:r>
            <a:br>
              <a:rPr lang="en-AU" sz="1200" dirty="0">
                <a:solidFill>
                  <a:srgbClr val="002643"/>
                </a:solidFill>
                <a:latin typeface="Arial" panose="020B0604020202020204" pitchFamily="34" charset="0"/>
                <a:cs typeface="Arial" panose="020B0604020202020204" pitchFamily="34" charset="0"/>
              </a:rPr>
            </a:b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i="0" dirty="0" err="1">
                <a:solidFill>
                  <a:srgbClr val="002643"/>
                </a:solidFill>
                <a:effectLst/>
                <a:latin typeface="Arial" panose="020B0604020202020204" pitchFamily="34" charset="0"/>
                <a:cs typeface="Arial" panose="020B0604020202020204" pitchFamily="34" charset="0"/>
              </a:rPr>
              <a:t>Bevonatolás</a:t>
            </a:r>
            <a:br>
              <a:rPr lang="en-AU" sz="1200" i="0" dirty="0">
                <a:solidFill>
                  <a:srgbClr val="002643"/>
                </a:solidFill>
                <a:effectLst/>
                <a:latin typeface="Arial" panose="020B0604020202020204" pitchFamily="34" charset="0"/>
                <a:cs typeface="Arial" panose="020B0604020202020204" pitchFamily="34" charset="0"/>
              </a:rPr>
            </a:br>
            <a:endParaRPr lang="hu-H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en-AU" sz="1200" i="0" dirty="0" err="1">
                <a:solidFill>
                  <a:srgbClr val="002643"/>
                </a:solidFill>
                <a:effectLst/>
                <a:latin typeface="Arial" panose="020B0604020202020204" pitchFamily="34" charset="0"/>
                <a:cs typeface="Arial" panose="020B0604020202020204" pitchFamily="34" charset="0"/>
              </a:rPr>
              <a:t>Bekötés</a:t>
            </a:r>
            <a:r>
              <a:rPr lang="en-AU" sz="1200" i="0" dirty="0">
                <a:solidFill>
                  <a:srgbClr val="002643"/>
                </a:solidFill>
                <a:effectLst/>
                <a:latin typeface="Arial" panose="020B0604020202020204" pitchFamily="34" charset="0"/>
                <a:cs typeface="Arial" panose="020B0604020202020204" pitchFamily="34" charset="0"/>
              </a:rPr>
              <a:t> </a:t>
            </a:r>
            <a:r>
              <a:rPr lang="en-AU" sz="1200" i="0" dirty="0" err="1">
                <a:solidFill>
                  <a:srgbClr val="002643"/>
                </a:solidFill>
                <a:effectLst/>
                <a:latin typeface="Arial" panose="020B0604020202020204" pitchFamily="34" charset="0"/>
                <a:cs typeface="Arial" panose="020B0604020202020204" pitchFamily="34" charset="0"/>
              </a:rPr>
              <a:t>bélelések</a:t>
            </a:r>
            <a:endParaRPr lang="en-AU" sz="1200" i="0" dirty="0">
              <a:solidFill>
                <a:srgbClr val="002643"/>
              </a:solidFill>
              <a:effectLst/>
              <a:latin typeface="Arial" panose="020B0604020202020204" pitchFamily="34" charset="0"/>
              <a:cs typeface="Arial" panose="020B0604020202020204" pitchFamily="34" charset="0"/>
            </a:endParaRP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p:txBody>
      </p:sp>
      <p:sp>
        <p:nvSpPr>
          <p:cNvPr id="46" name="Textfeld 45">
            <a:extLst>
              <a:ext uri="{FF2B5EF4-FFF2-40B4-BE49-F238E27FC236}">
                <a16:creationId xmlns:a16="http://schemas.microsoft.com/office/drawing/2014/main" id="{50273834-16C2-712D-D1F9-FD1DD4E06CF6}"/>
              </a:ext>
            </a:extLst>
          </p:cNvPr>
          <p:cNvSpPr txBox="1"/>
          <p:nvPr/>
        </p:nvSpPr>
        <p:spPr>
          <a:xfrm>
            <a:off x="901074" y="2681837"/>
            <a:ext cx="2027757" cy="369332"/>
          </a:xfrm>
          <a:prstGeom prst="rect">
            <a:avLst/>
          </a:prstGeom>
          <a:noFill/>
        </p:spPr>
        <p:txBody>
          <a:bodyPr wrap="square">
            <a:spAutoFit/>
          </a:bodyPr>
          <a:lstStyle/>
          <a:p>
            <a:r>
              <a:rPr lang="hu-HU" b="1" dirty="0">
                <a:solidFill>
                  <a:srgbClr val="002643"/>
                </a:solidFill>
                <a:latin typeface="Arial" panose="020B0604020202020204" pitchFamily="34" charset="0"/>
                <a:cs typeface="Arial" panose="020B0604020202020204" pitchFamily="34" charset="0"/>
              </a:rPr>
              <a:t>Felújítás</a:t>
            </a:r>
            <a:endParaRPr lang="en-AU" b="1" dirty="0">
              <a:solidFill>
                <a:srgbClr val="002643"/>
              </a:solidFill>
              <a:latin typeface="Arial" panose="020B0604020202020204" pitchFamily="34" charset="0"/>
              <a:cs typeface="Arial" panose="020B0604020202020204" pitchFamily="34" charset="0"/>
            </a:endParaRPr>
          </a:p>
        </p:txBody>
      </p:sp>
      <p:sp>
        <p:nvSpPr>
          <p:cNvPr id="47" name="Rechteck 46">
            <a:extLst>
              <a:ext uri="{FF2B5EF4-FFF2-40B4-BE49-F238E27FC236}">
                <a16:creationId xmlns:a16="http://schemas.microsoft.com/office/drawing/2014/main" id="{2F6DA669-A9AA-9395-E70B-3FB36ED85615}"/>
              </a:ext>
            </a:extLst>
          </p:cNvPr>
          <p:cNvSpPr/>
          <p:nvPr/>
        </p:nvSpPr>
        <p:spPr>
          <a:xfrm>
            <a:off x="348748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9" name="Textfeld 48">
            <a:extLst>
              <a:ext uri="{FF2B5EF4-FFF2-40B4-BE49-F238E27FC236}">
                <a16:creationId xmlns:a16="http://schemas.microsoft.com/office/drawing/2014/main" id="{90121E2C-B536-EFB4-50B7-EE99565DB425}"/>
              </a:ext>
            </a:extLst>
          </p:cNvPr>
          <p:cNvSpPr txBox="1"/>
          <p:nvPr/>
        </p:nvSpPr>
        <p:spPr>
          <a:xfrm>
            <a:off x="3518531" y="3342552"/>
            <a:ext cx="2455112" cy="2123658"/>
          </a:xfrm>
          <a:prstGeom prst="rect">
            <a:avLst/>
          </a:prstGeom>
          <a:noFill/>
        </p:spPr>
        <p:txBody>
          <a:bodyPr wrap="square">
            <a:spAutoFit/>
          </a:bodyPr>
          <a:lstStyle/>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Injektálás</a:t>
            </a: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Pontszerű hibajavítás helyszínen kikeményedő anyagokkal</a:t>
            </a:r>
          </a:p>
          <a:p>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Acél mandzsetták</a:t>
            </a:r>
            <a:r>
              <a:rPr lang="en-AU" sz="1200" dirty="0">
                <a:solidFill>
                  <a:srgbClr val="002643"/>
                </a:solidFill>
                <a:latin typeface="Arial" panose="020B0604020202020204" pitchFamily="34" charset="0"/>
                <a:cs typeface="Arial" panose="020B0604020202020204" pitchFamily="34" charset="0"/>
              </a:rPr>
              <a:t> </a:t>
            </a: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err="1">
                <a:solidFill>
                  <a:srgbClr val="002643"/>
                </a:solidFill>
                <a:latin typeface="Arial" panose="020B0604020202020204" pitchFamily="34" charset="0"/>
                <a:cs typeface="Arial" panose="020B0604020202020204" pitchFamily="34" charset="0"/>
              </a:rPr>
              <a:t>Grouting</a:t>
            </a:r>
            <a:r>
              <a:rPr lang="hu-HU" sz="1200" dirty="0">
                <a:solidFill>
                  <a:srgbClr val="002643"/>
                </a:solidFill>
                <a:latin typeface="Arial" panose="020B0604020202020204" pitchFamily="34" charset="0"/>
                <a:cs typeface="Arial" panose="020B0604020202020204" pitchFamily="34" charset="0"/>
              </a:rPr>
              <a:t> technikák</a:t>
            </a: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Kalapidomok</a:t>
            </a:r>
            <a:endParaRPr lang="en-AU" sz="1200" dirty="0">
              <a:solidFill>
                <a:srgbClr val="002643"/>
              </a:solidFill>
              <a:latin typeface="Arial" panose="020B0604020202020204" pitchFamily="34" charset="0"/>
              <a:cs typeface="Arial" panose="020B0604020202020204" pitchFamily="34" charset="0"/>
            </a:endParaRPr>
          </a:p>
        </p:txBody>
      </p:sp>
      <p:sp>
        <p:nvSpPr>
          <p:cNvPr id="50" name="Textfeld 49">
            <a:extLst>
              <a:ext uri="{FF2B5EF4-FFF2-40B4-BE49-F238E27FC236}">
                <a16:creationId xmlns:a16="http://schemas.microsoft.com/office/drawing/2014/main" id="{876C614E-FB1F-7F3D-060D-30329081D1C9}"/>
              </a:ext>
            </a:extLst>
          </p:cNvPr>
          <p:cNvSpPr txBox="1"/>
          <p:nvPr/>
        </p:nvSpPr>
        <p:spPr>
          <a:xfrm>
            <a:off x="3662877" y="2681837"/>
            <a:ext cx="2027757" cy="369332"/>
          </a:xfrm>
          <a:prstGeom prst="rect">
            <a:avLst/>
          </a:prstGeom>
          <a:noFill/>
        </p:spPr>
        <p:txBody>
          <a:bodyPr wrap="square">
            <a:spAutoFit/>
          </a:bodyPr>
          <a:lstStyle/>
          <a:p>
            <a:r>
              <a:rPr lang="hu-HU" b="1" dirty="0">
                <a:solidFill>
                  <a:srgbClr val="002643"/>
                </a:solidFill>
                <a:latin typeface="Arial" panose="020B0604020202020204" pitchFamily="34" charset="0"/>
                <a:cs typeface="Arial" panose="020B0604020202020204" pitchFamily="34" charset="0"/>
              </a:rPr>
              <a:t>Javítás</a:t>
            </a:r>
            <a:endParaRPr lang="en-AU" b="1" dirty="0">
              <a:solidFill>
                <a:srgbClr val="002643"/>
              </a:solidFill>
              <a:latin typeface="Arial" panose="020B0604020202020204" pitchFamily="34" charset="0"/>
              <a:cs typeface="Arial" panose="020B0604020202020204" pitchFamily="34" charset="0"/>
            </a:endParaRPr>
          </a:p>
        </p:txBody>
      </p:sp>
      <p:sp>
        <p:nvSpPr>
          <p:cNvPr id="51" name="Rechteck 50">
            <a:extLst>
              <a:ext uri="{FF2B5EF4-FFF2-40B4-BE49-F238E27FC236}">
                <a16:creationId xmlns:a16="http://schemas.microsoft.com/office/drawing/2014/main" id="{A828A5A5-6501-0EC4-0B8A-0326B4E9A902}"/>
              </a:ext>
            </a:extLst>
          </p:cNvPr>
          <p:cNvSpPr/>
          <p:nvPr/>
        </p:nvSpPr>
        <p:spPr>
          <a:xfrm>
            <a:off x="631645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002643"/>
              </a:solidFill>
            </a:endParaRPr>
          </a:p>
        </p:txBody>
      </p:sp>
      <p:sp>
        <p:nvSpPr>
          <p:cNvPr id="52" name="Ellipse 51">
            <a:extLst>
              <a:ext uri="{FF2B5EF4-FFF2-40B4-BE49-F238E27FC236}">
                <a16:creationId xmlns:a16="http://schemas.microsoft.com/office/drawing/2014/main" id="{A2EFF417-C47D-EBDE-453D-97F63F547BB8}"/>
              </a:ext>
            </a:extLst>
          </p:cNvPr>
          <p:cNvSpPr/>
          <p:nvPr/>
        </p:nvSpPr>
        <p:spPr>
          <a:xfrm>
            <a:off x="6608120" y="174625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3</a:t>
            </a:r>
          </a:p>
        </p:txBody>
      </p:sp>
      <p:sp>
        <p:nvSpPr>
          <p:cNvPr id="53" name="Textfeld 52">
            <a:extLst>
              <a:ext uri="{FF2B5EF4-FFF2-40B4-BE49-F238E27FC236}">
                <a16:creationId xmlns:a16="http://schemas.microsoft.com/office/drawing/2014/main" id="{80B05E94-352A-38AB-1D45-A3B64C66E8E4}"/>
              </a:ext>
            </a:extLst>
          </p:cNvPr>
          <p:cNvSpPr txBox="1"/>
          <p:nvPr/>
        </p:nvSpPr>
        <p:spPr>
          <a:xfrm>
            <a:off x="6394175" y="3619550"/>
            <a:ext cx="2423465" cy="1015663"/>
          </a:xfrm>
          <a:prstGeom prst="rect">
            <a:avLst/>
          </a:prstGeom>
          <a:noFill/>
        </p:spPr>
        <p:txBody>
          <a:bodyPr wrap="square">
            <a:spAutoFit/>
          </a:bodyPr>
          <a:lstStyle/>
          <a:p>
            <a:pPr marL="171450" indent="-171450">
              <a:buFont typeface="Symbol" panose="05050102010706020507" pitchFamily="18" charset="2"/>
              <a:buChar char="-"/>
            </a:pPr>
            <a:r>
              <a:rPr lang="hu-HU" sz="1200" dirty="0" err="1">
                <a:solidFill>
                  <a:srgbClr val="002643"/>
                </a:solidFill>
                <a:latin typeface="Arial" panose="020B0604020202020204" pitchFamily="34" charset="0"/>
                <a:cs typeface="Arial" panose="020B0604020202020204" pitchFamily="34" charset="0"/>
              </a:rPr>
              <a:t>Strang</a:t>
            </a:r>
            <a:r>
              <a:rPr lang="hu-HU" sz="1200" dirty="0">
                <a:solidFill>
                  <a:srgbClr val="002643"/>
                </a:solidFill>
                <a:latin typeface="Arial" panose="020B0604020202020204" pitchFamily="34" charset="0"/>
                <a:cs typeface="Arial" panose="020B0604020202020204" pitchFamily="34" charset="0"/>
              </a:rPr>
              <a:t> bélelés</a:t>
            </a:r>
            <a:br>
              <a:rPr lang="en-AU" sz="1200" dirty="0">
                <a:solidFill>
                  <a:srgbClr val="002643"/>
                </a:solidFill>
                <a:latin typeface="Arial" panose="020B0604020202020204" pitchFamily="34" charset="0"/>
                <a:cs typeface="Arial" panose="020B0604020202020204" pitchFamily="34" charset="0"/>
              </a:rPr>
            </a:b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Aknák felújítása</a:t>
            </a: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endParaRPr lang="en-AU" sz="1200" dirty="0">
              <a:solidFill>
                <a:srgbClr val="002643"/>
              </a:solidFill>
              <a:latin typeface="Arial" panose="020B0604020202020204" pitchFamily="34" charset="0"/>
              <a:cs typeface="Arial" panose="020B0604020202020204" pitchFamily="34" charset="0"/>
            </a:endParaRPr>
          </a:p>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Szivárgócsövek felújítása</a:t>
            </a:r>
            <a:endParaRPr lang="en-AU" sz="1200" dirty="0">
              <a:solidFill>
                <a:srgbClr val="002643"/>
              </a:solidFill>
              <a:latin typeface="Arial" panose="020B0604020202020204" pitchFamily="34" charset="0"/>
              <a:cs typeface="Arial" panose="020B0604020202020204" pitchFamily="34" charset="0"/>
            </a:endParaRPr>
          </a:p>
        </p:txBody>
      </p:sp>
      <p:sp>
        <p:nvSpPr>
          <p:cNvPr id="54" name="Textfeld 53">
            <a:extLst>
              <a:ext uri="{FF2B5EF4-FFF2-40B4-BE49-F238E27FC236}">
                <a16:creationId xmlns:a16="http://schemas.microsoft.com/office/drawing/2014/main" id="{33AB27F1-7189-D121-0102-9344B7D229AD}"/>
              </a:ext>
            </a:extLst>
          </p:cNvPr>
          <p:cNvSpPr txBox="1"/>
          <p:nvPr/>
        </p:nvSpPr>
        <p:spPr>
          <a:xfrm>
            <a:off x="6491847" y="2681837"/>
            <a:ext cx="2027757" cy="646331"/>
          </a:xfrm>
          <a:prstGeom prst="rect">
            <a:avLst/>
          </a:prstGeom>
          <a:noFill/>
        </p:spPr>
        <p:txBody>
          <a:bodyPr wrap="square">
            <a:spAutoFit/>
          </a:bodyPr>
          <a:lstStyle/>
          <a:p>
            <a:r>
              <a:rPr lang="hu-HU" b="1" i="0" dirty="0">
                <a:solidFill>
                  <a:srgbClr val="002643"/>
                </a:solidFill>
                <a:effectLst/>
                <a:latin typeface="Arial" panose="020B0604020202020204" pitchFamily="34" charset="0"/>
                <a:cs typeface="Arial" panose="020B0604020202020204" pitchFamily="34" charset="0"/>
              </a:rPr>
              <a:t>SPECIÁLIS - technikák</a:t>
            </a:r>
            <a:r>
              <a:rPr lang="en-AU" b="1" i="0" dirty="0">
                <a:solidFill>
                  <a:srgbClr val="002643"/>
                </a:solidFill>
                <a:effectLst/>
                <a:latin typeface="Arial" panose="020B0604020202020204" pitchFamily="34" charset="0"/>
                <a:cs typeface="Arial" panose="020B0604020202020204" pitchFamily="34" charset="0"/>
              </a:rPr>
              <a:t> </a:t>
            </a:r>
            <a:endParaRPr lang="en-AU" dirty="0">
              <a:solidFill>
                <a:srgbClr val="002643"/>
              </a:solidFill>
              <a:latin typeface="Arial" panose="020B0604020202020204" pitchFamily="34" charset="0"/>
              <a:cs typeface="Arial" panose="020B0604020202020204" pitchFamily="34" charset="0"/>
            </a:endParaRPr>
          </a:p>
        </p:txBody>
      </p:sp>
      <p:sp>
        <p:nvSpPr>
          <p:cNvPr id="55" name="Rechteck 54">
            <a:extLst>
              <a:ext uri="{FF2B5EF4-FFF2-40B4-BE49-F238E27FC236}">
                <a16:creationId xmlns:a16="http://schemas.microsoft.com/office/drawing/2014/main" id="{2157749F-73D8-3D36-AD31-53B66C5D3C39}"/>
              </a:ext>
            </a:extLst>
          </p:cNvPr>
          <p:cNvSpPr/>
          <p:nvPr/>
        </p:nvSpPr>
        <p:spPr>
          <a:xfrm>
            <a:off x="9145426" y="2138043"/>
            <a:ext cx="2537306" cy="3530364"/>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56" name="Ellipse 55">
            <a:extLst>
              <a:ext uri="{FF2B5EF4-FFF2-40B4-BE49-F238E27FC236}">
                <a16:creationId xmlns:a16="http://schemas.microsoft.com/office/drawing/2014/main" id="{D9D54F8C-FEA0-A562-A3AE-2491AEE9E3D9}"/>
              </a:ext>
            </a:extLst>
          </p:cNvPr>
          <p:cNvSpPr/>
          <p:nvPr/>
        </p:nvSpPr>
        <p:spPr>
          <a:xfrm>
            <a:off x="9437090" y="174625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4</a:t>
            </a:r>
          </a:p>
        </p:txBody>
      </p:sp>
      <p:sp>
        <p:nvSpPr>
          <p:cNvPr id="57" name="Textfeld 56">
            <a:extLst>
              <a:ext uri="{FF2B5EF4-FFF2-40B4-BE49-F238E27FC236}">
                <a16:creationId xmlns:a16="http://schemas.microsoft.com/office/drawing/2014/main" id="{4339A5D6-494D-5FFC-2EB7-0A73C97DD479}"/>
              </a:ext>
            </a:extLst>
          </p:cNvPr>
          <p:cNvSpPr txBox="1"/>
          <p:nvPr/>
        </p:nvSpPr>
        <p:spPr>
          <a:xfrm>
            <a:off x="9149892" y="3342553"/>
            <a:ext cx="2481689" cy="276999"/>
          </a:xfrm>
          <a:prstGeom prst="rect">
            <a:avLst/>
          </a:prstGeom>
          <a:noFill/>
        </p:spPr>
        <p:txBody>
          <a:bodyPr wrap="square">
            <a:spAutoFit/>
          </a:bodyPr>
          <a:lstStyle/>
          <a:p>
            <a:pPr marL="171450" indent="-171450">
              <a:buFont typeface="Symbol" panose="05050102010706020507" pitchFamily="18" charset="2"/>
              <a:buChar char="-"/>
            </a:pPr>
            <a:r>
              <a:rPr lang="hu-HU" sz="1200" dirty="0">
                <a:solidFill>
                  <a:srgbClr val="002643"/>
                </a:solidFill>
                <a:latin typeface="Arial" panose="020B0604020202020204" pitchFamily="34" charset="0"/>
                <a:cs typeface="Arial" panose="020B0604020202020204" pitchFamily="34" charset="0"/>
              </a:rPr>
              <a:t>Csőroppantás</a:t>
            </a:r>
            <a:endParaRPr lang="en-AU" sz="1200" dirty="0">
              <a:solidFill>
                <a:srgbClr val="002643"/>
              </a:solidFill>
              <a:latin typeface="Arial" panose="020B0604020202020204" pitchFamily="34" charset="0"/>
              <a:cs typeface="Arial" panose="020B0604020202020204" pitchFamily="34" charset="0"/>
            </a:endParaRPr>
          </a:p>
        </p:txBody>
      </p:sp>
      <p:sp>
        <p:nvSpPr>
          <p:cNvPr id="58" name="Textfeld 57">
            <a:extLst>
              <a:ext uri="{FF2B5EF4-FFF2-40B4-BE49-F238E27FC236}">
                <a16:creationId xmlns:a16="http://schemas.microsoft.com/office/drawing/2014/main" id="{B0478EE0-CD5F-56F7-C2C8-FDDA3544893F}"/>
              </a:ext>
            </a:extLst>
          </p:cNvPr>
          <p:cNvSpPr txBox="1"/>
          <p:nvPr/>
        </p:nvSpPr>
        <p:spPr>
          <a:xfrm>
            <a:off x="9320817" y="2681837"/>
            <a:ext cx="2027757" cy="369332"/>
          </a:xfrm>
          <a:prstGeom prst="rect">
            <a:avLst/>
          </a:prstGeom>
          <a:noFill/>
        </p:spPr>
        <p:txBody>
          <a:bodyPr wrap="square">
            <a:spAutoFit/>
          </a:bodyPr>
          <a:lstStyle/>
          <a:p>
            <a:r>
              <a:rPr lang="hu-HU" b="1" i="0" dirty="0">
                <a:solidFill>
                  <a:srgbClr val="002643"/>
                </a:solidFill>
                <a:effectLst/>
                <a:latin typeface="Arial" panose="020B0604020202020204" pitchFamily="34" charset="0"/>
                <a:cs typeface="Arial" panose="020B0604020202020204" pitchFamily="34" charset="0"/>
              </a:rPr>
              <a:t>Csere</a:t>
            </a:r>
            <a:endParaRPr lang="en-AU" dirty="0">
              <a:solidFill>
                <a:srgbClr val="002643"/>
              </a:solidFill>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79474E9E-773F-5B7E-1F14-BE38D3CD12AE}"/>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SZAKÉRTELEM ÉS SZOLGÁLTATÁSOK</a:t>
            </a:r>
            <a:endParaRPr lang="en-AU" sz="1400" dirty="0">
              <a:latin typeface="Arial" panose="020B0604020202020204" pitchFamily="34" charset="0"/>
              <a:cs typeface="Arial" panose="020B0604020202020204" pitchFamily="34" charset="0"/>
            </a:endParaRPr>
          </a:p>
        </p:txBody>
      </p:sp>
      <p:sp>
        <p:nvSpPr>
          <p:cNvPr id="9" name="Titel 1">
            <a:extLst>
              <a:ext uri="{FF2B5EF4-FFF2-40B4-BE49-F238E27FC236}">
                <a16:creationId xmlns:a16="http://schemas.microsoft.com/office/drawing/2014/main" id="{5C2A1A6D-2200-25F3-B884-D644E704F9A3}"/>
              </a:ext>
            </a:extLst>
          </p:cNvPr>
          <p:cNvSpPr txBox="1">
            <a:spLocks/>
          </p:cNvSpPr>
          <p:nvPr/>
        </p:nvSpPr>
        <p:spPr>
          <a:xfrm>
            <a:off x="622856" y="762873"/>
            <a:ext cx="6153396" cy="80995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200" b="1" dirty="0">
              <a:solidFill>
                <a:srgbClr val="EC6726"/>
              </a:solidFill>
              <a:latin typeface="HelveticaNeueLT Pro 75 Bd" panose="020B0804020202020204" pitchFamily="34" charset="0"/>
            </a:endParaRPr>
          </a:p>
        </p:txBody>
      </p:sp>
      <p:sp>
        <p:nvSpPr>
          <p:cNvPr id="13" name="Titel 1">
            <a:extLst>
              <a:ext uri="{FF2B5EF4-FFF2-40B4-BE49-F238E27FC236}">
                <a16:creationId xmlns:a16="http://schemas.microsoft.com/office/drawing/2014/main" id="{52252ADE-85F8-2702-853B-A5D54569E55A}"/>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2000" b="1" dirty="0">
                <a:solidFill>
                  <a:srgbClr val="EC6726"/>
                </a:solidFill>
                <a:latin typeface="Arial" panose="020B0604020202020204" pitchFamily="34" charset="0"/>
                <a:cs typeface="Arial" panose="020B0604020202020204" pitchFamily="34" charset="0"/>
              </a:rPr>
              <a:t>swietelsky-faber</a:t>
            </a:r>
            <a:r>
              <a:rPr lang="en-AU" sz="2000" b="1" dirty="0">
                <a:solidFill>
                  <a:srgbClr val="F27A24"/>
                </a:solidFill>
                <a:latin typeface="Arial" panose="020B0604020202020204" pitchFamily="34" charset="0"/>
                <a:cs typeface="Arial" panose="020B0604020202020204" pitchFamily="34" charset="0"/>
              </a:rPr>
              <a:t>.</a:t>
            </a:r>
            <a:r>
              <a:rPr lang="en-AU" sz="2000" b="1" dirty="0">
                <a:solidFill>
                  <a:srgbClr val="EC6726"/>
                </a:solidFill>
                <a:latin typeface="Arial" panose="020B0604020202020204" pitchFamily="34" charset="0"/>
                <a:cs typeface="Arial" panose="020B0604020202020204" pitchFamily="34" charset="0"/>
              </a:rPr>
              <a:t>com</a:t>
            </a:r>
          </a:p>
          <a:p>
            <a:endParaRPr lang="en-AU" sz="2000" b="1" dirty="0">
              <a:solidFill>
                <a:srgbClr val="F27A24"/>
              </a:solidFill>
              <a:latin typeface="Montserrat" panose="02000505000000020004" pitchFamily="2" charset="0"/>
            </a:endParaRPr>
          </a:p>
        </p:txBody>
      </p:sp>
      <p:sp>
        <p:nvSpPr>
          <p:cNvPr id="16" name="Ellipse 15">
            <a:extLst>
              <a:ext uri="{FF2B5EF4-FFF2-40B4-BE49-F238E27FC236}">
                <a16:creationId xmlns:a16="http://schemas.microsoft.com/office/drawing/2014/main" id="{8C5F89F9-DDAA-D080-8F49-259186CCE59C}"/>
              </a:ext>
            </a:extLst>
          </p:cNvPr>
          <p:cNvSpPr/>
          <p:nvPr/>
        </p:nvSpPr>
        <p:spPr>
          <a:xfrm>
            <a:off x="3640657" y="1749670"/>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2</a:t>
            </a:r>
          </a:p>
        </p:txBody>
      </p:sp>
      <p:sp>
        <p:nvSpPr>
          <p:cNvPr id="3" name="Titel 1">
            <a:extLst>
              <a:ext uri="{FF2B5EF4-FFF2-40B4-BE49-F238E27FC236}">
                <a16:creationId xmlns:a16="http://schemas.microsoft.com/office/drawing/2014/main" id="{99C7A192-9438-C789-84BF-EAF1A128C4C4}"/>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latin typeface="Arial" panose="020B0604020202020204" pitchFamily="34" charset="0"/>
                <a:cs typeface="Arial" panose="020B0604020202020204" pitchFamily="34" charset="0"/>
              </a:rPr>
              <a:t>Technológiáink</a:t>
            </a:r>
            <a:endParaRPr lang="en-AU" sz="3500" b="1" dirty="0">
              <a:solidFill>
                <a:srgbClr val="EC6726"/>
              </a:solidFill>
              <a:latin typeface="Arial" panose="020B0604020202020204" pitchFamily="34" charset="0"/>
              <a:cs typeface="Arial" panose="020B0604020202020204" pitchFamily="34" charset="0"/>
            </a:endParaRPr>
          </a:p>
        </p:txBody>
      </p:sp>
      <p:sp>
        <p:nvSpPr>
          <p:cNvPr id="7" name="Rechteck 6">
            <a:extLst>
              <a:ext uri="{FF2B5EF4-FFF2-40B4-BE49-F238E27FC236}">
                <a16:creationId xmlns:a16="http://schemas.microsoft.com/office/drawing/2014/main" id="{BEA2B21B-4CDD-0FA6-2417-24E1144DAFFB}"/>
              </a:ext>
            </a:extLst>
          </p:cNvPr>
          <p:cNvSpPr/>
          <p:nvPr/>
        </p:nvSpPr>
        <p:spPr>
          <a:xfrm>
            <a:off x="720391" y="1424941"/>
            <a:ext cx="684203" cy="76199"/>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dirty="0">
              <a:solidFill>
                <a:srgbClr val="EC6726"/>
              </a:solidFill>
            </a:endParaRPr>
          </a:p>
        </p:txBody>
      </p:sp>
      <p:sp>
        <p:nvSpPr>
          <p:cNvPr id="8" name="Ellipse 7">
            <a:extLst>
              <a:ext uri="{FF2B5EF4-FFF2-40B4-BE49-F238E27FC236}">
                <a16:creationId xmlns:a16="http://schemas.microsoft.com/office/drawing/2014/main" id="{553F708C-411B-ED42-EB01-6AB26BC363F9}"/>
              </a:ext>
            </a:extLst>
          </p:cNvPr>
          <p:cNvSpPr/>
          <p:nvPr/>
        </p:nvSpPr>
        <p:spPr>
          <a:xfrm>
            <a:off x="965319" y="1685344"/>
            <a:ext cx="613606" cy="613606"/>
          </a:xfrm>
          <a:prstGeom prst="ellipse">
            <a:avLst/>
          </a:prstGeom>
          <a:solidFill>
            <a:schemeClr val="tx1"/>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AU" sz="2200" dirty="0">
                <a:latin typeface="HelveticaNeueLT Pro 75 Bd" panose="020B0804020202020204" pitchFamily="34" charset="0"/>
              </a:rPr>
              <a:t>1</a:t>
            </a:r>
          </a:p>
        </p:txBody>
      </p:sp>
    </p:spTree>
    <p:extLst>
      <p:ext uri="{BB962C8B-B14F-4D97-AF65-F5344CB8AC3E}">
        <p14:creationId xmlns:p14="http://schemas.microsoft.com/office/powerpoint/2010/main" val="42598063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err="1">
                <a:latin typeface="Arial" panose="020B0604020202020204" pitchFamily="34" charset="0"/>
                <a:cs typeface="Arial" panose="020B0604020202020204" pitchFamily="34" charset="0"/>
              </a:rPr>
              <a:t>Szolgáltatásaink</a:t>
            </a:r>
            <a:endParaRPr lang="en-AU" sz="3500" b="1" dirty="0">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2832057"/>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dirty="0">
                <a:solidFill>
                  <a:srgbClr val="002643"/>
                </a:solidFill>
                <a:latin typeface="HelveticaNeueLT Pro 55 Roman" panose="020B0604020202020204" pitchFamily="34" charset="0"/>
              </a:rPr>
              <a:t>Gravitációs csövek felújítása</a:t>
            </a: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dirty="0">
                <a:solidFill>
                  <a:srgbClr val="002643"/>
                </a:solidFill>
                <a:latin typeface="HelveticaNeueLT Pro 55 Roman" panose="020B0604020202020204" pitchFamily="34" charset="0"/>
              </a:rPr>
              <a:t>Nyomotthálózatok felújítása</a:t>
            </a: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dirty="0">
                <a:solidFill>
                  <a:srgbClr val="002643"/>
                </a:solidFill>
                <a:latin typeface="HelveticaNeueLT Pro 55 Roman" panose="020B0604020202020204" pitchFamily="34" charset="0"/>
              </a:rPr>
              <a:t>Csőroppantás</a:t>
            </a:r>
            <a:r>
              <a:rPr lang="en-AU" sz="1600" dirty="0">
                <a:solidFill>
                  <a:srgbClr val="002643"/>
                </a:solidFill>
                <a:latin typeface="HelveticaNeueLT Pro 55 Roman" panose="020B0604020202020204" pitchFamily="34" charset="0"/>
              </a:rPr>
              <a:t>… </a:t>
            </a: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dirty="0" err="1">
                <a:solidFill>
                  <a:srgbClr val="002643"/>
                </a:solidFill>
                <a:latin typeface="Arial" panose="020B0604020202020204" pitchFamily="34" charset="0"/>
                <a:cs typeface="Arial" panose="020B0604020202020204" pitchFamily="34" charset="0"/>
              </a:rPr>
              <a:t>Csőszegmensek</a:t>
            </a:r>
            <a:r>
              <a:rPr lang="en-AU" sz="1600" dirty="0">
                <a:solidFill>
                  <a:srgbClr val="002643"/>
                </a:solidFill>
                <a:latin typeface="Arial" panose="020B0604020202020204" pitchFamily="34" charset="0"/>
                <a:cs typeface="Arial" panose="020B0604020202020204" pitchFamily="34" charset="0"/>
              </a:rPr>
              <a:t> </a:t>
            </a:r>
            <a:r>
              <a:rPr lang="en-AU" sz="1600" dirty="0" err="1">
                <a:solidFill>
                  <a:srgbClr val="002643"/>
                </a:solidFill>
                <a:latin typeface="Arial" panose="020B0604020202020204" pitchFamily="34" charset="0"/>
                <a:cs typeface="Arial" panose="020B0604020202020204" pitchFamily="34" charset="0"/>
              </a:rPr>
              <a:t>beépítése</a:t>
            </a:r>
            <a:endParaRPr lang="hu-HU" sz="1600" dirty="0">
              <a:solidFill>
                <a:srgbClr val="002643"/>
              </a:solidFill>
              <a:latin typeface="Arial" panose="020B0604020202020204" pitchFamily="34" charset="0"/>
              <a:cs typeface="Arial" panose="020B0604020202020204" pitchFamily="34" charset="0"/>
            </a:endParaRPr>
          </a:p>
          <a:p>
            <a:pPr marL="34290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dirty="0">
                <a:solidFill>
                  <a:srgbClr val="002643"/>
                </a:solidFill>
                <a:latin typeface="HelveticaNeueLT Pro 55 Roman" panose="020B0604020202020204" pitchFamily="34" charset="0"/>
              </a:rPr>
              <a:t>Bekötések </a:t>
            </a:r>
            <a:r>
              <a:rPr lang="en-AU" sz="1600" dirty="0" err="1">
                <a:solidFill>
                  <a:srgbClr val="002643"/>
                </a:solidFill>
                <a:latin typeface="HelveticaNeueLT Pro 55 Roman" panose="020B0604020202020204" pitchFamily="34" charset="0"/>
              </a:rPr>
              <a:t>felújítása</a:t>
            </a:r>
            <a:r>
              <a:rPr lang="hu-HU" sz="1600" dirty="0">
                <a:solidFill>
                  <a:srgbClr val="002643"/>
                </a:solidFill>
                <a:latin typeface="HelveticaNeueLT Pro 55 Roman" panose="020B0604020202020204" pitchFamily="34" charset="0"/>
              </a:rPr>
              <a:t> és tömörségi </a:t>
            </a:r>
            <a:r>
              <a:rPr lang="en-AU" sz="1600" dirty="0" err="1">
                <a:solidFill>
                  <a:srgbClr val="002643"/>
                </a:solidFill>
                <a:latin typeface="HelveticaNeueLT Pro 55 Roman" panose="020B0604020202020204" pitchFamily="34" charset="0"/>
              </a:rPr>
              <a:t>vizsgálatok</a:t>
            </a: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SZAKÉRTELEM ÉS SZOLGÁLTATÁSOK</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9D0CECD3-86D9-7277-A251-6D1DB240E579}"/>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6223635" y="2190179"/>
            <a:ext cx="4045780" cy="3047794"/>
          </a:xfrm>
          <a:prstGeom prst="rect">
            <a:avLst/>
          </a:prstGeom>
        </p:spPr>
      </p:pic>
      <p:sp>
        <p:nvSpPr>
          <p:cNvPr id="10" name="Textfeld 9">
            <a:extLst>
              <a:ext uri="{FF2B5EF4-FFF2-40B4-BE49-F238E27FC236}">
                <a16:creationId xmlns:a16="http://schemas.microsoft.com/office/drawing/2014/main" id="{59D2FEF3-CDAF-C76F-1166-F68F647C3072}"/>
              </a:ext>
            </a:extLst>
          </p:cNvPr>
          <p:cNvSpPr txBox="1"/>
          <p:nvPr/>
        </p:nvSpPr>
        <p:spPr>
          <a:xfrm>
            <a:off x="5896708" y="5711275"/>
            <a:ext cx="4572000" cy="338554"/>
          </a:xfrm>
          <a:prstGeom prst="rect">
            <a:avLst/>
          </a:prstGeom>
          <a:solidFill>
            <a:schemeClr val="bg1"/>
          </a:solidFill>
        </p:spPr>
        <p:txBody>
          <a:bodyPr wrap="square" rtlCol="0">
            <a:spAutoFit/>
          </a:bodyPr>
          <a:lstStyle/>
          <a:p>
            <a:r>
              <a:rPr lang="en-AU" sz="1600" b="1" u="sng" dirty="0" err="1">
                <a:solidFill>
                  <a:srgbClr val="EC6726"/>
                </a:solidFill>
              </a:rPr>
              <a:t>Bekötés</a:t>
            </a:r>
            <a:r>
              <a:rPr lang="en-AU" sz="1600" b="1" u="sng" dirty="0">
                <a:solidFill>
                  <a:srgbClr val="EC6726"/>
                </a:solidFill>
              </a:rPr>
              <a:t> </a:t>
            </a:r>
            <a:r>
              <a:rPr lang="en-AU" sz="1600" b="1" u="sng" dirty="0" err="1">
                <a:solidFill>
                  <a:srgbClr val="EC6726"/>
                </a:solidFill>
              </a:rPr>
              <a:t>felújítása</a:t>
            </a:r>
            <a:r>
              <a:rPr lang="en-AU" sz="1600" b="1" u="sng" dirty="0">
                <a:solidFill>
                  <a:srgbClr val="EC6726"/>
                </a:solidFill>
              </a:rPr>
              <a:t> és </a:t>
            </a:r>
            <a:r>
              <a:rPr lang="en-AU" sz="1600" b="1" u="sng" dirty="0" err="1">
                <a:solidFill>
                  <a:srgbClr val="EC6726"/>
                </a:solidFill>
              </a:rPr>
              <a:t>tömörségi</a:t>
            </a:r>
            <a:r>
              <a:rPr lang="en-AU" sz="1600" b="1" u="sng" dirty="0">
                <a:solidFill>
                  <a:srgbClr val="EC6726"/>
                </a:solidFill>
              </a:rPr>
              <a:t> </a:t>
            </a:r>
            <a:r>
              <a:rPr lang="en-AU" sz="1600" b="1" u="sng" dirty="0" err="1">
                <a:solidFill>
                  <a:srgbClr val="EC6726"/>
                </a:solidFill>
              </a:rPr>
              <a:t>vizsgálatok</a:t>
            </a:r>
            <a:endParaRPr lang="en-AU" sz="1600" b="1" u="sng" dirty="0">
              <a:solidFill>
                <a:srgbClr val="EC6726"/>
              </a:solidFill>
            </a:endParaRPr>
          </a:p>
        </p:txBody>
      </p:sp>
    </p:spTree>
    <p:extLst>
      <p:ext uri="{BB962C8B-B14F-4D97-AF65-F5344CB8AC3E}">
        <p14:creationId xmlns:p14="http://schemas.microsoft.com/office/powerpoint/2010/main" val="173582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AU" sz="3500" b="1" dirty="0">
              <a:solidFill>
                <a:schemeClr val="bg1"/>
              </a:solidFill>
              <a:latin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988DD7E9-843E-C0A5-1C42-4230C9DB1084}"/>
              </a:ext>
            </a:extLst>
          </p:cNvPr>
          <p:cNvSpPr txBox="1">
            <a:spLocks/>
          </p:cNvSpPr>
          <p:nvPr/>
        </p:nvSpPr>
        <p:spPr>
          <a:xfrm>
            <a:off x="872315" y="2889848"/>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KIVÁLÓSÁG ÉS ELISMERÉS</a:t>
            </a:r>
            <a:endParaRPr lang="hu-HU" sz="3500" b="1" dirty="0">
              <a:solidFill>
                <a:schemeClr val="bg1"/>
              </a:solidFill>
              <a:latin typeface="Arial" panose="020B0604020202020204" pitchFamily="34" charset="0"/>
              <a:cs typeface="Arial" panose="020B0604020202020204" pitchFamily="34" charset="0"/>
            </a:endParaRPr>
          </a:p>
          <a:p>
            <a:endParaRPr lang="hu-HU" sz="3500" b="1" dirty="0">
              <a:solidFill>
                <a:schemeClr val="bg1"/>
              </a:solidFill>
              <a:latin typeface="Arial" panose="020B0604020202020204" pitchFamily="34" charset="0"/>
              <a:cs typeface="Arial" panose="020B0604020202020204" pitchFamily="34" charset="0"/>
            </a:endParaRPr>
          </a:p>
          <a:p>
            <a:r>
              <a:rPr lang="en-AU" sz="3500" b="1" dirty="0">
                <a:solidFill>
                  <a:schemeClr val="bg1"/>
                </a:solidFill>
                <a:latin typeface="Arial" panose="020B0604020202020204" pitchFamily="34" charset="0"/>
                <a:cs typeface="Arial" panose="020B0604020202020204" pitchFamily="34" charset="0"/>
              </a:rPr>
              <a:t>„</a:t>
            </a:r>
            <a:r>
              <a:rPr lang="en-AU" sz="3500" b="1" dirty="0" err="1">
                <a:solidFill>
                  <a:schemeClr val="bg1"/>
                </a:solidFill>
                <a:latin typeface="Arial" panose="020B0604020202020204" pitchFamily="34" charset="0"/>
                <a:cs typeface="Arial" panose="020B0604020202020204" pitchFamily="34" charset="0"/>
              </a:rPr>
              <a:t>Elismerésen</a:t>
            </a:r>
            <a:r>
              <a:rPr lang="en-AU" sz="3500" b="1" dirty="0">
                <a:solidFill>
                  <a:schemeClr val="bg1"/>
                </a:solidFill>
                <a:latin typeface="Arial" panose="020B0604020202020204" pitchFamily="34" charset="0"/>
                <a:cs typeface="Arial" panose="020B0604020202020204" pitchFamily="34" charset="0"/>
              </a:rPr>
              <a:t> </a:t>
            </a:r>
            <a:r>
              <a:rPr lang="en-AU" sz="3500" b="1" dirty="0" err="1">
                <a:solidFill>
                  <a:schemeClr val="bg1"/>
                </a:solidFill>
                <a:latin typeface="Arial" panose="020B0604020202020204" pitchFamily="34" charset="0"/>
                <a:cs typeface="Arial" panose="020B0604020202020204" pitchFamily="34" charset="0"/>
              </a:rPr>
              <a:t>keresztül</a:t>
            </a:r>
            <a:r>
              <a:rPr lang="en-AU" sz="3500" b="1" dirty="0">
                <a:solidFill>
                  <a:schemeClr val="bg1"/>
                </a:solidFill>
                <a:latin typeface="Arial" panose="020B0604020202020204" pitchFamily="34" charset="0"/>
                <a:cs typeface="Arial" panose="020B0604020202020204" pitchFamily="34" charset="0"/>
              </a:rPr>
              <a:t> </a:t>
            </a:r>
            <a:r>
              <a:rPr lang="en-AU" sz="3500" b="1" dirty="0" err="1">
                <a:solidFill>
                  <a:schemeClr val="bg1"/>
                </a:solidFill>
                <a:latin typeface="Arial" panose="020B0604020202020204" pitchFamily="34" charset="0"/>
                <a:cs typeface="Arial" panose="020B0604020202020204" pitchFamily="34" charset="0"/>
              </a:rPr>
              <a:t>építjük</a:t>
            </a:r>
            <a:r>
              <a:rPr lang="en-AU" sz="3500" b="1" dirty="0">
                <a:solidFill>
                  <a:schemeClr val="bg1"/>
                </a:solidFill>
                <a:latin typeface="Arial" panose="020B0604020202020204" pitchFamily="34" charset="0"/>
                <a:cs typeface="Arial" panose="020B0604020202020204" pitchFamily="34" charset="0"/>
              </a:rPr>
              <a:t> a </a:t>
            </a:r>
            <a:r>
              <a:rPr lang="en-AU" sz="3500" b="1" dirty="0" err="1">
                <a:solidFill>
                  <a:schemeClr val="bg1"/>
                </a:solidFill>
                <a:latin typeface="Arial" panose="020B0604020202020204" pitchFamily="34" charset="0"/>
                <a:cs typeface="Arial" panose="020B0604020202020204" pitchFamily="34" charset="0"/>
              </a:rPr>
              <a:t>bizalmat</a:t>
            </a:r>
            <a:r>
              <a:rPr lang="en-AU" sz="3500" b="1"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75705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Díjak</a:t>
            </a:r>
            <a:endParaRPr lang="en-AU"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KIVÁLÓSÁG ÉS ELISMERÉS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Picture 3">
            <a:extLst>
              <a:ext uri="{FF2B5EF4-FFF2-40B4-BE49-F238E27FC236}">
                <a16:creationId xmlns:a16="http://schemas.microsoft.com/office/drawing/2014/main" id="{242A2D2D-2C87-84D6-6AD6-B2B635C3E9F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6263" y="1834094"/>
            <a:ext cx="4217293" cy="4067084"/>
          </a:xfrm>
          <a:prstGeom prst="rect">
            <a:avLst/>
          </a:prstGeom>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36" name="Textfeld 8">
            <a:extLst>
              <a:ext uri="{FF2B5EF4-FFF2-40B4-BE49-F238E27FC236}">
                <a16:creationId xmlns:a16="http://schemas.microsoft.com/office/drawing/2014/main" id="{D4AC67D2-2E74-EC43-F959-1A28A0404899}"/>
              </a:ext>
            </a:extLst>
          </p:cNvPr>
          <p:cNvGraphicFramePr/>
          <p:nvPr>
            <p:extLst>
              <p:ext uri="{D42A27DB-BD31-4B8C-83A1-F6EECF244321}">
                <p14:modId xmlns:p14="http://schemas.microsoft.com/office/powerpoint/2010/main" val="2899122134"/>
              </p:ext>
            </p:extLst>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882984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EC6726"/>
                </a:solidFill>
                <a:latin typeface="Arial" panose="020B0604020202020204" pitchFamily="34" charset="0"/>
                <a:cs typeface="Arial" panose="020B0604020202020204" pitchFamily="34" charset="0"/>
              </a:rPr>
              <a:t>Díjak</a:t>
            </a:r>
            <a:endParaRPr lang="en-AU"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KIVÁLÓSÁG ÉS ELISMERÉS</a:t>
            </a: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02379ADF-C9EA-0140-BA96-66A45A93830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7344077" y="1967920"/>
            <a:ext cx="4504622" cy="3368277"/>
          </a:xfrm>
          <a:prstGeom prst="rect">
            <a:avLst/>
          </a:prstGeom>
          <a:ln>
            <a:noFill/>
          </a:ln>
          <a:effectLst/>
        </p:spPr>
      </p:pic>
      <p:graphicFrame>
        <p:nvGraphicFramePr>
          <p:cNvPr id="7" name="Textfeld 8">
            <a:extLst>
              <a:ext uri="{FF2B5EF4-FFF2-40B4-BE49-F238E27FC236}">
                <a16:creationId xmlns:a16="http://schemas.microsoft.com/office/drawing/2014/main" id="{D0547001-4187-6A9B-F6DF-91EEA52E202C}"/>
              </a:ext>
            </a:extLst>
          </p:cNvPr>
          <p:cNvGraphicFramePr/>
          <p:nvPr>
            <p:extLst>
              <p:ext uri="{D42A27DB-BD31-4B8C-83A1-F6EECF244321}">
                <p14:modId xmlns:p14="http://schemas.microsoft.com/office/powerpoint/2010/main" val="92256325"/>
              </p:ext>
            </p:extLst>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935763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7E2CC-EBE4-A36E-D5C5-5B1C11E09D92}"/>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B9B1166C-EA23-CC7E-33A1-7308C2688A82}"/>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B900B70E-7892-92F1-D422-2B321FC54193}"/>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Awards</a:t>
            </a:r>
          </a:p>
        </p:txBody>
      </p:sp>
      <p:sp>
        <p:nvSpPr>
          <p:cNvPr id="11" name="Rechteck 10">
            <a:extLst>
              <a:ext uri="{FF2B5EF4-FFF2-40B4-BE49-F238E27FC236}">
                <a16:creationId xmlns:a16="http://schemas.microsoft.com/office/drawing/2014/main" id="{E313658B-E56E-B9E1-4BDE-EF77885CB8AD}"/>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1CAA86F4-6E96-0172-D39A-A99BA92E05DF}"/>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KIVÁLÓSÁG ÉS ELISMERÉS</a:t>
            </a:r>
          </a:p>
        </p:txBody>
      </p:sp>
      <p:pic>
        <p:nvPicPr>
          <p:cNvPr id="2" name="Grafik 1" descr="Ein Bild, das Text, Schrift, Logo, Grafiken enthält.&#10;&#10;Automatisch generierte Beschreibung">
            <a:extLst>
              <a:ext uri="{FF2B5EF4-FFF2-40B4-BE49-F238E27FC236}">
                <a16:creationId xmlns:a16="http://schemas.microsoft.com/office/drawing/2014/main" id="{F08855E6-05F9-DFA4-D83F-E7A252E481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8" name="Grafik 7">
            <a:extLst>
              <a:ext uri="{FF2B5EF4-FFF2-40B4-BE49-F238E27FC236}">
                <a16:creationId xmlns:a16="http://schemas.microsoft.com/office/drawing/2014/main" id="{FAEAD4BC-0A63-DF38-5E7C-12D956F4E51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6215" y="981983"/>
            <a:ext cx="4091377" cy="3069407"/>
          </a:xfrm>
          <a:prstGeom prst="rect">
            <a:avLst/>
          </a:prstGeom>
        </p:spPr>
      </p:pic>
      <p:pic>
        <p:nvPicPr>
          <p:cNvPr id="10" name="Grafik 9" descr="Ein Bild, das gelb, Spielplatz, Rutsche, Im Haus enthält.&#10;&#10;Automatisch generierte Beschreibung">
            <a:extLst>
              <a:ext uri="{FF2B5EF4-FFF2-40B4-BE49-F238E27FC236}">
                <a16:creationId xmlns:a16="http://schemas.microsoft.com/office/drawing/2014/main" id="{88537043-B744-EBB8-EA25-16E555CBF78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526214" y="4162157"/>
            <a:ext cx="4091377" cy="2524584"/>
          </a:xfrm>
          <a:prstGeom prst="rect">
            <a:avLst/>
          </a:prstGeom>
        </p:spPr>
      </p:pic>
      <p:pic>
        <p:nvPicPr>
          <p:cNvPr id="13" name="Grafik 12" descr="Ein Bild, das Text, Kreis, Schrift, Markenzeichen enthält.&#10;&#10;Automatisch generierte Beschreibung">
            <a:extLst>
              <a:ext uri="{FF2B5EF4-FFF2-40B4-BE49-F238E27FC236}">
                <a16:creationId xmlns:a16="http://schemas.microsoft.com/office/drawing/2014/main" id="{1DD6177F-D74B-511B-2242-A42404C38A3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15600" y="940817"/>
            <a:ext cx="1318076" cy="1318076"/>
          </a:xfrm>
          <a:prstGeom prst="rect">
            <a:avLst/>
          </a:prstGeom>
        </p:spPr>
      </p:pic>
      <p:graphicFrame>
        <p:nvGraphicFramePr>
          <p:cNvPr id="6" name="Textfeld 8">
            <a:extLst>
              <a:ext uri="{FF2B5EF4-FFF2-40B4-BE49-F238E27FC236}">
                <a16:creationId xmlns:a16="http://schemas.microsoft.com/office/drawing/2014/main" id="{67749D28-1C9D-0160-B574-B45E04D55542}"/>
              </a:ext>
            </a:extLst>
          </p:cNvPr>
          <p:cNvGraphicFramePr/>
          <p:nvPr>
            <p:extLst>
              <p:ext uri="{D42A27DB-BD31-4B8C-83A1-F6EECF244321}">
                <p14:modId xmlns:p14="http://schemas.microsoft.com/office/powerpoint/2010/main" val="1721287045"/>
              </p:ext>
            </p:extLst>
          </p:nvPr>
        </p:nvGraphicFramePr>
        <p:xfrm>
          <a:off x="649428" y="2500513"/>
          <a:ext cx="6314080" cy="357072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144125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DFADF-BE64-4201-044A-C4C53F416605}"/>
            </a:ext>
          </a:extLst>
        </p:cNvPr>
        <p:cNvGrpSpPr/>
        <p:nvPr/>
      </p:nvGrpSpPr>
      <p:grpSpPr>
        <a:xfrm>
          <a:off x="0" y="0"/>
          <a:ext cx="0" cy="0"/>
          <a:chOff x="0" y="0"/>
          <a:chExt cx="0" cy="0"/>
        </a:xfrm>
      </p:grpSpPr>
      <p:pic>
        <p:nvPicPr>
          <p:cNvPr id="12" name="Picture 2" descr="1007 Impreg 2">
            <a:extLst>
              <a:ext uri="{FF2B5EF4-FFF2-40B4-BE49-F238E27FC236}">
                <a16:creationId xmlns:a16="http://schemas.microsoft.com/office/drawing/2014/main" id="{5364BB6D-DEB7-2652-B97B-23626D2F75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70863" y="0"/>
            <a:ext cx="2344737" cy="6858000"/>
          </a:xfrm>
          <a:prstGeom prst="rect">
            <a:avLst/>
          </a:prstGeom>
          <a:noFill/>
          <a:extLst>
            <a:ext uri="{909E8E84-426E-40DD-AFC4-6F175D3DCCD1}">
              <a14:hiddenFill xmlns:a14="http://schemas.microsoft.com/office/drawing/2010/main">
                <a:solidFill>
                  <a:srgbClr val="FFFFFF"/>
                </a:solidFill>
              </a14:hiddenFill>
            </a:ext>
          </a:extLst>
        </p:spPr>
      </p:pic>
      <p:sp>
        <p:nvSpPr>
          <p:cNvPr id="18" name="Rechteck 17">
            <a:extLst>
              <a:ext uri="{FF2B5EF4-FFF2-40B4-BE49-F238E27FC236}">
                <a16:creationId xmlns:a16="http://schemas.microsoft.com/office/drawing/2014/main" id="{752124FD-17B2-1654-0755-13A94AEEED5D}"/>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C76BADA4-0C7B-DB56-C7FB-1F89ED2D83F2}"/>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EC6726"/>
                </a:solidFill>
                <a:latin typeface="Arial" panose="020B0604020202020204" pitchFamily="34" charset="0"/>
                <a:cs typeface="Arial" panose="020B0604020202020204" pitchFamily="34" charset="0"/>
              </a:rPr>
              <a:t>ISTT </a:t>
            </a:r>
            <a:r>
              <a:rPr lang="hu-HU" sz="3500" b="1" dirty="0">
                <a:solidFill>
                  <a:srgbClr val="EC6726"/>
                </a:solidFill>
                <a:latin typeface="Arial" panose="020B0604020202020204" pitchFamily="34" charset="0"/>
                <a:cs typeface="Arial" panose="020B0604020202020204" pitchFamily="34" charset="0"/>
              </a:rPr>
              <a:t>DÍJ</a:t>
            </a:r>
            <a:r>
              <a:rPr lang="en-AU" sz="3500" b="1" dirty="0">
                <a:solidFill>
                  <a:srgbClr val="EC6726"/>
                </a:solidFill>
                <a:latin typeface="Arial" panose="020B0604020202020204" pitchFamily="34" charset="0"/>
                <a:cs typeface="Arial" panose="020B0604020202020204" pitchFamily="34" charset="0"/>
              </a:rPr>
              <a:t> 2024</a:t>
            </a:r>
          </a:p>
        </p:txBody>
      </p:sp>
      <p:sp>
        <p:nvSpPr>
          <p:cNvPr id="11" name="Rechteck 10">
            <a:extLst>
              <a:ext uri="{FF2B5EF4-FFF2-40B4-BE49-F238E27FC236}">
                <a16:creationId xmlns:a16="http://schemas.microsoft.com/office/drawing/2014/main" id="{DC970025-5245-8B83-6197-74BFB7E93BA1}"/>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3AAB6FC2-9C47-0CEF-966C-241F0377DC1A}"/>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KIVÁLÓSÁG ÉS ELISMERÉS</a:t>
            </a:r>
          </a:p>
        </p:txBody>
      </p:sp>
      <p:pic>
        <p:nvPicPr>
          <p:cNvPr id="2" name="Grafik 1" descr="Ein Bild, das Text, Schrift, Logo, Grafiken enthält.&#10;&#10;Automatisch generierte Beschreibung">
            <a:extLst>
              <a:ext uri="{FF2B5EF4-FFF2-40B4-BE49-F238E27FC236}">
                <a16:creationId xmlns:a16="http://schemas.microsoft.com/office/drawing/2014/main" id="{47110640-D8D5-14F4-2C51-D22046F591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3" name="Grafik 12" descr="Ein Bild, das Text, Kreis, Schrift, Markenzeichen enthält.&#10;&#10;Automatisch generierte Beschreibung">
            <a:extLst>
              <a:ext uri="{FF2B5EF4-FFF2-40B4-BE49-F238E27FC236}">
                <a16:creationId xmlns:a16="http://schemas.microsoft.com/office/drawing/2014/main" id="{2B8F993A-B7B0-8C3C-7FEC-4B296D297C7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5600" y="940817"/>
            <a:ext cx="1318076" cy="1318076"/>
          </a:xfrm>
          <a:prstGeom prst="rect">
            <a:avLst/>
          </a:prstGeom>
        </p:spPr>
      </p:pic>
      <p:sp>
        <p:nvSpPr>
          <p:cNvPr id="7" name="Textfeld 6">
            <a:extLst>
              <a:ext uri="{FF2B5EF4-FFF2-40B4-BE49-F238E27FC236}">
                <a16:creationId xmlns:a16="http://schemas.microsoft.com/office/drawing/2014/main" id="{65452B7E-404B-CFDC-2E45-59ADA0470AB2}"/>
              </a:ext>
            </a:extLst>
          </p:cNvPr>
          <p:cNvSpPr txBox="1"/>
          <p:nvPr/>
        </p:nvSpPr>
        <p:spPr>
          <a:xfrm>
            <a:off x="622855" y="2368116"/>
            <a:ext cx="3818821" cy="4063164"/>
          </a:xfrm>
          <a:prstGeom prst="rect">
            <a:avLst/>
          </a:prstGeom>
          <a:noFill/>
        </p:spPr>
        <p:txBody>
          <a:bodyPr wrap="square">
            <a:spAutoFit/>
          </a:bodyPr>
          <a:lstStyle/>
          <a:p>
            <a:pPr marL="285750" indent="-285750" algn="l">
              <a:buFont typeface="Wingdings" panose="05000000000000000000" pitchFamily="2" charset="2"/>
              <a:buChar char="§"/>
            </a:pPr>
            <a:r>
              <a:rPr lang="en-US" sz="1600" b="1" dirty="0">
                <a:solidFill>
                  <a:srgbClr val="EC6726"/>
                </a:solidFill>
                <a:latin typeface="HelveticaNeueLT Pro 55 Roman" panose="020B0604020202020204" pitchFamily="34" charset="0"/>
              </a:rPr>
              <a:t>DN 1500</a:t>
            </a:r>
          </a:p>
          <a:p>
            <a:pPr marL="285750" indent="-285750" algn="l">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lgn="l">
              <a:buFont typeface="Wingdings" panose="05000000000000000000" pitchFamily="2" charset="2"/>
              <a:buChar char="§"/>
            </a:pPr>
            <a:r>
              <a:rPr lang="hu-HU" sz="1600" dirty="0">
                <a:solidFill>
                  <a:srgbClr val="002643"/>
                </a:solidFill>
                <a:latin typeface="HelveticaNeueLT Pro 55 Roman" panose="020B0604020202020204" pitchFamily="34" charset="0"/>
              </a:rPr>
              <a:t>Végső falvastagság</a:t>
            </a:r>
            <a:r>
              <a:rPr lang="en-US" sz="1600" dirty="0">
                <a:solidFill>
                  <a:srgbClr val="002643"/>
                </a:solidFill>
                <a:latin typeface="HelveticaNeueLT Pro 55 Roman" panose="020B0604020202020204" pitchFamily="34" charset="0"/>
              </a:rPr>
              <a:t>:  	11,9 mm</a:t>
            </a:r>
          </a:p>
          <a:p>
            <a:pPr marL="285750" indent="-285750">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buFont typeface="Wingdings" panose="05000000000000000000" pitchFamily="2" charset="2"/>
              <a:buChar char="§"/>
            </a:pPr>
            <a:r>
              <a:rPr lang="en-US" sz="1600" dirty="0">
                <a:solidFill>
                  <a:srgbClr val="002643"/>
                </a:solidFill>
                <a:latin typeface="HelveticaNeueLT Pro 55 Roman" panose="020B0604020202020204" pitchFamily="34" charset="0"/>
              </a:rPr>
              <a:t>1</a:t>
            </a:r>
            <a:r>
              <a:rPr lang="hu-HU" sz="1600" dirty="0">
                <a:solidFill>
                  <a:srgbClr val="002643"/>
                </a:solidFill>
                <a:latin typeface="HelveticaNeueLT Pro 55 Roman" panose="020B0604020202020204" pitchFamily="34" charset="0"/>
              </a:rPr>
              <a:t>. bélelés</a:t>
            </a:r>
            <a:r>
              <a:rPr lang="en-US" sz="1600" dirty="0">
                <a:solidFill>
                  <a:srgbClr val="002643"/>
                </a:solidFill>
                <a:latin typeface="HelveticaNeueLT Pro 55 Roman" panose="020B0604020202020204" pitchFamily="34" charset="0"/>
              </a:rPr>
              <a:t>: 161,90 m – </a:t>
            </a:r>
            <a:r>
              <a:rPr lang="en-US" sz="1600" b="1" dirty="0">
                <a:solidFill>
                  <a:srgbClr val="EC6726"/>
                </a:solidFill>
                <a:latin typeface="HelveticaNeueLT Pro 55 Roman" panose="020B0604020202020204" pitchFamily="34" charset="0"/>
              </a:rPr>
              <a:t>17,8 ton</a:t>
            </a:r>
            <a:r>
              <a:rPr lang="hu-HU" sz="1600" b="1" dirty="0">
                <a:solidFill>
                  <a:srgbClr val="EC6726"/>
                </a:solidFill>
                <a:latin typeface="HelveticaNeueLT Pro 55 Roman" panose="020B0604020202020204" pitchFamily="34" charset="0"/>
              </a:rPr>
              <a:t>na</a:t>
            </a:r>
            <a:endParaRPr lang="en-US" sz="1600" b="1" dirty="0">
              <a:solidFill>
                <a:srgbClr val="EC6726"/>
              </a:solidFill>
              <a:latin typeface="HelveticaNeueLT Pro 55 Roman" panose="020B0604020202020204" pitchFamily="34" charset="0"/>
            </a:endParaRPr>
          </a:p>
          <a:p>
            <a:pPr marL="285750" indent="-285750">
              <a:buFont typeface="Wingdings" panose="05000000000000000000" pitchFamily="2" charset="2"/>
              <a:buChar char="§"/>
            </a:pPr>
            <a:r>
              <a:rPr lang="en-US" sz="1600" dirty="0">
                <a:solidFill>
                  <a:srgbClr val="002643"/>
                </a:solidFill>
                <a:latin typeface="HelveticaNeueLT Pro 55 Roman" panose="020B0604020202020204" pitchFamily="34" charset="0"/>
              </a:rPr>
              <a:t>2</a:t>
            </a:r>
            <a:r>
              <a:rPr lang="hu-HU" sz="1600" dirty="0">
                <a:solidFill>
                  <a:srgbClr val="002643"/>
                </a:solidFill>
                <a:latin typeface="HelveticaNeueLT Pro 55 Roman" panose="020B0604020202020204" pitchFamily="34" charset="0"/>
              </a:rPr>
              <a:t> bélelés </a:t>
            </a:r>
            <a:r>
              <a:rPr lang="en-US" sz="1600" dirty="0">
                <a:solidFill>
                  <a:srgbClr val="002643"/>
                </a:solidFill>
                <a:latin typeface="HelveticaNeueLT Pro 55 Roman" panose="020B0604020202020204" pitchFamily="34" charset="0"/>
              </a:rPr>
              <a:t>:   75,10 m –   </a:t>
            </a:r>
            <a:r>
              <a:rPr lang="en-US" sz="1600" b="1" dirty="0">
                <a:solidFill>
                  <a:srgbClr val="EC6726"/>
                </a:solidFill>
                <a:latin typeface="HelveticaNeueLT Pro 55 Roman" panose="020B0604020202020204" pitchFamily="34" charset="0"/>
              </a:rPr>
              <a:t>8,0 </a:t>
            </a:r>
            <a:r>
              <a:rPr lang="hu-HU" sz="1600" b="1" dirty="0">
                <a:solidFill>
                  <a:srgbClr val="EC6726"/>
                </a:solidFill>
                <a:latin typeface="HelveticaNeueLT Pro 55 Roman" panose="020B0604020202020204" pitchFamily="34" charset="0"/>
              </a:rPr>
              <a:t>tonna</a:t>
            </a:r>
            <a:endParaRPr lang="en-US" sz="1600" b="1" dirty="0">
              <a:solidFill>
                <a:srgbClr val="EC6726"/>
              </a:solidFill>
              <a:latin typeface="HelveticaNeueLT Pro 55 Roman" panose="020B0604020202020204" pitchFamily="34" charset="0"/>
            </a:endParaRPr>
          </a:p>
          <a:p>
            <a:pPr marL="285750" indent="-285750">
              <a:buFont typeface="Wingdings" panose="05000000000000000000" pitchFamily="2" charset="2"/>
              <a:buChar char="§"/>
            </a:pPr>
            <a:endParaRPr lang="en-US" sz="1600" dirty="0">
              <a:solidFill>
                <a:srgbClr val="002643"/>
              </a:solidFill>
              <a:latin typeface="HelveticaNeueLT Pro 55 Roman" panose="020B0604020202020204" pitchFamily="34" charset="0"/>
            </a:endParaRPr>
          </a:p>
          <a:p>
            <a:pPr marL="285750" indent="-285750">
              <a:buFont typeface="Wingdings" panose="05000000000000000000" pitchFamily="2" charset="2"/>
              <a:buChar char="§"/>
            </a:pPr>
            <a:r>
              <a:rPr lang="hu-HU" sz="1600" dirty="0">
                <a:solidFill>
                  <a:srgbClr val="002643"/>
                </a:solidFill>
                <a:latin typeface="HelveticaNeueLT Pro 55 Roman" panose="020B0604020202020204" pitchFamily="34" charset="0"/>
              </a:rPr>
              <a:t>Bélelési sebesség</a:t>
            </a:r>
            <a:r>
              <a:rPr lang="en-US" sz="1600" dirty="0">
                <a:solidFill>
                  <a:srgbClr val="002643"/>
                </a:solidFill>
                <a:latin typeface="HelveticaNeueLT Pro 55 Roman" panose="020B0604020202020204" pitchFamily="34" charset="0"/>
              </a:rPr>
              <a:t>: 950 mm/</a:t>
            </a:r>
            <a:r>
              <a:rPr lang="hu-HU" sz="1600" dirty="0">
                <a:solidFill>
                  <a:srgbClr val="002643"/>
                </a:solidFill>
                <a:latin typeface="HelveticaNeueLT Pro 55 Roman" panose="020B0604020202020204" pitchFamily="34" charset="0"/>
              </a:rPr>
              <a:t>perc</a:t>
            </a:r>
            <a:endParaRPr lang="en-US" sz="1600" dirty="0">
              <a:solidFill>
                <a:srgbClr val="002643"/>
              </a:solidFill>
              <a:latin typeface="HelveticaNeueLT Pro 55 Roman" panose="020B0604020202020204" pitchFamily="34" charset="0"/>
            </a:endParaRP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r>
              <a:rPr lang="en-US" sz="1600" dirty="0"/>
              <a:t>A </a:t>
            </a:r>
            <a:r>
              <a:rPr lang="en-US" sz="1600" dirty="0" err="1"/>
              <a:t>legnagyobb</a:t>
            </a:r>
            <a:r>
              <a:rPr lang="en-US" sz="1600" dirty="0"/>
              <a:t> </a:t>
            </a:r>
            <a:r>
              <a:rPr lang="en-US" sz="1600" dirty="0" err="1"/>
              <a:t>kihívás</a:t>
            </a:r>
            <a:r>
              <a:rPr lang="en-US" sz="1600" dirty="0"/>
              <a:t> a </a:t>
            </a:r>
            <a:r>
              <a:rPr lang="en-US" sz="1600" dirty="0" err="1"/>
              <a:t>bél</a:t>
            </a:r>
            <a:r>
              <a:rPr lang="hu-HU" sz="1600" dirty="0"/>
              <a:t>el</a:t>
            </a:r>
            <a:r>
              <a:rPr lang="en-US" sz="1600" dirty="0" err="1"/>
              <a:t>ések</a:t>
            </a:r>
            <a:r>
              <a:rPr lang="en-US" sz="1600" dirty="0"/>
              <a:t> </a:t>
            </a:r>
            <a:r>
              <a:rPr lang="en-US" sz="1600" dirty="0" err="1"/>
              <a:t>súlya</a:t>
            </a:r>
            <a:r>
              <a:rPr lang="en-US" sz="1600" dirty="0"/>
              <a:t> volt!</a:t>
            </a:r>
          </a:p>
          <a:p>
            <a:pPr marL="285750" indent="-285750">
              <a:buFont typeface="Wingdings" panose="05000000000000000000" pitchFamily="2" charset="2"/>
              <a:buChar char="§"/>
            </a:pPr>
            <a:endParaRPr lang="en-US" sz="1600" dirty="0"/>
          </a:p>
          <a:p>
            <a:pPr marL="285750" indent="-285750">
              <a:buFont typeface="Wingdings" panose="05000000000000000000" pitchFamily="2" charset="2"/>
              <a:buChar char="§"/>
            </a:pPr>
            <a:r>
              <a:rPr lang="en-US" sz="1600" dirty="0"/>
              <a:t>A </a:t>
            </a:r>
            <a:r>
              <a:rPr lang="en-US" sz="1600" dirty="0" err="1"/>
              <a:t>felújítást</a:t>
            </a:r>
            <a:r>
              <a:rPr lang="en-US" sz="1600" dirty="0"/>
              <a:t> </a:t>
            </a:r>
            <a:r>
              <a:rPr lang="en-US" sz="1600" b="1" dirty="0">
                <a:solidFill>
                  <a:srgbClr val="EC6726"/>
                </a:solidFill>
                <a:latin typeface="HelveticaNeueLT Pro 55 Roman" panose="020B0604020202020204" pitchFamily="34" charset="0"/>
              </a:rPr>
              <a:t>15 </a:t>
            </a:r>
            <a:r>
              <a:rPr lang="en-US" sz="1600" b="1" dirty="0" err="1">
                <a:solidFill>
                  <a:srgbClr val="EC6726"/>
                </a:solidFill>
                <a:latin typeface="HelveticaNeueLT Pro 55 Roman" panose="020B0604020202020204" pitchFamily="34" charset="0"/>
              </a:rPr>
              <a:t>óra</a:t>
            </a:r>
            <a:r>
              <a:rPr lang="en-US" sz="1600" b="1" dirty="0">
                <a:solidFill>
                  <a:srgbClr val="EC6726"/>
                </a:solidFill>
                <a:latin typeface="HelveticaNeueLT Pro 55 Roman" panose="020B0604020202020204" pitchFamily="34" charset="0"/>
              </a:rPr>
              <a:t> </a:t>
            </a:r>
            <a:r>
              <a:rPr lang="en-US" sz="1600" b="1" dirty="0" err="1">
                <a:solidFill>
                  <a:srgbClr val="EC6726"/>
                </a:solidFill>
                <a:latin typeface="HelveticaNeueLT Pro 55 Roman" panose="020B0604020202020204" pitchFamily="34" charset="0"/>
              </a:rPr>
              <a:t>alatt</a:t>
            </a:r>
            <a:r>
              <a:rPr lang="en-US" sz="1600" b="1" dirty="0">
                <a:solidFill>
                  <a:srgbClr val="EC6726"/>
                </a:solidFill>
                <a:latin typeface="HelveticaNeueLT Pro 55 Roman" panose="020B0604020202020204" pitchFamily="34" charset="0"/>
              </a:rPr>
              <a:t> </a:t>
            </a:r>
            <a:r>
              <a:rPr lang="en-US" sz="1600" dirty="0" err="1"/>
              <a:t>végezte</a:t>
            </a:r>
            <a:r>
              <a:rPr lang="en-US" sz="1600" dirty="0"/>
              <a:t> </a:t>
            </a:r>
            <a:r>
              <a:rPr lang="en-US" sz="1600" dirty="0" err="1"/>
              <a:t>el</a:t>
            </a:r>
            <a:r>
              <a:rPr lang="en-US" sz="1600" dirty="0"/>
              <a:t> </a:t>
            </a:r>
            <a:r>
              <a:rPr lang="en-US" sz="1600" dirty="0" err="1"/>
              <a:t>képzett</a:t>
            </a:r>
            <a:r>
              <a:rPr lang="en-US" sz="1600" dirty="0"/>
              <a:t> </a:t>
            </a:r>
            <a:r>
              <a:rPr lang="en-US" sz="1600" dirty="0" err="1"/>
              <a:t>csapatunk</a:t>
            </a:r>
            <a:r>
              <a:rPr lang="en-US" sz="1600" dirty="0"/>
              <a:t>.</a:t>
            </a:r>
            <a:endParaRPr lang="en-US" sz="1600" dirty="0">
              <a:solidFill>
                <a:srgbClr val="002643"/>
              </a:solidFill>
              <a:latin typeface="HelveticaNeueLT Pro 55 Roman" panose="020B0604020202020204" pitchFamily="34" charset="0"/>
            </a:endParaRPr>
          </a:p>
          <a:p>
            <a:pPr algn="l"/>
            <a:endParaRPr lang="en-AU" sz="1600" dirty="0">
              <a:latin typeface="Arial" panose="020B0604020202020204" pitchFamily="34" charset="0"/>
              <a:cs typeface="Arial" panose="020B0604020202020204" pitchFamily="34" charset="0"/>
            </a:endParaRPr>
          </a:p>
          <a:p>
            <a:pPr marL="285750" indent="-285750">
              <a:lnSpc>
                <a:spcPts val="2400"/>
              </a:lnSpc>
              <a:buFont typeface="Wingdings" panose="05000000000000000000" pitchFamily="2" charset="2"/>
              <a:buChar char="§"/>
              <a:defRPr/>
            </a:pPr>
            <a:endParaRPr lang="en-AU" sz="1600" dirty="0">
              <a:solidFill>
                <a:srgbClr val="002643"/>
              </a:solidFill>
              <a:latin typeface="HelveticaNeueLT Pro 55 Roman" panose="020B0604020202020204" pitchFamily="34" charset="0"/>
            </a:endParaRPr>
          </a:p>
        </p:txBody>
      </p:sp>
      <p:sp>
        <p:nvSpPr>
          <p:cNvPr id="9" name="Titel 1">
            <a:extLst>
              <a:ext uri="{FF2B5EF4-FFF2-40B4-BE49-F238E27FC236}">
                <a16:creationId xmlns:a16="http://schemas.microsoft.com/office/drawing/2014/main" id="{C23EBAE0-4220-3895-C8E7-D55A73C43D26}"/>
              </a:ext>
            </a:extLst>
          </p:cNvPr>
          <p:cNvSpPr txBox="1">
            <a:spLocks/>
          </p:cNvSpPr>
          <p:nvPr/>
        </p:nvSpPr>
        <p:spPr>
          <a:xfrm>
            <a:off x="622856" y="1620818"/>
            <a:ext cx="4062852"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2800" b="1" dirty="0"/>
              <a:t>BÉCS</a:t>
            </a:r>
            <a:r>
              <a:rPr lang="en-US" sz="2800" b="1" dirty="0"/>
              <a:t> - UV-Curing CIPP</a:t>
            </a:r>
          </a:p>
        </p:txBody>
      </p:sp>
      <p:pic>
        <p:nvPicPr>
          <p:cNvPr id="14" name="Picture 2" descr="1007 Impreg 1">
            <a:extLst>
              <a:ext uri="{FF2B5EF4-FFF2-40B4-BE49-F238E27FC236}">
                <a16:creationId xmlns:a16="http://schemas.microsoft.com/office/drawing/2014/main" id="{28007505-CA3C-35AD-CCFB-A3ACDC20E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03879" y="1732547"/>
            <a:ext cx="3503578" cy="5125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3351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6726"/>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38C11552-63A9-971C-3B40-71C97183FBF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899" y="103083"/>
            <a:ext cx="1691204" cy="1017589"/>
          </a:xfrm>
          <a:prstGeom prst="rect">
            <a:avLst/>
          </a:prstGeom>
        </p:spPr>
      </p:pic>
      <p:sp>
        <p:nvSpPr>
          <p:cNvPr id="14" name="Titel 1">
            <a:extLst>
              <a:ext uri="{FF2B5EF4-FFF2-40B4-BE49-F238E27FC236}">
                <a16:creationId xmlns:a16="http://schemas.microsoft.com/office/drawing/2014/main" id="{D59B9BCF-08F3-0D85-5994-B60F6CD68882}"/>
              </a:ext>
            </a:extLst>
          </p:cNvPr>
          <p:cNvSpPr txBox="1">
            <a:spLocks/>
          </p:cNvSpPr>
          <p:nvPr/>
        </p:nvSpPr>
        <p:spPr>
          <a:xfrm>
            <a:off x="8166749"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chemeClr val="bg1"/>
                </a:solidFill>
                <a:latin typeface="HelveticaNeueLT Pro 75 Bd" panose="020B0804020202020204" pitchFamily="34" charset="0"/>
              </a:rPr>
              <a:t>swietelsky-faber.com</a:t>
            </a:r>
            <a:endParaRPr lang="de-DE" sz="2000" b="1" dirty="0">
              <a:solidFill>
                <a:schemeClr val="bg1"/>
              </a:solidFill>
              <a:latin typeface="Montserrat" panose="02000505000000020004" pitchFamily="2" charset="0"/>
            </a:endParaRPr>
          </a:p>
        </p:txBody>
      </p:sp>
      <p:sp>
        <p:nvSpPr>
          <p:cNvPr id="16" name="Rechteck 15">
            <a:extLst>
              <a:ext uri="{FF2B5EF4-FFF2-40B4-BE49-F238E27FC236}">
                <a16:creationId xmlns:a16="http://schemas.microsoft.com/office/drawing/2014/main" id="{DEEB6BF7-885C-A267-5D2E-0043A47C2195}"/>
              </a:ext>
            </a:extLst>
          </p:cNvPr>
          <p:cNvSpPr/>
          <p:nvPr/>
        </p:nvSpPr>
        <p:spPr>
          <a:xfrm>
            <a:off x="8251215" y="6619575"/>
            <a:ext cx="3940785" cy="2384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p>
        </p:txBody>
      </p:sp>
      <p:sp>
        <p:nvSpPr>
          <p:cNvPr id="3" name="Titel 1">
            <a:extLst>
              <a:ext uri="{FF2B5EF4-FFF2-40B4-BE49-F238E27FC236}">
                <a16:creationId xmlns:a16="http://schemas.microsoft.com/office/drawing/2014/main" id="{D4EBC4D8-DBAC-9C05-2490-BA1D1751F24D}"/>
              </a:ext>
            </a:extLst>
          </p:cNvPr>
          <p:cNvSpPr txBox="1">
            <a:spLocks/>
          </p:cNvSpPr>
          <p:nvPr/>
        </p:nvSpPr>
        <p:spPr>
          <a:xfrm>
            <a:off x="501606" y="369087"/>
            <a:ext cx="11188788" cy="157530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chemeClr val="bg1"/>
                </a:solidFill>
                <a:latin typeface="Arial" panose="020B0604020202020204" pitchFamily="34" charset="0"/>
                <a:cs typeface="Arial" panose="020B0604020202020204" pitchFamily="34" charset="0"/>
              </a:rPr>
              <a:t>ESETTANULMÁNYOK</a:t>
            </a:r>
          </a:p>
        </p:txBody>
      </p:sp>
      <p:pic>
        <p:nvPicPr>
          <p:cNvPr id="5" name="Grafik 4" descr="Ein Bild, das Barometer, drinnen enthält.&#10;&#10;Automatisch generierte Beschreibung">
            <a:extLst>
              <a:ext uri="{FF2B5EF4-FFF2-40B4-BE49-F238E27FC236}">
                <a16:creationId xmlns:a16="http://schemas.microsoft.com/office/drawing/2014/main" id="{686BD83D-E7C7-D099-8C79-54A52D84E23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03211" y="1276517"/>
            <a:ext cx="9143690" cy="4603341"/>
          </a:xfrm>
          <a:prstGeom prst="rect">
            <a:avLst/>
          </a:prstGeom>
        </p:spPr>
      </p:pic>
    </p:spTree>
    <p:extLst>
      <p:ext uri="{BB962C8B-B14F-4D97-AF65-F5344CB8AC3E}">
        <p14:creationId xmlns:p14="http://schemas.microsoft.com/office/powerpoint/2010/main" val="3821509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hu-HU" sz="3500" b="1" dirty="0">
                <a:solidFill>
                  <a:srgbClr val="EC6726"/>
                </a:solidFill>
                <a:latin typeface="Arial" panose="020B0604020202020204" pitchFamily="34" charset="0"/>
                <a:cs typeface="Arial" panose="020B0604020202020204" pitchFamily="34" charset="0"/>
              </a:rPr>
              <a:t>Reptér</a:t>
            </a:r>
            <a:r>
              <a:rPr lang="en-AU" sz="3500" b="1" dirty="0">
                <a:solidFill>
                  <a:srgbClr val="EC6726"/>
                </a:solidFill>
                <a:latin typeface="Arial" panose="020B0604020202020204" pitchFamily="34" charset="0"/>
                <a:cs typeface="Arial" panose="020B0604020202020204" pitchFamily="34" charset="0"/>
              </a:rPr>
              <a:t> Berlin</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129317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Airport Berlin 2015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DN1500</a:t>
            </a:r>
            <a:br>
              <a:rPr lang="en-AU" sz="1600" dirty="0">
                <a:solidFill>
                  <a:srgbClr val="002643"/>
                </a:solidFill>
                <a:latin typeface="HelveticaNeueLT Pro 55 Roman" panose="020B0604020202020204" pitchFamily="34" charset="0"/>
              </a:rPr>
            </a:br>
            <a:br>
              <a:rPr lang="en-AU" sz="1600" dirty="0">
                <a:solidFill>
                  <a:srgbClr val="002643"/>
                </a:solidFill>
                <a:latin typeface="HelveticaNeueLT Pro 55 Roman" panose="020B0604020202020204" pitchFamily="34" charset="0"/>
              </a:rPr>
            </a:b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307777"/>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draußen, LKW, Schmutz, Strand enthält.&#10;&#10;Automatisch generierte Beschreibung">
            <a:extLst>
              <a:ext uri="{FF2B5EF4-FFF2-40B4-BE49-F238E27FC236}">
                <a16:creationId xmlns:a16="http://schemas.microsoft.com/office/drawing/2014/main" id="{FA73D099-CB9C-EFF7-2112-6D74450D65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9504" y="3188257"/>
            <a:ext cx="8986057" cy="3182397"/>
          </a:xfrm>
          <a:prstGeom prst="rect">
            <a:avLst/>
          </a:prstGeom>
          <a:ln>
            <a:noFill/>
          </a:ln>
          <a:effectLst/>
        </p:spPr>
      </p:pic>
    </p:spTree>
    <p:extLst>
      <p:ext uri="{BB962C8B-B14F-4D97-AF65-F5344CB8AC3E}">
        <p14:creationId xmlns:p14="http://schemas.microsoft.com/office/powerpoint/2010/main" val="1211624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hu-HU" sz="3500" b="1" dirty="0">
                <a:solidFill>
                  <a:srgbClr val="EC6726"/>
                </a:solidFill>
                <a:latin typeface="Arial" panose="020B0604020202020204" pitchFamily="34" charset="0"/>
                <a:cs typeface="Arial" panose="020B0604020202020204" pitchFamily="34" charset="0"/>
              </a:rPr>
              <a:t>Reptér</a:t>
            </a:r>
            <a:r>
              <a:rPr lang="en-AU" sz="3500" b="1" dirty="0">
                <a:solidFill>
                  <a:srgbClr val="EC6726"/>
                </a:solidFill>
                <a:latin typeface="Arial" panose="020B0604020202020204" pitchFamily="34" charset="0"/>
                <a:cs typeface="Arial" panose="020B0604020202020204" pitchFamily="34" charset="0"/>
              </a:rPr>
              <a:t> Berlin</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98539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Airport Berlin 2015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DN1500</a:t>
            </a:r>
            <a:br>
              <a:rPr lang="en-AU" sz="1600" dirty="0">
                <a:solidFill>
                  <a:srgbClr val="002643"/>
                </a:solidFill>
                <a:latin typeface="HelveticaNeueLT Pro 55 Roman" panose="020B0604020202020204" pitchFamily="34" charset="0"/>
              </a:rPr>
            </a:br>
            <a:endParaRPr lang="en-AU" sz="1600"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Objekt enthält.&#10;&#10;Automatisch generierte Beschreibung">
            <a:extLst>
              <a:ext uri="{FF2B5EF4-FFF2-40B4-BE49-F238E27FC236}">
                <a16:creationId xmlns:a16="http://schemas.microsoft.com/office/drawing/2014/main" id="{3916D2EB-2328-8CDF-3A05-F5680537A2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3326" y="3348210"/>
            <a:ext cx="4291014" cy="3218260"/>
          </a:xfrm>
          <a:prstGeom prst="rect">
            <a:avLst/>
          </a:prstGeom>
          <a:ln>
            <a:noFill/>
          </a:ln>
          <a:effectLst/>
        </p:spPr>
      </p:pic>
      <p:pic>
        <p:nvPicPr>
          <p:cNvPr id="7" name="Grafik 6" descr="Ein Bild, das draußen, LKW, Bauwesen, Mann enthält.&#10;&#10;Automatisch generierte Beschreibung">
            <a:extLst>
              <a:ext uri="{FF2B5EF4-FFF2-40B4-BE49-F238E27FC236}">
                <a16:creationId xmlns:a16="http://schemas.microsoft.com/office/drawing/2014/main" id="{DC2846F4-1B3E-A0AA-4CF5-A85D48B19F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7396" y="3341532"/>
            <a:ext cx="3789329" cy="3240232"/>
          </a:xfrm>
          <a:prstGeom prst="rect">
            <a:avLst/>
          </a:prstGeom>
          <a:ln>
            <a:noFill/>
          </a:ln>
          <a:effectLst/>
        </p:spPr>
      </p:pic>
    </p:spTree>
    <p:extLst>
      <p:ext uri="{BB962C8B-B14F-4D97-AF65-F5344CB8AC3E}">
        <p14:creationId xmlns:p14="http://schemas.microsoft.com/office/powerpoint/2010/main" val="29947799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a:t>
            </a:r>
            <a:r>
              <a:rPr lang="hu-HU" sz="1600" dirty="0">
                <a:solidFill>
                  <a:srgbClr val="002643"/>
                </a:solidFill>
                <a:latin typeface="HelveticaNeueLT Pro 55 Roman" panose="020B0604020202020204" pitchFamily="34" charset="0"/>
              </a:rPr>
              <a:t>Tojásszelvény</a:t>
            </a:r>
            <a:r>
              <a:rPr lang="en-AU" sz="1600" dirty="0">
                <a:solidFill>
                  <a:srgbClr val="002643"/>
                </a:solidFill>
                <a:latin typeface="HelveticaNeueLT Pro 55 Roman" panose="020B0604020202020204" pitchFamily="34" charset="0"/>
              </a:rPr>
              <a:t>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draußen, Gras, Schmutz, sitzend enthält.&#10;&#10;Automatisch generierte Beschreibung">
            <a:extLst>
              <a:ext uri="{FF2B5EF4-FFF2-40B4-BE49-F238E27FC236}">
                <a16:creationId xmlns:a16="http://schemas.microsoft.com/office/drawing/2014/main" id="{61203133-4743-4DD7-3A10-CC72CCF060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1059505" y="3145725"/>
            <a:ext cx="8260689" cy="2925509"/>
          </a:xfrm>
          <a:prstGeom prst="rect">
            <a:avLst/>
          </a:prstGeom>
          <a:effectLst/>
        </p:spPr>
      </p:pic>
    </p:spTree>
    <p:extLst>
      <p:ext uri="{BB962C8B-B14F-4D97-AF65-F5344CB8AC3E}">
        <p14:creationId xmlns:p14="http://schemas.microsoft.com/office/powerpoint/2010/main" val="1382415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a:t>
            </a:r>
            <a:r>
              <a:rPr lang="hu-HU" sz="1600" dirty="0">
                <a:solidFill>
                  <a:srgbClr val="002643"/>
                </a:solidFill>
                <a:latin typeface="HelveticaNeueLT Pro 55 Roman" panose="020B0604020202020204" pitchFamily="34" charset="0"/>
              </a:rPr>
              <a:t>Tojásszelvény</a:t>
            </a:r>
            <a:r>
              <a:rPr lang="en-AU" sz="1600" dirty="0">
                <a:solidFill>
                  <a:srgbClr val="002643"/>
                </a:solidFill>
                <a:latin typeface="HelveticaNeueLT Pro 55 Roman" panose="020B0604020202020204" pitchFamily="34" charset="0"/>
              </a:rPr>
              <a:t>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draußen, LKW, Straße, stehend enthält.&#10;&#10;Automatisch generierte Beschreibung">
            <a:extLst>
              <a:ext uri="{FF2B5EF4-FFF2-40B4-BE49-F238E27FC236}">
                <a16:creationId xmlns:a16="http://schemas.microsoft.com/office/drawing/2014/main" id="{85D08B21-8CCD-8EE6-7E00-A37C395CF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41775" y="3250933"/>
            <a:ext cx="3711095" cy="3182440"/>
          </a:xfrm>
          <a:prstGeom prst="rect">
            <a:avLst/>
          </a:prstGeom>
          <a:ln>
            <a:noFill/>
          </a:ln>
          <a:effectLst/>
        </p:spPr>
      </p:pic>
      <p:pic>
        <p:nvPicPr>
          <p:cNvPr id="7" name="Grafik 6" descr="Ein Bild, das draußen, Gras, Mann, Kraftrad enthält.&#10;&#10;Automatisch generierte Beschreibung">
            <a:extLst>
              <a:ext uri="{FF2B5EF4-FFF2-40B4-BE49-F238E27FC236}">
                <a16:creationId xmlns:a16="http://schemas.microsoft.com/office/drawing/2014/main" id="{C0D5A1B0-0D12-1303-FCFD-1440269B0DC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66109" y="3250933"/>
            <a:ext cx="3830790" cy="3182440"/>
          </a:xfrm>
          <a:prstGeom prst="rect">
            <a:avLst/>
          </a:prstGeom>
          <a:ln>
            <a:noFill/>
          </a:ln>
          <a:effectLst/>
        </p:spPr>
      </p:pic>
    </p:spTree>
    <p:extLst>
      <p:ext uri="{BB962C8B-B14F-4D97-AF65-F5344CB8AC3E}">
        <p14:creationId xmlns:p14="http://schemas.microsoft.com/office/powerpoint/2010/main" val="1050078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Bad Reichenhall</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Bad Reichenhall </a:t>
            </a:r>
            <a:br>
              <a:rPr lang="en-AU" sz="1600" dirty="0">
                <a:solidFill>
                  <a:srgbClr val="002643"/>
                </a:solidFill>
                <a:latin typeface="HelveticaNeueLT Pro 55 Roman" panose="020B0604020202020204" pitchFamily="34" charset="0"/>
              </a:rPr>
            </a:br>
            <a:r>
              <a:rPr lang="en-AU" sz="1600" dirty="0">
                <a:solidFill>
                  <a:srgbClr val="002643"/>
                </a:solidFill>
                <a:latin typeface="HelveticaNeueLT Pro 55 Roman" panose="020B0604020202020204" pitchFamily="34" charset="0"/>
              </a:rPr>
              <a:t>CIPP </a:t>
            </a:r>
            <a:r>
              <a:rPr lang="hu-HU" sz="1600" dirty="0">
                <a:solidFill>
                  <a:srgbClr val="002643"/>
                </a:solidFill>
                <a:latin typeface="HelveticaNeueLT Pro 55 Roman" panose="020B0604020202020204" pitchFamily="34" charset="0"/>
              </a:rPr>
              <a:t>Tojásszelvény</a:t>
            </a:r>
            <a:r>
              <a:rPr lang="en-AU" sz="1600" dirty="0">
                <a:solidFill>
                  <a:srgbClr val="002643"/>
                </a:solidFill>
                <a:latin typeface="HelveticaNeueLT Pro 55 Roman" panose="020B0604020202020204" pitchFamily="34" charset="0"/>
              </a:rPr>
              <a:t> DN800/1200</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descr="Ein Bild, das Wasser, fließend, schwimmend enthält.&#10;&#10;Automatisch generierte Beschreibung">
            <a:extLst>
              <a:ext uri="{FF2B5EF4-FFF2-40B4-BE49-F238E27FC236}">
                <a16:creationId xmlns:a16="http://schemas.microsoft.com/office/drawing/2014/main" id="{89C3D3D1-295E-10BC-A848-FF4D699518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945064" y="3639958"/>
            <a:ext cx="3373447" cy="2483862"/>
          </a:xfrm>
          <a:prstGeom prst="rect">
            <a:avLst/>
          </a:prstGeom>
          <a:ln>
            <a:noFill/>
          </a:ln>
          <a:effectLst/>
        </p:spPr>
      </p:pic>
      <p:pic>
        <p:nvPicPr>
          <p:cNvPr id="8" name="Grafik 7">
            <a:extLst>
              <a:ext uri="{FF2B5EF4-FFF2-40B4-BE49-F238E27FC236}">
                <a16:creationId xmlns:a16="http://schemas.microsoft.com/office/drawing/2014/main" id="{A64A8CC8-6D39-76FA-6A6B-0585FDD3ED9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912" y="3195165"/>
            <a:ext cx="2602734" cy="3373447"/>
          </a:xfrm>
          <a:prstGeom prst="rect">
            <a:avLst/>
          </a:prstGeom>
          <a:ln>
            <a:noFill/>
          </a:ln>
          <a:effectLst/>
        </p:spPr>
      </p:pic>
    </p:spTree>
    <p:extLst>
      <p:ext uri="{BB962C8B-B14F-4D97-AF65-F5344CB8AC3E}">
        <p14:creationId xmlns:p14="http://schemas.microsoft.com/office/powerpoint/2010/main" val="15861466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hu-HU" sz="3500" b="1" dirty="0">
                <a:solidFill>
                  <a:srgbClr val="EC6726"/>
                </a:solidFill>
                <a:latin typeface="Arial" panose="020B0604020202020204" pitchFamily="34" charset="0"/>
                <a:cs typeface="Arial" panose="020B0604020202020204" pitchFamily="34" charset="0"/>
              </a:rPr>
              <a:t>Olajfinomító</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OMV Aus</a:t>
            </a:r>
            <a:r>
              <a:rPr lang="hu-HU" sz="1600" b="1" dirty="0">
                <a:solidFill>
                  <a:srgbClr val="002643"/>
                </a:solidFill>
                <a:latin typeface="HelveticaNeueLT Pro 55 Roman" panose="020B0604020202020204" pitchFamily="34" charset="0"/>
              </a:rPr>
              <a:t>z</a:t>
            </a:r>
            <a:r>
              <a:rPr lang="en-AU" sz="1600" b="1" dirty="0" err="1">
                <a:solidFill>
                  <a:srgbClr val="002643"/>
                </a:solidFill>
                <a:latin typeface="HelveticaNeueLT Pro 55 Roman" panose="020B0604020202020204" pitchFamily="34" charset="0"/>
              </a:rPr>
              <a:t>tria</a:t>
            </a:r>
            <a:r>
              <a:rPr lang="hu-HU" sz="1600" b="1" dirty="0">
                <a:solidFill>
                  <a:srgbClr val="002643"/>
                </a:solidFill>
                <a:latin typeface="HelveticaNeueLT Pro 55 Roman" panose="020B0604020202020204" pitchFamily="34" charset="0"/>
              </a:rPr>
              <a:t> olajfinomító</a:t>
            </a:r>
            <a:r>
              <a:rPr lang="en-AU" sz="1600" b="1" dirty="0">
                <a:solidFill>
                  <a:srgbClr val="002643"/>
                </a:solidFill>
                <a:latin typeface="HelveticaNeueLT Pro 55 Roman" panose="020B0604020202020204" pitchFamily="34" charset="0"/>
              </a:rPr>
              <a:t>  </a:t>
            </a:r>
            <a:br>
              <a:rPr lang="en-AU" sz="1600" b="1" dirty="0">
                <a:solidFill>
                  <a:srgbClr val="002643"/>
                </a:solidFill>
                <a:latin typeface="HelveticaNeueLT Pro 55 Roman" panose="020B0604020202020204" pitchFamily="34" charset="0"/>
              </a:rPr>
            </a:br>
            <a:r>
              <a:rPr lang="hu-HU" sz="1600" dirty="0">
                <a:solidFill>
                  <a:srgbClr val="002643"/>
                </a:solidFill>
                <a:latin typeface="HelveticaNeueLT Pro 55 Roman" panose="020B0604020202020204" pitchFamily="34" charset="0"/>
              </a:rPr>
              <a:t>Első</a:t>
            </a:r>
            <a:r>
              <a:rPr lang="en-AU" sz="1600" dirty="0">
                <a:solidFill>
                  <a:srgbClr val="002643"/>
                </a:solidFill>
                <a:latin typeface="HelveticaNeueLT Pro 55 Roman" panose="020B0604020202020204" pitchFamily="34" charset="0"/>
              </a:rPr>
              <a:t> UV-CIPP DN 1600 </a:t>
            </a:r>
            <a:r>
              <a:rPr lang="hu-HU" sz="1600" dirty="0">
                <a:solidFill>
                  <a:srgbClr val="002643"/>
                </a:solidFill>
                <a:latin typeface="HelveticaNeueLT Pro 55 Roman" panose="020B0604020202020204" pitchFamily="34" charset="0"/>
              </a:rPr>
              <a:t>a világon</a:t>
            </a:r>
            <a:r>
              <a:rPr lang="en-AU" sz="1600" dirty="0">
                <a:solidFill>
                  <a:srgbClr val="002643"/>
                </a:solidFill>
                <a:latin typeface="HelveticaNeueLT Pro 55 Roman" panose="020B0604020202020204" pitchFamily="34" charset="0"/>
              </a:rPr>
              <a:t> </a:t>
            </a: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Transport, gelb, Mann, stehend enthält.&#10;&#10;Automatisch generierte Beschreibung">
            <a:extLst>
              <a:ext uri="{FF2B5EF4-FFF2-40B4-BE49-F238E27FC236}">
                <a16:creationId xmlns:a16="http://schemas.microsoft.com/office/drawing/2014/main" id="{E99C47E5-F734-82E0-02C0-135BAACE257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6661" y="2632382"/>
            <a:ext cx="2705201" cy="3606933"/>
          </a:xfrm>
          <a:prstGeom prst="rect">
            <a:avLst/>
          </a:prstGeom>
          <a:ln>
            <a:noFill/>
          </a:ln>
          <a:effectLst/>
        </p:spPr>
      </p:pic>
      <p:pic>
        <p:nvPicPr>
          <p:cNvPr id="7" name="Grafik 6">
            <a:extLst>
              <a:ext uri="{FF2B5EF4-FFF2-40B4-BE49-F238E27FC236}">
                <a16:creationId xmlns:a16="http://schemas.microsoft.com/office/drawing/2014/main" id="{8A896F15-0DB4-5D49-9D77-EA4CF7ADAF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9505" y="3163693"/>
            <a:ext cx="4397455" cy="3075622"/>
          </a:xfrm>
          <a:prstGeom prst="rect">
            <a:avLst/>
          </a:prstGeom>
        </p:spPr>
      </p:pic>
    </p:spTree>
    <p:extLst>
      <p:ext uri="{BB962C8B-B14F-4D97-AF65-F5344CB8AC3E}">
        <p14:creationId xmlns:p14="http://schemas.microsoft.com/office/powerpoint/2010/main" val="1403602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hu-HU" sz="3500" b="1" dirty="0">
                <a:solidFill>
                  <a:srgbClr val="EC6726"/>
                </a:solidFill>
                <a:latin typeface="Arial" panose="020B0604020202020204" pitchFamily="34" charset="0"/>
                <a:cs typeface="Arial" panose="020B0604020202020204" pitchFamily="34" charset="0"/>
              </a:rPr>
              <a:t>Reptér</a:t>
            </a:r>
            <a:r>
              <a:rPr lang="en-AU" sz="3500" b="1" dirty="0">
                <a:solidFill>
                  <a:srgbClr val="EC6726"/>
                </a:solidFill>
                <a:latin typeface="Arial" panose="020B0604020202020204" pitchFamily="34" charset="0"/>
                <a:cs typeface="Arial" panose="020B0604020202020204" pitchFamily="34" charset="0"/>
              </a:rPr>
              <a:t> Cologne</a:t>
            </a: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67762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Reptér</a:t>
            </a:r>
            <a:r>
              <a:rPr lang="en-AU" sz="1600" b="1" dirty="0">
                <a:solidFill>
                  <a:srgbClr val="002643"/>
                </a:solidFill>
                <a:latin typeface="HelveticaNeueLT Pro 55 Roman" panose="020B0604020202020204" pitchFamily="34" charset="0"/>
              </a:rPr>
              <a:t> Cologne </a:t>
            </a:r>
            <a:br>
              <a:rPr lang="en-AU" sz="1600" b="1" dirty="0">
                <a:solidFill>
                  <a:srgbClr val="002643"/>
                </a:solidFill>
                <a:latin typeface="HelveticaNeueLT Pro 55 Roman" panose="020B0604020202020204" pitchFamily="34" charset="0"/>
              </a:rPr>
            </a:br>
            <a:r>
              <a:rPr lang="en-AU" sz="1600" b="1" dirty="0">
                <a:solidFill>
                  <a:srgbClr val="002643"/>
                </a:solidFill>
                <a:latin typeface="HelveticaNeueLT Pro 55 Roman" panose="020B0604020202020204" pitchFamily="34" charset="0"/>
              </a:rPr>
              <a:t>6.000.000 € </a:t>
            </a:r>
            <a:r>
              <a:rPr lang="hu-HU" sz="1600" b="1" dirty="0">
                <a:solidFill>
                  <a:srgbClr val="002643"/>
                </a:solidFill>
                <a:latin typeface="HelveticaNeueLT Pro 55 Roman" panose="020B0604020202020204" pitchFamily="34" charset="0"/>
              </a:rPr>
              <a:t>Megrendelés</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586FAFD5-DB8E-C471-FE48-77E91539989D}"/>
              </a:ext>
            </a:extLst>
          </p:cNvPr>
          <p:cNvPicPr/>
          <p:nvPr/>
        </p:nvPicPr>
        <p:blipFill>
          <a:blip r:embed="rId4">
            <a:extLst>
              <a:ext uri="{28A0092B-C50C-407E-A947-70E740481C1C}">
                <a14:useLocalDpi xmlns:a14="http://schemas.microsoft.com/office/drawing/2010/main" val="0"/>
              </a:ext>
            </a:extLst>
          </a:blip>
          <a:stretch>
            <a:fillRect/>
          </a:stretch>
        </p:blipFill>
        <p:spPr>
          <a:xfrm>
            <a:off x="1040808" y="2959551"/>
            <a:ext cx="9085305" cy="1685851"/>
          </a:xfrm>
          <a:prstGeom prst="rect">
            <a:avLst/>
          </a:prstGeom>
        </p:spPr>
      </p:pic>
      <p:pic>
        <p:nvPicPr>
          <p:cNvPr id="8" name="Grafik 7">
            <a:extLst>
              <a:ext uri="{FF2B5EF4-FFF2-40B4-BE49-F238E27FC236}">
                <a16:creationId xmlns:a16="http://schemas.microsoft.com/office/drawing/2014/main" id="{964C4A50-DFEF-969E-7D8B-53C0FED78ADF}"/>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1024061" y="4783016"/>
            <a:ext cx="3196246" cy="1564647"/>
          </a:xfrm>
          <a:prstGeom prst="rect">
            <a:avLst/>
          </a:prstGeom>
          <a:ln>
            <a:noFill/>
          </a:ln>
          <a:effectLst/>
        </p:spPr>
      </p:pic>
      <p:pic>
        <p:nvPicPr>
          <p:cNvPr id="10" name="Grafik 9">
            <a:extLst>
              <a:ext uri="{FF2B5EF4-FFF2-40B4-BE49-F238E27FC236}">
                <a16:creationId xmlns:a16="http://schemas.microsoft.com/office/drawing/2014/main" id="{C3C07E7E-CC7E-D905-E5DA-975B81AC1750}"/>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293411" y="4771519"/>
            <a:ext cx="2612778" cy="1564647"/>
          </a:xfrm>
          <a:prstGeom prst="rect">
            <a:avLst/>
          </a:prstGeom>
          <a:ln>
            <a:noFill/>
          </a:ln>
          <a:effectLst/>
        </p:spPr>
      </p:pic>
      <p:pic>
        <p:nvPicPr>
          <p:cNvPr id="12" name="Grafik 11">
            <a:extLst>
              <a:ext uri="{FF2B5EF4-FFF2-40B4-BE49-F238E27FC236}">
                <a16:creationId xmlns:a16="http://schemas.microsoft.com/office/drawing/2014/main" id="{8837434F-E025-F8C7-516F-4D868068CB89}"/>
              </a:ext>
            </a:extLst>
          </p:cNvPr>
          <p:cNvPicPr/>
          <p:nvPr/>
        </p:nvPicPr>
        <p:blipFill>
          <a:blip r:embed="rId7" cstate="print">
            <a:extLst>
              <a:ext uri="{28A0092B-C50C-407E-A947-70E740481C1C}">
                <a14:useLocalDpi xmlns:a14="http://schemas.microsoft.com/office/drawing/2010/main" val="0"/>
              </a:ext>
            </a:extLst>
          </a:blip>
          <a:srcRect/>
          <a:stretch/>
        </p:blipFill>
        <p:spPr>
          <a:xfrm>
            <a:off x="8877161" y="4703622"/>
            <a:ext cx="1248951" cy="1685851"/>
          </a:xfrm>
          <a:prstGeom prst="rect">
            <a:avLst/>
          </a:prstGeom>
          <a:ln>
            <a:noFill/>
          </a:ln>
          <a:effectLst/>
        </p:spPr>
      </p:pic>
      <p:pic>
        <p:nvPicPr>
          <p:cNvPr id="13" name="Grafik 12">
            <a:extLst>
              <a:ext uri="{FF2B5EF4-FFF2-40B4-BE49-F238E27FC236}">
                <a16:creationId xmlns:a16="http://schemas.microsoft.com/office/drawing/2014/main" id="{F822E5E7-40C8-CD8D-CCA6-78C5755D0F97}"/>
              </a:ext>
            </a:extLst>
          </p:cNvPr>
          <p:cNvPicPr/>
          <p:nvPr/>
        </p:nvPicPr>
        <p:blipFill>
          <a:blip r:embed="rId8" cstate="print">
            <a:extLst>
              <a:ext uri="{28A0092B-C50C-407E-A947-70E740481C1C}">
                <a14:useLocalDpi xmlns:a14="http://schemas.microsoft.com/office/drawing/2010/main" val="0"/>
              </a:ext>
            </a:extLst>
          </a:blip>
          <a:stretch>
            <a:fillRect/>
          </a:stretch>
        </p:blipFill>
        <p:spPr>
          <a:xfrm>
            <a:off x="6979293" y="4783016"/>
            <a:ext cx="1752724" cy="1574054"/>
          </a:xfrm>
          <a:prstGeom prst="rect">
            <a:avLst/>
          </a:prstGeom>
          <a:ln>
            <a:noFill/>
          </a:ln>
          <a:effectLst/>
        </p:spPr>
      </p:pic>
    </p:spTree>
    <p:extLst>
      <p:ext uri="{BB962C8B-B14F-4D97-AF65-F5344CB8AC3E}">
        <p14:creationId xmlns:p14="http://schemas.microsoft.com/office/powerpoint/2010/main" val="2523171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Bekötés bélelés</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CIPP </a:t>
            </a:r>
            <a:r>
              <a:rPr lang="hu-HU" sz="1600" b="1" dirty="0">
                <a:solidFill>
                  <a:srgbClr val="002643"/>
                </a:solidFill>
                <a:latin typeface="HelveticaNeueLT Pro 55 Roman" panose="020B0604020202020204" pitchFamily="34" charset="0"/>
              </a:rPr>
              <a:t>a </a:t>
            </a:r>
            <a:r>
              <a:rPr lang="hu-HU" sz="1600" b="1" dirty="0" err="1">
                <a:solidFill>
                  <a:srgbClr val="002643"/>
                </a:solidFill>
                <a:latin typeface="HelveticaNeueLT Pro 55 Roman" panose="020B0604020202020204" pitchFamily="34" charset="0"/>
              </a:rPr>
              <a:t>bekötésbélelésekben</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Gras, draußen, sitzend, blau enthält.&#10;&#10;Automatisch generierte Beschreibung">
            <a:extLst>
              <a:ext uri="{FF2B5EF4-FFF2-40B4-BE49-F238E27FC236}">
                <a16:creationId xmlns:a16="http://schemas.microsoft.com/office/drawing/2014/main" id="{8151BFEF-F63D-E0A3-DB3F-5561493D518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5400000">
            <a:off x="6616141" y="2648649"/>
            <a:ext cx="4259383" cy="3342443"/>
          </a:xfrm>
          <a:prstGeom prst="rect">
            <a:avLst/>
          </a:prstGeom>
          <a:ln>
            <a:noFill/>
          </a:ln>
          <a:effectLst/>
        </p:spPr>
      </p:pic>
      <p:pic>
        <p:nvPicPr>
          <p:cNvPr id="7" name="Grafik 6" descr="Ein Bild, das draußen, Gebäude, Person, Mann enthält.&#10;&#10;Automatisch generierte Beschreibung">
            <a:extLst>
              <a:ext uri="{FF2B5EF4-FFF2-40B4-BE49-F238E27FC236}">
                <a16:creationId xmlns:a16="http://schemas.microsoft.com/office/drawing/2014/main" id="{6A309254-EF25-6823-5EEA-E00C1415940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787139" y="4020659"/>
            <a:ext cx="2860332" cy="2438399"/>
          </a:xfrm>
          <a:prstGeom prst="rect">
            <a:avLst/>
          </a:prstGeom>
          <a:ln>
            <a:noFill/>
          </a:ln>
          <a:effectLst/>
        </p:spPr>
      </p:pic>
      <p:pic>
        <p:nvPicPr>
          <p:cNvPr id="14" name="Grafik 13" descr="Ein Bild, das Person, draußen, Kind, jung enthält.&#10;&#10;Automatisch generierte Beschreibung">
            <a:extLst>
              <a:ext uri="{FF2B5EF4-FFF2-40B4-BE49-F238E27FC236}">
                <a16:creationId xmlns:a16="http://schemas.microsoft.com/office/drawing/2014/main" id="{BD87A80D-6478-2812-E2B1-30C6DE9EF7E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35441" y="4011162"/>
            <a:ext cx="3251200" cy="2438400"/>
          </a:xfrm>
          <a:prstGeom prst="rect">
            <a:avLst/>
          </a:prstGeom>
          <a:ln>
            <a:noFill/>
          </a:ln>
          <a:effectLst/>
        </p:spPr>
      </p:pic>
    </p:spTree>
    <p:extLst>
      <p:ext uri="{BB962C8B-B14F-4D97-AF65-F5344CB8AC3E}">
        <p14:creationId xmlns:p14="http://schemas.microsoft.com/office/powerpoint/2010/main" val="22096463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Saját fejlesztés</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UV-Curing CIPP </a:t>
            </a:r>
            <a:r>
              <a:rPr lang="hu-HU" sz="1600" b="1" dirty="0">
                <a:solidFill>
                  <a:srgbClr val="002643"/>
                </a:solidFill>
                <a:latin typeface="HelveticaNeueLT Pro 55 Roman" panose="020B0604020202020204" pitchFamily="34" charset="0"/>
              </a:rPr>
              <a:t>az aknák felújítására</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Bild 2" descr="DSCF7569_ret-gefärbt-cmyk.jpg">
            <a:extLst>
              <a:ext uri="{FF2B5EF4-FFF2-40B4-BE49-F238E27FC236}">
                <a16:creationId xmlns:a16="http://schemas.microsoft.com/office/drawing/2014/main" id="{19D19862-F40E-3708-7C6B-F2069D2FB32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628821" y="2925154"/>
            <a:ext cx="2895600" cy="3566369"/>
          </a:xfrm>
          <a:prstGeom prst="rect">
            <a:avLst/>
          </a:prstGeom>
          <a:ln>
            <a:noFill/>
          </a:ln>
          <a:effectLst/>
        </p:spPr>
      </p:pic>
      <p:pic>
        <p:nvPicPr>
          <p:cNvPr id="8" name="Grafik 7" descr="Ein Bild, das draußen, LKW, Straße, Transport enthält.&#10;&#10;Automatisch generierte Beschreibung">
            <a:extLst>
              <a:ext uri="{FF2B5EF4-FFF2-40B4-BE49-F238E27FC236}">
                <a16:creationId xmlns:a16="http://schemas.microsoft.com/office/drawing/2014/main" id="{4C38E812-C6E2-60A9-A5F2-A99B4762567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6014" y="4539421"/>
            <a:ext cx="2612683" cy="1959512"/>
          </a:xfrm>
          <a:prstGeom prst="rect">
            <a:avLst/>
          </a:prstGeom>
          <a:ln>
            <a:noFill/>
          </a:ln>
          <a:effectLst/>
        </p:spPr>
      </p:pic>
      <p:pic>
        <p:nvPicPr>
          <p:cNvPr id="10" name="Grafik 9" descr="Ein Bild, das grün, sitzend, Wasser, Rad enthält.&#10;&#10;Automatisch generierte Beschreibung">
            <a:extLst>
              <a:ext uri="{FF2B5EF4-FFF2-40B4-BE49-F238E27FC236}">
                <a16:creationId xmlns:a16="http://schemas.microsoft.com/office/drawing/2014/main" id="{59273711-8973-C4CF-3417-B2F459C9B03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99119" y="4541659"/>
            <a:ext cx="2466885" cy="1959512"/>
          </a:xfrm>
          <a:prstGeom prst="rect">
            <a:avLst/>
          </a:prstGeom>
          <a:ln>
            <a:noFill/>
          </a:ln>
          <a:effectLst/>
        </p:spPr>
      </p:pic>
      <p:pic>
        <p:nvPicPr>
          <p:cNvPr id="12" name="Grafik 11" descr="Ein Bild, das Gras, draußen, Mann, Tisch enthält.&#10;&#10;Automatisch generierte Beschreibung">
            <a:extLst>
              <a:ext uri="{FF2B5EF4-FFF2-40B4-BE49-F238E27FC236}">
                <a16:creationId xmlns:a16="http://schemas.microsoft.com/office/drawing/2014/main" id="{ACECEF7C-C715-8CF6-55E6-3E0E936F2F07}"/>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2941794" y="2925155"/>
            <a:ext cx="1740208" cy="1526236"/>
          </a:xfrm>
          <a:prstGeom prst="rect">
            <a:avLst/>
          </a:prstGeom>
          <a:ln>
            <a:noFill/>
          </a:ln>
          <a:effectLst/>
        </p:spPr>
      </p:pic>
      <p:pic>
        <p:nvPicPr>
          <p:cNvPr id="13" name="Grafik 12" descr="Ein Bild, das draußen, Gras, Transport, LKW enthält.&#10;&#10;Automatisch generierte Beschreibung">
            <a:extLst>
              <a:ext uri="{FF2B5EF4-FFF2-40B4-BE49-F238E27FC236}">
                <a16:creationId xmlns:a16="http://schemas.microsoft.com/office/drawing/2014/main" id="{A5DC2684-6959-96AE-75D1-D7E36DB6B10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66015" y="2925154"/>
            <a:ext cx="1793974" cy="1514023"/>
          </a:xfrm>
          <a:prstGeom prst="rect">
            <a:avLst/>
          </a:prstGeom>
          <a:ln>
            <a:noFill/>
          </a:ln>
          <a:effectLst/>
        </p:spPr>
      </p:pic>
      <p:pic>
        <p:nvPicPr>
          <p:cNvPr id="15" name="Grafik 14" descr="Ein Bild, das Glas, Hydrant enthält.&#10;&#10;Automatisch generierte Beschreibung">
            <a:extLst>
              <a:ext uri="{FF2B5EF4-FFF2-40B4-BE49-F238E27FC236}">
                <a16:creationId xmlns:a16="http://schemas.microsoft.com/office/drawing/2014/main" id="{D4449060-6547-55E1-0229-88B2EA282A07}"/>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a:stretch/>
        </p:blipFill>
        <p:spPr>
          <a:xfrm rot="5400000">
            <a:off x="4757893" y="2943280"/>
            <a:ext cx="1514023" cy="1502196"/>
          </a:xfrm>
          <a:prstGeom prst="rect">
            <a:avLst/>
          </a:prstGeom>
        </p:spPr>
      </p:pic>
    </p:spTree>
    <p:extLst>
      <p:ext uri="{BB962C8B-B14F-4D97-AF65-F5344CB8AC3E}">
        <p14:creationId xmlns:p14="http://schemas.microsoft.com/office/powerpoint/2010/main" val="15912914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Beton </a:t>
            </a:r>
            <a:r>
              <a:rPr lang="hu-HU" sz="3500" b="1" dirty="0" err="1">
                <a:solidFill>
                  <a:srgbClr val="EC6726"/>
                </a:solidFill>
                <a:latin typeface="Arial" panose="020B0604020202020204" pitchFamily="34" charset="0"/>
                <a:cs typeface="Arial" panose="020B0604020202020204" pitchFamily="34" charset="0"/>
              </a:rPr>
              <a:t>bevonatolás</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Nagyméretű beömlők felújítása beton </a:t>
            </a:r>
            <a:r>
              <a:rPr lang="hu-HU" sz="1600" b="1" dirty="0" err="1">
                <a:solidFill>
                  <a:srgbClr val="002643"/>
                </a:solidFill>
                <a:latin typeface="HelveticaNeueLT Pro 55 Roman" panose="020B0604020202020204" pitchFamily="34" charset="0"/>
              </a:rPr>
              <a:t>bevonatolással</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descr="Ein Bild, das Gebäude, stehend, Mann, jung enthält.&#10;&#10;Automatisch generierte Beschreibung">
            <a:extLst>
              <a:ext uri="{FF2B5EF4-FFF2-40B4-BE49-F238E27FC236}">
                <a16:creationId xmlns:a16="http://schemas.microsoft.com/office/drawing/2014/main" id="{116FE40A-C62A-6CA4-9D81-71B7E53482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0295" y="2953553"/>
            <a:ext cx="4368703" cy="3276527"/>
          </a:xfrm>
          <a:prstGeom prst="rect">
            <a:avLst/>
          </a:prstGeom>
          <a:ln>
            <a:noFill/>
          </a:ln>
          <a:effectLst/>
        </p:spPr>
      </p:pic>
      <p:pic>
        <p:nvPicPr>
          <p:cNvPr id="7" name="Grafik 6" descr="Ein Bild, das Person, Hut, Junge, tragen enthält.&#10;&#10;Automatisch generierte Beschreibung">
            <a:extLst>
              <a:ext uri="{FF2B5EF4-FFF2-40B4-BE49-F238E27FC236}">
                <a16:creationId xmlns:a16="http://schemas.microsoft.com/office/drawing/2014/main" id="{854667AA-B4C7-12CD-1AB5-31F4E50129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31272" y="5133505"/>
            <a:ext cx="1582236" cy="1116769"/>
          </a:xfrm>
          <a:prstGeom prst="rect">
            <a:avLst/>
          </a:prstGeom>
          <a:ln>
            <a:noFill/>
          </a:ln>
          <a:effectLst/>
        </p:spPr>
      </p:pic>
      <p:pic>
        <p:nvPicPr>
          <p:cNvPr id="14" name="Grafik 13" descr="Ein Bild, das Feuer, Mann, Kochen, lebend enthält.&#10;&#10;Automatisch generierte Beschreibung">
            <a:extLst>
              <a:ext uri="{FF2B5EF4-FFF2-40B4-BE49-F238E27FC236}">
                <a16:creationId xmlns:a16="http://schemas.microsoft.com/office/drawing/2014/main" id="{E3FAB43C-402B-8462-FE56-2E3594158B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06403" y="5128953"/>
            <a:ext cx="1880998" cy="1116769"/>
          </a:xfrm>
          <a:prstGeom prst="rect">
            <a:avLst/>
          </a:prstGeom>
          <a:ln>
            <a:noFill/>
          </a:ln>
          <a:effectLst/>
        </p:spPr>
      </p:pic>
      <p:pic>
        <p:nvPicPr>
          <p:cNvPr id="16" name="Grafik 15" descr="Ein Bild, das Gebäude, Schnee, Stein, Feuer enthält.&#10;&#10;Automatisch generierte Beschreibung">
            <a:extLst>
              <a:ext uri="{FF2B5EF4-FFF2-40B4-BE49-F238E27FC236}">
                <a16:creationId xmlns:a16="http://schemas.microsoft.com/office/drawing/2014/main" id="{4DEE002D-9E7F-D4B3-F208-F0A432D1893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535" y="2918810"/>
            <a:ext cx="1597973" cy="2130631"/>
          </a:xfrm>
          <a:prstGeom prst="rect">
            <a:avLst/>
          </a:prstGeom>
          <a:ln>
            <a:noFill/>
          </a:ln>
          <a:effectLst/>
        </p:spPr>
      </p:pic>
      <p:pic>
        <p:nvPicPr>
          <p:cNvPr id="17" name="Grafik 16" descr="Ein Bild, das draußen, Mann, fahrend, Gebäude enthält.&#10;&#10;Automatisch generierte Beschreibung">
            <a:extLst>
              <a:ext uri="{FF2B5EF4-FFF2-40B4-BE49-F238E27FC236}">
                <a16:creationId xmlns:a16="http://schemas.microsoft.com/office/drawing/2014/main" id="{68F4C7A0-1B20-93D0-EDC2-00009674908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06403" y="2945750"/>
            <a:ext cx="1880999" cy="2103692"/>
          </a:xfrm>
          <a:prstGeom prst="rect">
            <a:avLst/>
          </a:prstGeom>
          <a:ln>
            <a:noFill/>
          </a:ln>
          <a:effectLst/>
        </p:spPr>
      </p:pic>
    </p:spTree>
    <p:extLst>
      <p:ext uri="{BB962C8B-B14F-4D97-AF65-F5344CB8AC3E}">
        <p14:creationId xmlns:p14="http://schemas.microsoft.com/office/powerpoint/2010/main" val="40917503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Épületeken belül</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Felújítás épületeken belül</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6" name="Grafik 5">
            <a:extLst>
              <a:ext uri="{FF2B5EF4-FFF2-40B4-BE49-F238E27FC236}">
                <a16:creationId xmlns:a16="http://schemas.microsoft.com/office/drawing/2014/main" id="{413ED5D8-9529-AF9B-AEBE-0CBA6C69C0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96775" y="3004197"/>
            <a:ext cx="2701491" cy="2192185"/>
          </a:xfrm>
          <a:prstGeom prst="rect">
            <a:avLst/>
          </a:prstGeom>
          <a:ln>
            <a:noFill/>
          </a:ln>
          <a:effectLst/>
        </p:spPr>
      </p:pic>
      <p:pic>
        <p:nvPicPr>
          <p:cNvPr id="12" name="Grafik 11">
            <a:extLst>
              <a:ext uri="{FF2B5EF4-FFF2-40B4-BE49-F238E27FC236}">
                <a16:creationId xmlns:a16="http://schemas.microsoft.com/office/drawing/2014/main" id="{7C910304-FFF7-7E8F-767C-DF15BF4B8272}"/>
              </a:ext>
            </a:extLst>
          </p:cNvPr>
          <p:cNvPicPr>
            <a:picLocks/>
          </p:cNvPicPr>
          <p:nvPr/>
        </p:nvPicPr>
        <p:blipFill>
          <a:blip r:embed="rId5" cstate="print">
            <a:extLst>
              <a:ext uri="{28A0092B-C50C-407E-A947-70E740481C1C}">
                <a14:useLocalDpi xmlns:a14="http://schemas.microsoft.com/office/drawing/2010/main" val="0"/>
              </a:ext>
            </a:extLst>
          </a:blip>
          <a:stretch>
            <a:fillRect/>
          </a:stretch>
        </p:blipFill>
        <p:spPr>
          <a:xfrm rot="5400000">
            <a:off x="6394501" y="3770105"/>
            <a:ext cx="3050245" cy="2791459"/>
          </a:xfrm>
          <a:prstGeom prst="rect">
            <a:avLst/>
          </a:prstGeom>
          <a:ln>
            <a:noFill/>
          </a:ln>
          <a:effectLst/>
        </p:spPr>
      </p:pic>
      <p:pic>
        <p:nvPicPr>
          <p:cNvPr id="13" name="Grafik 12">
            <a:extLst>
              <a:ext uri="{FF2B5EF4-FFF2-40B4-BE49-F238E27FC236}">
                <a16:creationId xmlns:a16="http://schemas.microsoft.com/office/drawing/2014/main" id="{F1FC0317-7871-32A4-9815-E701A97A4A12}"/>
              </a:ext>
            </a:extLst>
          </p:cNvPr>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4689519" y="5279937"/>
            <a:ext cx="1708747" cy="1411021"/>
          </a:xfrm>
          <a:prstGeom prst="rect">
            <a:avLst/>
          </a:prstGeom>
          <a:ln>
            <a:noFill/>
          </a:ln>
          <a:effectLst/>
        </p:spPr>
      </p:pic>
      <p:pic>
        <p:nvPicPr>
          <p:cNvPr id="15" name="Grafik 14">
            <a:extLst>
              <a:ext uri="{FF2B5EF4-FFF2-40B4-BE49-F238E27FC236}">
                <a16:creationId xmlns:a16="http://schemas.microsoft.com/office/drawing/2014/main" id="{435F3E78-CF77-3301-EF7F-A273A55B9A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55469" y="5279937"/>
            <a:ext cx="1764361" cy="1411021"/>
          </a:xfrm>
          <a:prstGeom prst="rect">
            <a:avLst/>
          </a:prstGeom>
          <a:ln>
            <a:noFill/>
          </a:ln>
          <a:effectLst/>
        </p:spPr>
      </p:pic>
      <p:pic>
        <p:nvPicPr>
          <p:cNvPr id="19" name="Grafik 18">
            <a:extLst>
              <a:ext uri="{FF2B5EF4-FFF2-40B4-BE49-F238E27FC236}">
                <a16:creationId xmlns:a16="http://schemas.microsoft.com/office/drawing/2014/main" id="{AFE65809-9112-B9D7-BB69-E2DD54E0BE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3167" y="5275064"/>
            <a:ext cx="1763776" cy="1415893"/>
          </a:xfrm>
          <a:prstGeom prst="rect">
            <a:avLst/>
          </a:prstGeom>
          <a:ln>
            <a:noFill/>
          </a:ln>
          <a:effectLst/>
        </p:spPr>
      </p:pic>
      <p:pic>
        <p:nvPicPr>
          <p:cNvPr id="20" name="Grafik 19">
            <a:extLst>
              <a:ext uri="{FF2B5EF4-FFF2-40B4-BE49-F238E27FC236}">
                <a16:creationId xmlns:a16="http://schemas.microsoft.com/office/drawing/2014/main" id="{6D2C8DCC-5FD6-B085-B1EB-42B97DC7D1B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33167" y="3004197"/>
            <a:ext cx="2582318" cy="2196647"/>
          </a:xfrm>
          <a:prstGeom prst="rect">
            <a:avLst/>
          </a:prstGeom>
          <a:ln>
            <a:noFill/>
          </a:ln>
          <a:effectLst/>
        </p:spPr>
      </p:pic>
      <p:pic>
        <p:nvPicPr>
          <p:cNvPr id="21" name="Grafik 20">
            <a:extLst>
              <a:ext uri="{FF2B5EF4-FFF2-40B4-BE49-F238E27FC236}">
                <a16:creationId xmlns:a16="http://schemas.microsoft.com/office/drawing/2014/main" id="{FA24CFD5-1C66-EEB9-53FB-D6647CBA477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397139" y="2295729"/>
            <a:ext cx="1892261" cy="1245776"/>
          </a:xfrm>
          <a:prstGeom prst="rect">
            <a:avLst/>
          </a:prstGeom>
          <a:ln>
            <a:noFill/>
          </a:ln>
          <a:effectLst/>
        </p:spPr>
      </p:pic>
      <p:pic>
        <p:nvPicPr>
          <p:cNvPr id="22" name="Grafik 21">
            <a:extLst>
              <a:ext uri="{FF2B5EF4-FFF2-40B4-BE49-F238E27FC236}">
                <a16:creationId xmlns:a16="http://schemas.microsoft.com/office/drawing/2014/main" id="{C7F2603A-2D5B-290F-37AA-2EF3BBA1DCCF}"/>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18842" y="2286184"/>
            <a:ext cx="2211659" cy="1255322"/>
          </a:xfrm>
          <a:prstGeom prst="rect">
            <a:avLst/>
          </a:prstGeom>
          <a:ln>
            <a:noFill/>
          </a:ln>
          <a:effectLst/>
        </p:spPr>
      </p:pic>
    </p:spTree>
    <p:extLst>
      <p:ext uri="{BB962C8B-B14F-4D97-AF65-F5344CB8AC3E}">
        <p14:creationId xmlns:p14="http://schemas.microsoft.com/office/powerpoint/2010/main" val="367670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Épületeken belül</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Felújítás épületeken belül</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7" name="Grafik 6">
            <a:extLst>
              <a:ext uri="{FF2B5EF4-FFF2-40B4-BE49-F238E27FC236}">
                <a16:creationId xmlns:a16="http://schemas.microsoft.com/office/drawing/2014/main" id="{45030F51-6B32-9389-E174-F9F92957448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802" y="2766502"/>
            <a:ext cx="2900726" cy="1915942"/>
          </a:xfrm>
          <a:prstGeom prst="rect">
            <a:avLst/>
          </a:prstGeom>
        </p:spPr>
      </p:pic>
      <p:pic>
        <p:nvPicPr>
          <p:cNvPr id="10" name="Grafik 9">
            <a:extLst>
              <a:ext uri="{FF2B5EF4-FFF2-40B4-BE49-F238E27FC236}">
                <a16:creationId xmlns:a16="http://schemas.microsoft.com/office/drawing/2014/main" id="{9C73C39A-9B92-1A00-0B58-408AF5D5A7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05660" y="2766502"/>
            <a:ext cx="2910292" cy="1915942"/>
          </a:xfrm>
          <a:prstGeom prst="rect">
            <a:avLst/>
          </a:prstGeom>
        </p:spPr>
      </p:pic>
      <p:pic>
        <p:nvPicPr>
          <p:cNvPr id="16" name="Grafik 15">
            <a:extLst>
              <a:ext uri="{FF2B5EF4-FFF2-40B4-BE49-F238E27FC236}">
                <a16:creationId xmlns:a16="http://schemas.microsoft.com/office/drawing/2014/main" id="{FD922EC7-2DE1-FBFB-EE8A-18529D96EC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146084" y="2766502"/>
            <a:ext cx="2611182" cy="3931499"/>
          </a:xfrm>
          <a:prstGeom prst="rect">
            <a:avLst/>
          </a:prstGeom>
        </p:spPr>
      </p:pic>
      <p:pic>
        <p:nvPicPr>
          <p:cNvPr id="23" name="Grafik 22">
            <a:extLst>
              <a:ext uri="{FF2B5EF4-FFF2-40B4-BE49-F238E27FC236}">
                <a16:creationId xmlns:a16="http://schemas.microsoft.com/office/drawing/2014/main" id="{5D9A8AF7-75E8-BBB4-3D07-2CA955ABF73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74801" y="4746642"/>
            <a:ext cx="2917233" cy="1951359"/>
          </a:xfrm>
          <a:prstGeom prst="rect">
            <a:avLst/>
          </a:prstGeom>
        </p:spPr>
      </p:pic>
      <p:pic>
        <p:nvPicPr>
          <p:cNvPr id="25" name="Grafik 24">
            <a:extLst>
              <a:ext uri="{FF2B5EF4-FFF2-40B4-BE49-F238E27FC236}">
                <a16:creationId xmlns:a16="http://schemas.microsoft.com/office/drawing/2014/main" id="{850C485E-8DCC-7E4D-05CF-65B29BB632E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05660" y="4746642"/>
            <a:ext cx="2912403" cy="1951359"/>
          </a:xfrm>
          <a:prstGeom prst="rect">
            <a:avLst/>
          </a:prstGeom>
        </p:spPr>
      </p:pic>
    </p:spTree>
    <p:extLst>
      <p:ext uri="{BB962C8B-B14F-4D97-AF65-F5344CB8AC3E}">
        <p14:creationId xmlns:p14="http://schemas.microsoft.com/office/powerpoint/2010/main" val="20952049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8860994"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Projects – </a:t>
            </a:r>
            <a:r>
              <a:rPr lang="hu-HU" sz="3500" b="1" dirty="0">
                <a:solidFill>
                  <a:srgbClr val="EC6726"/>
                </a:solidFill>
                <a:latin typeface="Arial" panose="020B0604020202020204" pitchFamily="34" charset="0"/>
                <a:cs typeface="Arial" panose="020B0604020202020204" pitchFamily="34" charset="0"/>
              </a:rPr>
              <a:t>Spiráltekercselt eljárás</a:t>
            </a:r>
            <a:endParaRPr lang="en-AU" sz="3500" b="1" dirty="0">
              <a:solidFill>
                <a:srgbClr val="EC6726"/>
              </a:solidFill>
              <a:latin typeface="Arial" panose="020B0604020202020204" pitchFamily="34" charset="0"/>
              <a:cs typeface="Arial" panose="020B0604020202020204" pitchFamily="34" charset="0"/>
            </a:endParaRPr>
          </a:p>
        </p:txBody>
      </p:sp>
      <p:sp>
        <p:nvSpPr>
          <p:cNvPr id="9" name="Textfeld 8">
            <a:extLst>
              <a:ext uri="{FF2B5EF4-FFF2-40B4-BE49-F238E27FC236}">
                <a16:creationId xmlns:a16="http://schemas.microsoft.com/office/drawing/2014/main" id="{0799CDE3-D16C-FB21-298F-4D57EB85F780}"/>
              </a:ext>
            </a:extLst>
          </p:cNvPr>
          <p:cNvSpPr txBox="1"/>
          <p:nvPr/>
        </p:nvSpPr>
        <p:spPr>
          <a:xfrm>
            <a:off x="622856" y="2190179"/>
            <a:ext cx="6103197" cy="369845"/>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Néhány spiráltekercselt munka</a:t>
            </a:r>
            <a:endParaRPr lang="en-AU" sz="1600" b="1" dirty="0">
              <a:solidFill>
                <a:srgbClr val="002643"/>
              </a:solidFill>
              <a:latin typeface="HelveticaNeueLT Pro 55 Roman"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5" name="Grafik 4">
            <a:extLst>
              <a:ext uri="{FF2B5EF4-FFF2-40B4-BE49-F238E27FC236}">
                <a16:creationId xmlns:a16="http://schemas.microsoft.com/office/drawing/2014/main" id="{240F5F77-5CDC-047D-003D-5DF0270E58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305" y="2833013"/>
            <a:ext cx="2228523" cy="1689209"/>
          </a:xfrm>
          <a:prstGeom prst="rect">
            <a:avLst/>
          </a:prstGeom>
        </p:spPr>
      </p:pic>
      <p:pic>
        <p:nvPicPr>
          <p:cNvPr id="7" name="Grafik 6">
            <a:extLst>
              <a:ext uri="{FF2B5EF4-FFF2-40B4-BE49-F238E27FC236}">
                <a16:creationId xmlns:a16="http://schemas.microsoft.com/office/drawing/2014/main" id="{70D0E725-1203-3BBB-EDA8-2B134E373D7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86405" y="2833013"/>
            <a:ext cx="2240748" cy="1689209"/>
          </a:xfrm>
          <a:prstGeom prst="rect">
            <a:avLst/>
          </a:prstGeom>
        </p:spPr>
      </p:pic>
      <p:pic>
        <p:nvPicPr>
          <p:cNvPr id="10" name="Grafik 9">
            <a:extLst>
              <a:ext uri="{FF2B5EF4-FFF2-40B4-BE49-F238E27FC236}">
                <a16:creationId xmlns:a16="http://schemas.microsoft.com/office/drawing/2014/main" id="{01CF8446-C8C3-89D1-8DAD-A7262FE342A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1546" y="2833013"/>
            <a:ext cx="2263730" cy="1694397"/>
          </a:xfrm>
          <a:prstGeom prst="rect">
            <a:avLst/>
          </a:prstGeom>
        </p:spPr>
      </p:pic>
      <p:pic>
        <p:nvPicPr>
          <p:cNvPr id="14" name="Grafik 13">
            <a:extLst>
              <a:ext uri="{FF2B5EF4-FFF2-40B4-BE49-F238E27FC236}">
                <a16:creationId xmlns:a16="http://schemas.microsoft.com/office/drawing/2014/main" id="{2376B7FA-99FB-79F3-F3DF-BC2BC70489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33846" y="4600722"/>
            <a:ext cx="2262777" cy="1698053"/>
          </a:xfrm>
          <a:prstGeom prst="rect">
            <a:avLst/>
          </a:prstGeom>
        </p:spPr>
      </p:pic>
      <p:pic>
        <p:nvPicPr>
          <p:cNvPr id="16" name="Grafik 15">
            <a:extLst>
              <a:ext uri="{FF2B5EF4-FFF2-40B4-BE49-F238E27FC236}">
                <a16:creationId xmlns:a16="http://schemas.microsoft.com/office/drawing/2014/main" id="{40500162-E953-4304-994D-6309ABF951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50305" y="4606070"/>
            <a:ext cx="2221707" cy="1666754"/>
          </a:xfrm>
          <a:prstGeom prst="rect">
            <a:avLst/>
          </a:prstGeom>
        </p:spPr>
      </p:pic>
      <p:pic>
        <p:nvPicPr>
          <p:cNvPr id="17" name="Grafik 16">
            <a:extLst>
              <a:ext uri="{FF2B5EF4-FFF2-40B4-BE49-F238E27FC236}">
                <a16:creationId xmlns:a16="http://schemas.microsoft.com/office/drawing/2014/main" id="{2BE9F05F-B6A4-AE0F-DA9A-F971166F837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86405" y="4626674"/>
            <a:ext cx="2220771" cy="1646150"/>
          </a:xfrm>
          <a:prstGeom prst="rect">
            <a:avLst/>
          </a:prstGeom>
        </p:spPr>
      </p:pic>
      <p:pic>
        <p:nvPicPr>
          <p:cNvPr id="23" name="Grafik 22">
            <a:extLst>
              <a:ext uri="{FF2B5EF4-FFF2-40B4-BE49-F238E27FC236}">
                <a16:creationId xmlns:a16="http://schemas.microsoft.com/office/drawing/2014/main" id="{84EC4AE3-820C-9927-F7FD-F3CE87BE6D4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12925" y="1369126"/>
            <a:ext cx="3634298" cy="5389446"/>
          </a:xfrm>
          <a:prstGeom prst="rect">
            <a:avLst/>
          </a:prstGeom>
        </p:spPr>
      </p:pic>
    </p:spTree>
    <p:extLst>
      <p:ext uri="{BB962C8B-B14F-4D97-AF65-F5344CB8AC3E}">
        <p14:creationId xmlns:p14="http://schemas.microsoft.com/office/powerpoint/2010/main" val="568798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hteck 17">
            <a:extLst>
              <a:ext uri="{FF2B5EF4-FFF2-40B4-BE49-F238E27FC236}">
                <a16:creationId xmlns:a16="http://schemas.microsoft.com/office/drawing/2014/main" id="{A9FFDCE2-720F-BEA1-0619-6291BC2288EC}"/>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ACF723E-3FC8-BBF7-5349-A0E890D27D70}"/>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a:t>
            </a:r>
            <a:r>
              <a:rPr lang="en-AU" sz="3500" b="1" dirty="0">
                <a:solidFill>
                  <a:srgbClr val="EC6726"/>
                </a:solidFill>
                <a:latin typeface="Arial" panose="020B0604020202020204" pitchFamily="34" charset="0"/>
                <a:cs typeface="Arial" panose="020B0604020202020204" pitchFamily="34" charset="0"/>
              </a:rPr>
              <a:t> </a:t>
            </a:r>
            <a:r>
              <a:rPr lang="hu-HU" sz="3500" b="1" dirty="0">
                <a:solidFill>
                  <a:srgbClr val="EC6726"/>
                </a:solidFill>
                <a:latin typeface="Arial" panose="020B0604020202020204" pitchFamily="34" charset="0"/>
                <a:cs typeface="Arial" panose="020B0604020202020204" pitchFamily="34" charset="0"/>
              </a:rPr>
              <a:t>Esettanulmány</a:t>
            </a:r>
            <a:endParaRPr lang="en-AU" sz="3500" b="1" dirty="0">
              <a:solidFill>
                <a:srgbClr val="EC6726"/>
              </a:solidFill>
              <a:latin typeface="Arial" panose="020B0604020202020204" pitchFamily="34" charset="0"/>
              <a:cs typeface="Arial" panose="020B0604020202020204" pitchFamily="34" charset="0"/>
            </a:endParaRPr>
          </a:p>
        </p:txBody>
      </p:sp>
      <p:sp>
        <p:nvSpPr>
          <p:cNvPr id="11" name="Rechteck 10">
            <a:extLst>
              <a:ext uri="{FF2B5EF4-FFF2-40B4-BE49-F238E27FC236}">
                <a16:creationId xmlns:a16="http://schemas.microsoft.com/office/drawing/2014/main" id="{036AEEF4-EB31-B0AE-9749-A4EDB67A9AF2}"/>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ABE73AC2-7A72-1256-6D9F-C284669D8A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828842BB-86FA-623E-CBCE-74CE8053D6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8" name="Grafik 7" descr="Ein Bild, das Text, Digitales Compositing, Screenshot, PC-Spiel enthält.&#10;&#10;Automatisch generierte Beschreibung">
            <a:extLst>
              <a:ext uri="{FF2B5EF4-FFF2-40B4-BE49-F238E27FC236}">
                <a16:creationId xmlns:a16="http://schemas.microsoft.com/office/drawing/2014/main" id="{F5935900-8100-67FE-1123-7694F1E693BF}"/>
              </a:ext>
            </a:extLst>
          </p:cNvPr>
          <p:cNvPicPr>
            <a:picLocks/>
          </p:cNvPicPr>
          <p:nvPr/>
        </p:nvPicPr>
        <p:blipFill>
          <a:blip r:embed="rId4">
            <a:extLst>
              <a:ext uri="{28A0092B-C50C-407E-A947-70E740481C1C}">
                <a14:useLocalDpi xmlns:a14="http://schemas.microsoft.com/office/drawing/2010/main" val="0"/>
              </a:ext>
            </a:extLst>
          </a:blip>
          <a:stretch>
            <a:fillRect/>
          </a:stretch>
        </p:blipFill>
        <p:spPr>
          <a:xfrm>
            <a:off x="622856" y="2046278"/>
            <a:ext cx="2987180" cy="4243004"/>
          </a:xfrm>
          <a:prstGeom prst="rect">
            <a:avLst/>
          </a:prstGeom>
          <a:ln>
            <a:noFill/>
          </a:ln>
          <a:effectLst>
            <a:outerShdw blurRad="292100" dist="139700" dir="2700000" algn="tl" rotWithShape="0">
              <a:srgbClr val="333333">
                <a:alpha val="65000"/>
              </a:srgbClr>
            </a:outerShdw>
          </a:effectLst>
        </p:spPr>
      </p:pic>
      <p:pic>
        <p:nvPicPr>
          <p:cNvPr id="12" name="Grafik 11" descr="Ein Bild, das Person, Warnkleidung, Arbeitskleidung, Kleidung enthält.&#10;&#10;Automatisch generierte Beschreibung">
            <a:extLst>
              <a:ext uri="{FF2B5EF4-FFF2-40B4-BE49-F238E27FC236}">
                <a16:creationId xmlns:a16="http://schemas.microsoft.com/office/drawing/2014/main" id="{2EEBB881-58B8-B94C-6346-F8596D4CA43C}"/>
              </a:ext>
            </a:extLst>
          </p:cNvPr>
          <p:cNvPicPr>
            <a:picLocks/>
          </p:cNvPicPr>
          <p:nvPr/>
        </p:nvPicPr>
        <p:blipFill>
          <a:blip r:embed="rId5">
            <a:extLst>
              <a:ext uri="{28A0092B-C50C-407E-A947-70E740481C1C}">
                <a14:useLocalDpi xmlns:a14="http://schemas.microsoft.com/office/drawing/2010/main" val="0"/>
              </a:ext>
            </a:extLst>
          </a:blip>
          <a:stretch>
            <a:fillRect/>
          </a:stretch>
        </p:blipFill>
        <p:spPr>
          <a:xfrm>
            <a:off x="6586060" y="2052078"/>
            <a:ext cx="2880000" cy="1620000"/>
          </a:xfrm>
          <a:prstGeom prst="rect">
            <a:avLst/>
          </a:prstGeom>
          <a:ln>
            <a:noFill/>
          </a:ln>
          <a:effectLst>
            <a:outerShdw blurRad="292100" dist="139700" dir="2700000" algn="tl" rotWithShape="0">
              <a:srgbClr val="333333">
                <a:alpha val="65000"/>
              </a:srgbClr>
            </a:outerShdw>
          </a:effectLst>
        </p:spPr>
      </p:pic>
      <p:pic>
        <p:nvPicPr>
          <p:cNvPr id="13" name="Grafik 12" descr="Ein Bild, das Szene, Tunnel, Infrastruktur, Wasser enthält.&#10;&#10;Automatisch generierte Beschreibung">
            <a:extLst>
              <a:ext uri="{FF2B5EF4-FFF2-40B4-BE49-F238E27FC236}">
                <a16:creationId xmlns:a16="http://schemas.microsoft.com/office/drawing/2014/main" id="{632D9D40-A39C-738A-3EDA-B04E0554F574}"/>
              </a:ext>
            </a:extLst>
          </p:cNvPr>
          <p:cNvPicPr>
            <a:picLocks/>
          </p:cNvPicPr>
          <p:nvPr/>
        </p:nvPicPr>
        <p:blipFill>
          <a:blip r:embed="rId6">
            <a:extLst>
              <a:ext uri="{28A0092B-C50C-407E-A947-70E740481C1C}">
                <a14:useLocalDpi xmlns:a14="http://schemas.microsoft.com/office/drawing/2010/main" val="0"/>
              </a:ext>
            </a:extLst>
          </a:blip>
          <a:stretch>
            <a:fillRect/>
          </a:stretch>
        </p:blipFill>
        <p:spPr>
          <a:xfrm>
            <a:off x="3723222" y="2052079"/>
            <a:ext cx="2700000" cy="3780000"/>
          </a:xfrm>
          <a:prstGeom prst="rect">
            <a:avLst/>
          </a:prstGeom>
          <a:ln>
            <a:noFill/>
          </a:ln>
          <a:effectLst>
            <a:outerShdw blurRad="292100" dist="139700" dir="2700000" algn="tl" rotWithShape="0">
              <a:srgbClr val="333333">
                <a:alpha val="65000"/>
              </a:srgbClr>
            </a:outerShdw>
          </a:effectLst>
        </p:spPr>
      </p:pic>
      <p:pic>
        <p:nvPicPr>
          <p:cNvPr id="15" name="Grafik 14" descr="Ein Bild, das Text, Screenshot enthält.&#10;&#10;Automatisch generierte Beschreibung">
            <a:extLst>
              <a:ext uri="{FF2B5EF4-FFF2-40B4-BE49-F238E27FC236}">
                <a16:creationId xmlns:a16="http://schemas.microsoft.com/office/drawing/2014/main" id="{579C518E-4D34-2BB5-041C-96B6CD894C9D}"/>
              </a:ext>
            </a:extLst>
          </p:cNvPr>
          <p:cNvPicPr>
            <a:picLocks/>
          </p:cNvPicPr>
          <p:nvPr/>
        </p:nvPicPr>
        <p:blipFill rotWithShape="1">
          <a:blip r:embed="rId7">
            <a:extLst>
              <a:ext uri="{28A0092B-C50C-407E-A947-70E740481C1C}">
                <a14:useLocalDpi xmlns:a14="http://schemas.microsoft.com/office/drawing/2010/main" val="0"/>
              </a:ext>
            </a:extLst>
          </a:blip>
          <a:srcRect/>
          <a:stretch/>
        </p:blipFill>
        <p:spPr>
          <a:xfrm>
            <a:off x="6586060" y="3724093"/>
            <a:ext cx="2880000" cy="1440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069988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E2B8E-4F32-152D-8F41-DDF6DCFEFF3C}"/>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64FFF135-5A78-F4B4-01CC-D35AF97EF295}"/>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0920820B-3816-17A2-A151-A129E98D3F9A}"/>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a:t>
            </a:r>
          </a:p>
        </p:txBody>
      </p:sp>
      <p:sp>
        <p:nvSpPr>
          <p:cNvPr id="11" name="Rechteck 10">
            <a:extLst>
              <a:ext uri="{FF2B5EF4-FFF2-40B4-BE49-F238E27FC236}">
                <a16:creationId xmlns:a16="http://schemas.microsoft.com/office/drawing/2014/main" id="{B9C6F8F4-5FCD-706C-389C-06A65450CFB1}"/>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8538AC73-9A80-66F8-CF93-CDE5ABA65E9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34C8E6D3-06F1-340D-C851-7779848EECE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5" name="Grafik 14" descr="Ein Bild, das Pfeife Flöte Rohr, Gelände, Schlauch, draußen enthält.&#10;&#10;KI-generierte Inhalte können fehlerhaft sein.">
            <a:extLst>
              <a:ext uri="{FF2B5EF4-FFF2-40B4-BE49-F238E27FC236}">
                <a16:creationId xmlns:a16="http://schemas.microsoft.com/office/drawing/2014/main" id="{E2EEFCBE-E085-9ECC-C175-B19F6C8A42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856" y="3419162"/>
            <a:ext cx="2499723" cy="3332963"/>
          </a:xfrm>
          <a:prstGeom prst="rect">
            <a:avLst/>
          </a:prstGeom>
        </p:spPr>
      </p:pic>
      <p:sp>
        <p:nvSpPr>
          <p:cNvPr id="17" name="Textfeld 16">
            <a:extLst>
              <a:ext uri="{FF2B5EF4-FFF2-40B4-BE49-F238E27FC236}">
                <a16:creationId xmlns:a16="http://schemas.microsoft.com/office/drawing/2014/main" id="{D8F66617-CFA6-E93B-C6E8-9999148D9096}"/>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Pressure Pipe / Potable Water</a:t>
            </a: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in two Installations</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Only 3 Installation Pits</a:t>
            </a:r>
          </a:p>
        </p:txBody>
      </p:sp>
      <p:pic>
        <p:nvPicPr>
          <p:cNvPr id="20" name="Grafik 19" descr="Ein Bild, das Gelände, Feuerhydrant, draußen, Beton enthält.&#10;&#10;KI-generierte Inhalte können fehlerhaft sein.">
            <a:extLst>
              <a:ext uri="{FF2B5EF4-FFF2-40B4-BE49-F238E27FC236}">
                <a16:creationId xmlns:a16="http://schemas.microsoft.com/office/drawing/2014/main" id="{585FB21F-C19B-8268-471E-A33B2A28F80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6898" y="3406923"/>
            <a:ext cx="2508902" cy="3345202"/>
          </a:xfrm>
          <a:prstGeom prst="rect">
            <a:avLst/>
          </a:prstGeom>
        </p:spPr>
      </p:pic>
      <p:pic>
        <p:nvPicPr>
          <p:cNvPr id="24" name="Grafik 23" descr="Ein Bild, das draußen, Himmel, Landfahrzeug, Fahrzeug enthält.&#10;&#10;KI-generierte Inhalte können fehlerhaft sein.">
            <a:extLst>
              <a:ext uri="{FF2B5EF4-FFF2-40B4-BE49-F238E27FC236}">
                <a16:creationId xmlns:a16="http://schemas.microsoft.com/office/drawing/2014/main" id="{BBCF95EB-A4FE-5086-2B49-68EB1F7B100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a:xfrm>
            <a:off x="6226202" y="1362727"/>
            <a:ext cx="4237681" cy="5389398"/>
          </a:xfrm>
          <a:prstGeom prst="rect">
            <a:avLst/>
          </a:prstGeom>
        </p:spPr>
      </p:pic>
    </p:spTree>
    <p:extLst>
      <p:ext uri="{BB962C8B-B14F-4D97-AF65-F5344CB8AC3E}">
        <p14:creationId xmlns:p14="http://schemas.microsoft.com/office/powerpoint/2010/main" val="2473688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93778F-A9C1-9B6A-80A4-BC16497F054E}"/>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5CD88BB2-0534-870C-5909-510E0E47FA32}"/>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37100505-6B46-62B8-39CF-D7EC449AD5A0}"/>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80CA5BC7-D15A-91C8-6E57-D9CF973D7C4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D72AD11D-D284-F6EE-B350-7EB67D40F3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BCC6B1A1-B9FE-5426-1BD7-ACF87D8AA62F}"/>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Nyomottrendszerű ivóvíz</a:t>
            </a:r>
            <a:endParaRPr lang="en-AU"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a:t>
            </a:r>
            <a:r>
              <a:rPr lang="hu-HU" sz="1600" b="1" dirty="0">
                <a:solidFill>
                  <a:srgbClr val="EC6726"/>
                </a:solidFill>
                <a:latin typeface="HelveticaNeueLT Pro 55 Roman" panose="020B0604020202020204" pitchFamily="34" charset="0"/>
              </a:rPr>
              <a:t>kettő szakaszban</a:t>
            </a:r>
            <a:endParaRPr lang="en-AU" sz="1600" b="1" dirty="0">
              <a:solidFill>
                <a:srgbClr val="EC6726"/>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EC6726"/>
                </a:solidFill>
                <a:latin typeface="HelveticaNeueLT Pro 55 Roman" panose="020B0604020202020204" pitchFamily="34" charset="0"/>
              </a:rPr>
              <a:t>Csak 3 munkagödör</a:t>
            </a:r>
            <a:endParaRPr lang="en-AU" sz="1600" b="1" dirty="0">
              <a:solidFill>
                <a:srgbClr val="EC6726"/>
              </a:solidFill>
              <a:latin typeface="HelveticaNeueLT Pro 55 Roman" panose="020B0604020202020204" pitchFamily="34" charset="0"/>
            </a:endParaRPr>
          </a:p>
        </p:txBody>
      </p:sp>
      <p:pic>
        <p:nvPicPr>
          <p:cNvPr id="5" name="Grafik 4" descr="Ein Bild, das Karte, Luftfotografie, Transportkorridor, Verkehrsknotenpunkt enthält.&#10;&#10;KI-generierte Inhalte können fehlerhaft sein.">
            <a:extLst>
              <a:ext uri="{FF2B5EF4-FFF2-40B4-BE49-F238E27FC236}">
                <a16:creationId xmlns:a16="http://schemas.microsoft.com/office/drawing/2014/main" id="{248D494C-11F6-25F3-2196-5F04E870803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0391" y="3353921"/>
            <a:ext cx="5530994" cy="3412618"/>
          </a:xfrm>
          <a:prstGeom prst="rect">
            <a:avLst/>
          </a:prstGeom>
        </p:spPr>
      </p:pic>
      <p:pic>
        <p:nvPicPr>
          <p:cNvPr id="9" name="Grafik 8" descr="Ein Bild, das draußen, Himmel, Baum, Kleidung enthält.&#10;&#10;KI-generierte Inhalte können fehlerhaft sein.">
            <a:extLst>
              <a:ext uri="{FF2B5EF4-FFF2-40B4-BE49-F238E27FC236}">
                <a16:creationId xmlns:a16="http://schemas.microsoft.com/office/drawing/2014/main" id="{E56C83F3-11BA-24CC-AB34-1D420D483DF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6474300" y="2500010"/>
            <a:ext cx="4094291" cy="4266530"/>
          </a:xfrm>
          <a:prstGeom prst="rect">
            <a:avLst/>
          </a:prstGeom>
        </p:spPr>
      </p:pic>
      <p:sp>
        <p:nvSpPr>
          <p:cNvPr id="10" name="Titel 1">
            <a:extLst>
              <a:ext uri="{FF2B5EF4-FFF2-40B4-BE49-F238E27FC236}">
                <a16:creationId xmlns:a16="http://schemas.microsoft.com/office/drawing/2014/main" id="{DFE2702C-9227-9A38-8A64-58FA2D9A67F5}"/>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 </a:t>
            </a:r>
          </a:p>
        </p:txBody>
      </p:sp>
    </p:spTree>
    <p:extLst>
      <p:ext uri="{BB962C8B-B14F-4D97-AF65-F5344CB8AC3E}">
        <p14:creationId xmlns:p14="http://schemas.microsoft.com/office/powerpoint/2010/main" val="33209118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AFA41-B9F5-DC9E-F070-BB8554138EC1}"/>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AB8960C9-C810-5541-B9A6-78C8315BADC4}"/>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 name="Rechteck 10">
            <a:extLst>
              <a:ext uri="{FF2B5EF4-FFF2-40B4-BE49-F238E27FC236}">
                <a16:creationId xmlns:a16="http://schemas.microsoft.com/office/drawing/2014/main" id="{8B0752BC-21E3-5006-EDF6-C2C8FC81924A}"/>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E338F3A0-445C-EDD7-414B-ACDADA104EB4}"/>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169DC577-3B4F-EEE0-5B30-FEECE3096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91BF4135-D031-3E72-35F3-0C323ADA2AB3}"/>
              </a:ext>
            </a:extLst>
          </p:cNvPr>
          <p:cNvSpPr txBox="1"/>
          <p:nvPr/>
        </p:nvSpPr>
        <p:spPr>
          <a:xfrm>
            <a:off x="536474" y="1707697"/>
            <a:ext cx="6103197" cy="1600951"/>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Close Fit</a:t>
            </a:r>
          </a:p>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Nyomottrendszerű ivóvíz</a:t>
            </a:r>
            <a:endParaRPr lang="en-AU"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AU" sz="1600" b="1" dirty="0">
                <a:solidFill>
                  <a:srgbClr val="002643"/>
                </a:solidFill>
                <a:latin typeface="HelveticaNeueLT Pro 55 Roman" panose="020B0604020202020204" pitchFamily="34" charset="0"/>
              </a:rPr>
              <a:t>DN 250</a:t>
            </a:r>
          </a:p>
          <a:p>
            <a:pPr marL="342900" indent="-285750">
              <a:lnSpc>
                <a:spcPts val="2400"/>
              </a:lnSpc>
              <a:buFont typeface="Wingdings" panose="05000000000000000000" pitchFamily="2" charset="2"/>
              <a:buChar char="§"/>
              <a:defRPr/>
            </a:pPr>
            <a:r>
              <a:rPr lang="en-AU" sz="1600" b="1" dirty="0">
                <a:solidFill>
                  <a:srgbClr val="EC6726"/>
                </a:solidFill>
                <a:latin typeface="HelveticaNeueLT Pro 55 Roman" panose="020B0604020202020204" pitchFamily="34" charset="0"/>
              </a:rPr>
              <a:t>600 m </a:t>
            </a:r>
            <a:r>
              <a:rPr lang="hu-HU" sz="1600" b="1" dirty="0">
                <a:solidFill>
                  <a:srgbClr val="EC6726"/>
                </a:solidFill>
                <a:latin typeface="HelveticaNeueLT Pro 55 Roman" panose="020B0604020202020204" pitchFamily="34" charset="0"/>
              </a:rPr>
              <a:t>kettő szakaszban</a:t>
            </a:r>
            <a:endParaRPr lang="en-AU" sz="1600" b="1" dirty="0">
              <a:solidFill>
                <a:srgbClr val="EC6726"/>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EC6726"/>
                </a:solidFill>
                <a:latin typeface="HelveticaNeueLT Pro 55 Roman" panose="020B0604020202020204" pitchFamily="34" charset="0"/>
              </a:rPr>
              <a:t>Csak 3 munkagödör</a:t>
            </a:r>
            <a:endParaRPr lang="en-AU" sz="1600" b="1" dirty="0">
              <a:solidFill>
                <a:srgbClr val="EC6726"/>
              </a:solidFill>
              <a:latin typeface="HelveticaNeueLT Pro 55 Roman" panose="020B0604020202020204" pitchFamily="34" charset="0"/>
            </a:endParaRPr>
          </a:p>
        </p:txBody>
      </p:sp>
      <p:pic>
        <p:nvPicPr>
          <p:cNvPr id="12" name="Grafik 11">
            <a:extLst>
              <a:ext uri="{FF2B5EF4-FFF2-40B4-BE49-F238E27FC236}">
                <a16:creationId xmlns:a16="http://schemas.microsoft.com/office/drawing/2014/main" id="{8518DE49-50DC-FA65-2315-D9C495712C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1424941"/>
            <a:ext cx="4017645" cy="5356860"/>
          </a:xfrm>
          <a:prstGeom prst="rect">
            <a:avLst/>
          </a:prstGeom>
        </p:spPr>
      </p:pic>
      <p:pic>
        <p:nvPicPr>
          <p:cNvPr id="13" name="Grafik 12" descr="Ein Bild, das Gelände, Pfeife Flöte Rohr, draußen, Stahlrohr enthält.&#10;&#10;KI-generierte Inhalte können fehlerhaft sein.">
            <a:extLst>
              <a:ext uri="{FF2B5EF4-FFF2-40B4-BE49-F238E27FC236}">
                <a16:creationId xmlns:a16="http://schemas.microsoft.com/office/drawing/2014/main" id="{CF8C08E2-3996-323F-64DA-60B395597F38}"/>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24128" y="3363876"/>
            <a:ext cx="4894695" cy="3365691"/>
          </a:xfrm>
          <a:prstGeom prst="rect">
            <a:avLst/>
          </a:prstGeom>
        </p:spPr>
      </p:pic>
      <p:sp>
        <p:nvSpPr>
          <p:cNvPr id="5" name="Titel 1">
            <a:extLst>
              <a:ext uri="{FF2B5EF4-FFF2-40B4-BE49-F238E27FC236}">
                <a16:creationId xmlns:a16="http://schemas.microsoft.com/office/drawing/2014/main" id="{A88FD822-11D6-9CD6-A7B0-DBB873908C7C}"/>
              </a:ext>
            </a:extLst>
          </p:cNvPr>
          <p:cNvSpPr txBox="1">
            <a:spLocks/>
          </p:cNvSpPr>
          <p:nvPr/>
        </p:nvSpPr>
        <p:spPr>
          <a:xfrm>
            <a:off x="574408" y="786766"/>
            <a:ext cx="708216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Bodenheim - Close-Fit </a:t>
            </a:r>
          </a:p>
        </p:txBody>
      </p:sp>
    </p:spTree>
    <p:extLst>
      <p:ext uri="{BB962C8B-B14F-4D97-AF65-F5344CB8AC3E}">
        <p14:creationId xmlns:p14="http://schemas.microsoft.com/office/powerpoint/2010/main" val="38146615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1784D-463D-F30F-671D-B0343D4A0B67}"/>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FAB76D7D-E9EB-C4F8-1290-5E5C332D6417}"/>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AD7F7550-8BE6-BCED-3705-99CF56C73F7A}"/>
              </a:ext>
            </a:extLst>
          </p:cNvPr>
          <p:cNvSpPr txBox="1">
            <a:spLocks/>
          </p:cNvSpPr>
          <p:nvPr/>
        </p:nvSpPr>
        <p:spPr>
          <a:xfrm>
            <a:off x="574407" y="786766"/>
            <a:ext cx="9912387"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Koblenz</a:t>
            </a:r>
          </a:p>
        </p:txBody>
      </p:sp>
      <p:sp>
        <p:nvSpPr>
          <p:cNvPr id="11" name="Rechteck 10">
            <a:extLst>
              <a:ext uri="{FF2B5EF4-FFF2-40B4-BE49-F238E27FC236}">
                <a16:creationId xmlns:a16="http://schemas.microsoft.com/office/drawing/2014/main" id="{ADC35D70-1045-A2D9-0228-98282D660A7D}"/>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B0074200-5A82-CC75-3B0F-AF3C01B31936}"/>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BB3F3FEA-3E33-9474-43C9-13D0E8AA4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37AADAA6-A762-02A0-A738-F6ED9C39993E}"/>
              </a:ext>
            </a:extLst>
          </p:cNvPr>
          <p:cNvSpPr txBox="1"/>
          <p:nvPr/>
        </p:nvSpPr>
        <p:spPr>
          <a:xfrm>
            <a:off x="574408" y="2075711"/>
            <a:ext cx="6103197" cy="190872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err="1">
                <a:solidFill>
                  <a:srgbClr val="EC6726"/>
                </a:solidFill>
                <a:latin typeface="Arial" panose="020B0604020202020204" pitchFamily="34" charset="0"/>
                <a:cs typeface="Arial" panose="020B0604020202020204" pitchFamily="34" charset="0"/>
              </a:rPr>
              <a:t>ClPP</a:t>
            </a:r>
            <a:r>
              <a:rPr lang="en-AU" sz="1600" b="1" dirty="0">
                <a:solidFill>
                  <a:srgbClr val="EC6726"/>
                </a:solidFill>
                <a:latin typeface="Arial" panose="020B0604020202020204" pitchFamily="34" charset="0"/>
                <a:cs typeface="Arial" panose="020B0604020202020204" pitchFamily="34" charset="0"/>
              </a:rPr>
              <a:t> - Pressure Pipe / Potable Water</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DN 800</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Epoxy Liner – </a:t>
            </a:r>
            <a:r>
              <a:rPr lang="hu-HU" sz="1600" b="1" dirty="0" err="1">
                <a:solidFill>
                  <a:srgbClr val="002643"/>
                </a:solidFill>
                <a:latin typeface="HelveticaNeueLT Pro 55 Roman" panose="020B0604020202020204" pitchFamily="34" charset="0"/>
              </a:rPr>
              <a:t>gőzkikeményítés</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EC6726"/>
                </a:solidFill>
                <a:latin typeface="HelveticaNeueLT Pro 55 Roman" panose="020B0604020202020204" pitchFamily="34" charset="0"/>
              </a:rPr>
              <a:t>Hossz</a:t>
            </a:r>
            <a:r>
              <a:rPr lang="en-US" sz="1600" b="1" dirty="0">
                <a:solidFill>
                  <a:srgbClr val="EC6726"/>
                </a:solidFill>
                <a:latin typeface="HelveticaNeueLT Pro 55 Roman" panose="020B0604020202020204" pitchFamily="34" charset="0"/>
              </a:rPr>
              <a:t>: 113 m </a:t>
            </a:r>
            <a:r>
              <a:rPr lang="hu-HU" sz="1600" b="1" dirty="0">
                <a:solidFill>
                  <a:srgbClr val="EC6726"/>
                </a:solidFill>
                <a:latin typeface="HelveticaNeueLT Pro 55 Roman" panose="020B0604020202020204" pitchFamily="34" charset="0"/>
              </a:rPr>
              <a:t>egy szakaszban</a:t>
            </a:r>
            <a:endParaRPr lang="en-US" sz="1600" b="1" dirty="0">
              <a:solidFill>
                <a:srgbClr val="EC6726"/>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Végső falvastagság</a:t>
            </a:r>
            <a:r>
              <a:rPr lang="en-US" sz="1600" b="1" dirty="0">
                <a:solidFill>
                  <a:srgbClr val="002643"/>
                </a:solidFill>
                <a:latin typeface="HelveticaNeueLT Pro 55 Roman" panose="020B0604020202020204" pitchFamily="34" charset="0"/>
              </a:rPr>
              <a:t>:  13,5 mm</a:t>
            </a:r>
          </a:p>
          <a:p>
            <a:pPr marL="342900" indent="-285750">
              <a:lnSpc>
                <a:spcPts val="2400"/>
              </a:lnSpc>
              <a:buFont typeface="Wingdings" panose="05000000000000000000" pitchFamily="2" charset="2"/>
              <a:buChar char="§"/>
              <a:defRPr/>
            </a:pPr>
            <a:r>
              <a:rPr lang="hu-HU" sz="1600" b="1" dirty="0">
                <a:solidFill>
                  <a:srgbClr val="EC6726"/>
                </a:solidFill>
                <a:latin typeface="HelveticaNeueLT Pro 55 Roman" panose="020B0604020202020204" pitchFamily="34" charset="0"/>
              </a:rPr>
              <a:t>Bélelés</a:t>
            </a:r>
            <a:r>
              <a:rPr lang="en-US" sz="1600" b="1" dirty="0">
                <a:solidFill>
                  <a:srgbClr val="EC6726"/>
                </a:solidFill>
                <a:latin typeface="HelveticaNeueLT Pro 55 Roman" panose="020B0604020202020204" pitchFamily="34" charset="0"/>
              </a:rPr>
              <a:t> </a:t>
            </a:r>
            <a:r>
              <a:rPr lang="hu-HU" sz="1600" b="1" dirty="0">
                <a:solidFill>
                  <a:srgbClr val="EC6726"/>
                </a:solidFill>
                <a:latin typeface="HelveticaNeueLT Pro 55 Roman" panose="020B0604020202020204" pitchFamily="34" charset="0"/>
              </a:rPr>
              <a:t>egy </a:t>
            </a:r>
            <a:r>
              <a:rPr lang="en-US" sz="1600" b="1" dirty="0">
                <a:solidFill>
                  <a:srgbClr val="EC6726"/>
                </a:solidFill>
                <a:latin typeface="HelveticaNeueLT Pro 55 Roman" panose="020B0604020202020204" pitchFamily="34" charset="0"/>
              </a:rPr>
              <a:t>DN 600</a:t>
            </a:r>
            <a:r>
              <a:rPr lang="hu-HU" sz="1600" b="1" dirty="0">
                <a:solidFill>
                  <a:srgbClr val="EC6726"/>
                </a:solidFill>
                <a:latin typeface="HelveticaNeueLT Pro 55 Roman" panose="020B0604020202020204" pitchFamily="34" charset="0"/>
              </a:rPr>
              <a:t> T idomból</a:t>
            </a:r>
            <a:endParaRPr lang="en-US" sz="1600" b="1" dirty="0">
              <a:solidFill>
                <a:srgbClr val="EC6726"/>
              </a:solidFill>
              <a:latin typeface="HelveticaNeueLT Pro 55 Roman" panose="020B0604020202020204" pitchFamily="34" charset="0"/>
            </a:endParaRPr>
          </a:p>
        </p:txBody>
      </p:sp>
      <p:sp>
        <p:nvSpPr>
          <p:cNvPr id="14" name="Text Box 6">
            <a:extLst>
              <a:ext uri="{FF2B5EF4-FFF2-40B4-BE49-F238E27FC236}">
                <a16:creationId xmlns:a16="http://schemas.microsoft.com/office/drawing/2014/main" id="{586A6D9F-00CF-479D-2121-71C0AF193193}"/>
              </a:ext>
            </a:extLst>
          </p:cNvPr>
          <p:cNvSpPr txBox="1">
            <a:spLocks noChangeArrowheads="1"/>
          </p:cNvSpPr>
          <p:nvPr/>
        </p:nvSpPr>
        <p:spPr bwMode="auto">
          <a:xfrm>
            <a:off x="574409" y="1613652"/>
            <a:ext cx="39398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Agriapipe Kft.</a:t>
            </a:r>
            <a:r>
              <a:rPr lang="hu-HU" b="1" dirty="0">
                <a:solidFill>
                  <a:srgbClr val="002643"/>
                </a:solidFill>
              </a:rPr>
              <a:t>-vel együttműködve</a:t>
            </a:r>
            <a:endParaRPr lang="en-US" b="1" dirty="0">
              <a:solidFill>
                <a:srgbClr val="002643"/>
              </a:solidFill>
            </a:endParaRPr>
          </a:p>
        </p:txBody>
      </p:sp>
      <p:pic>
        <p:nvPicPr>
          <p:cNvPr id="15" name="Grafik 14" descr="Ein Bild, das Text, Schrift, Logo, Grafiken enthält.&#10;&#10;Automatisch generierte Beschreibung">
            <a:extLst>
              <a:ext uri="{FF2B5EF4-FFF2-40B4-BE49-F238E27FC236}">
                <a16:creationId xmlns:a16="http://schemas.microsoft.com/office/drawing/2014/main" id="{91D23BE5-C0DE-C8E7-BC12-319258DA1A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232" y="1340018"/>
            <a:ext cx="1161589" cy="698212"/>
          </a:xfrm>
          <a:prstGeom prst="rect">
            <a:avLst/>
          </a:prstGeom>
        </p:spPr>
      </p:pic>
      <p:pic>
        <p:nvPicPr>
          <p:cNvPr id="16" name="Picture 6" descr="Agriapipe Kft. | LinkedIn">
            <a:extLst>
              <a:ext uri="{FF2B5EF4-FFF2-40B4-BE49-F238E27FC236}">
                <a16:creationId xmlns:a16="http://schemas.microsoft.com/office/drawing/2014/main" id="{B7DC4527-E265-263B-E91D-4B3EFA2ECE3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5832569" y="1369695"/>
            <a:ext cx="1075223" cy="613289"/>
          </a:xfrm>
          <a:prstGeom prst="rect">
            <a:avLst/>
          </a:prstGeom>
          <a:noFill/>
          <a:extLst>
            <a:ext uri="{909E8E84-426E-40DD-AFC4-6F175D3DCCD1}">
              <a14:hiddenFill xmlns:a14="http://schemas.microsoft.com/office/drawing/2010/main">
                <a:solidFill>
                  <a:srgbClr val="FFFFFF"/>
                </a:solidFill>
              </a14:hiddenFill>
            </a:ext>
          </a:extLst>
        </p:spPr>
      </p:pic>
      <p:pic>
        <p:nvPicPr>
          <p:cNvPr id="20" name="Grafik 19" descr="Ein Bild, das draußen, Himmel, Rad, Reifen enthält.&#10;&#10;KI-generierte Inhalte können fehlerhaft sein.">
            <a:extLst>
              <a:ext uri="{FF2B5EF4-FFF2-40B4-BE49-F238E27FC236}">
                <a16:creationId xmlns:a16="http://schemas.microsoft.com/office/drawing/2014/main" id="{14E10C31-A399-D3C8-7265-E5A306D078C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945203" y="4018286"/>
            <a:ext cx="3447799" cy="2798102"/>
          </a:xfrm>
          <a:prstGeom prst="rect">
            <a:avLst/>
          </a:prstGeom>
        </p:spPr>
      </p:pic>
      <p:pic>
        <p:nvPicPr>
          <p:cNvPr id="22" name="Grafik 21" descr="Ein Bild, das Kleidung, Person, draußen, Arbeitskleidung enthält.&#10;&#10;KI-generierte Inhalte können fehlerhaft sein.">
            <a:extLst>
              <a:ext uri="{FF2B5EF4-FFF2-40B4-BE49-F238E27FC236}">
                <a16:creationId xmlns:a16="http://schemas.microsoft.com/office/drawing/2014/main" id="{6CC278DA-7D33-8278-72E6-C1D894944FD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01360" y="2222474"/>
            <a:ext cx="3445436" cy="4593914"/>
          </a:xfrm>
          <a:prstGeom prst="rect">
            <a:avLst/>
          </a:prstGeom>
        </p:spPr>
      </p:pic>
      <p:pic>
        <p:nvPicPr>
          <p:cNvPr id="24" name="Grafik 23" descr="Ein Bild, das Person, Kleidung, draußen, Schuhwerk enthält.&#10;&#10;KI-generierte Inhalte können fehlerhaft sein.">
            <a:extLst>
              <a:ext uri="{FF2B5EF4-FFF2-40B4-BE49-F238E27FC236}">
                <a16:creationId xmlns:a16="http://schemas.microsoft.com/office/drawing/2014/main" id="{BF575237-4B32-EE66-0429-6CBC344ABD05}"/>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a:xfrm>
            <a:off x="4700296" y="2222474"/>
            <a:ext cx="2786292" cy="4588756"/>
          </a:xfrm>
          <a:prstGeom prst="rect">
            <a:avLst/>
          </a:prstGeom>
        </p:spPr>
      </p:pic>
    </p:spTree>
    <p:extLst>
      <p:ext uri="{BB962C8B-B14F-4D97-AF65-F5344CB8AC3E}">
        <p14:creationId xmlns:p14="http://schemas.microsoft.com/office/powerpoint/2010/main" val="2743856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D7240E-47DF-DD03-4C3E-863D0EF770AB}"/>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258C8E57-2677-7373-ECBB-9F489AC759B0}"/>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13B4AA4-50BB-32E4-FC81-1D784559F030}"/>
              </a:ext>
            </a:extLst>
          </p:cNvPr>
          <p:cNvSpPr txBox="1">
            <a:spLocks/>
          </p:cNvSpPr>
          <p:nvPr/>
        </p:nvSpPr>
        <p:spPr>
          <a:xfrm>
            <a:off x="574407" y="786766"/>
            <a:ext cx="9912387"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500" b="1" dirty="0">
                <a:solidFill>
                  <a:srgbClr val="002643"/>
                </a:solidFill>
                <a:latin typeface="Arial" panose="020B0604020202020204" pitchFamily="34" charset="0"/>
                <a:cs typeface="Arial" panose="020B0604020202020204" pitchFamily="34" charset="0"/>
              </a:rPr>
              <a:t>Project – </a:t>
            </a:r>
            <a:r>
              <a:rPr lang="en-AU" sz="3500" b="1" dirty="0">
                <a:solidFill>
                  <a:srgbClr val="EC6726"/>
                </a:solidFill>
                <a:latin typeface="Arial" panose="020B0604020202020204" pitchFamily="34" charset="0"/>
                <a:cs typeface="Arial" panose="020B0604020202020204" pitchFamily="34" charset="0"/>
              </a:rPr>
              <a:t>Weissenbach</a:t>
            </a:r>
          </a:p>
        </p:txBody>
      </p:sp>
      <p:sp>
        <p:nvSpPr>
          <p:cNvPr id="11" name="Rechteck 10">
            <a:extLst>
              <a:ext uri="{FF2B5EF4-FFF2-40B4-BE49-F238E27FC236}">
                <a16:creationId xmlns:a16="http://schemas.microsoft.com/office/drawing/2014/main" id="{33C9FD7A-F2E0-E8E1-210E-60EC1E28AC5A}"/>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2A4F2BB2-7DE4-DDFA-4634-3E803D6DFE4D}"/>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499D4DFE-BF5F-18B6-2A7C-20ED177F8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sp>
        <p:nvSpPr>
          <p:cNvPr id="17" name="Textfeld 16">
            <a:extLst>
              <a:ext uri="{FF2B5EF4-FFF2-40B4-BE49-F238E27FC236}">
                <a16:creationId xmlns:a16="http://schemas.microsoft.com/office/drawing/2014/main" id="{5B880808-4B9B-951B-60E7-D5148F5D434B}"/>
              </a:ext>
            </a:extLst>
          </p:cNvPr>
          <p:cNvSpPr txBox="1"/>
          <p:nvPr/>
        </p:nvSpPr>
        <p:spPr>
          <a:xfrm>
            <a:off x="574408" y="2075711"/>
            <a:ext cx="6103197" cy="1908728"/>
          </a:xfrm>
          <a:prstGeom prst="rect">
            <a:avLst/>
          </a:prstGeom>
          <a:noFill/>
        </p:spPr>
        <p:txBody>
          <a:bodyPr wrap="square">
            <a:spAutoFit/>
          </a:bodyPr>
          <a:lstStyle/>
          <a:p>
            <a:pPr marL="342900" indent="-285750">
              <a:lnSpc>
                <a:spcPts val="2400"/>
              </a:lnSpc>
              <a:buFont typeface="Wingdings" panose="05000000000000000000" pitchFamily="2" charset="2"/>
              <a:buChar char="§"/>
              <a:defRPr/>
            </a:pPr>
            <a:r>
              <a:rPr lang="en-AU" sz="1600" b="1" dirty="0" err="1">
                <a:solidFill>
                  <a:srgbClr val="EC6726"/>
                </a:solidFill>
                <a:latin typeface="Arial" panose="020B0604020202020204" pitchFamily="34" charset="0"/>
                <a:cs typeface="Arial" panose="020B0604020202020204" pitchFamily="34" charset="0"/>
              </a:rPr>
              <a:t>ClPP</a:t>
            </a:r>
            <a:r>
              <a:rPr lang="en-AU" sz="1600" b="1" dirty="0">
                <a:solidFill>
                  <a:srgbClr val="EC6726"/>
                </a:solidFill>
                <a:latin typeface="Arial" panose="020B0604020202020204" pitchFamily="34" charset="0"/>
                <a:cs typeface="Arial" panose="020B0604020202020204" pitchFamily="34" charset="0"/>
              </a:rPr>
              <a:t> – </a:t>
            </a:r>
            <a:r>
              <a:rPr lang="hu-HU" sz="1600" b="1" dirty="0">
                <a:solidFill>
                  <a:srgbClr val="EC6726"/>
                </a:solidFill>
                <a:latin typeface="Arial" panose="020B0604020202020204" pitchFamily="34" charset="0"/>
                <a:cs typeface="Arial" panose="020B0604020202020204" pitchFamily="34" charset="0"/>
              </a:rPr>
              <a:t>Csatorna</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DN 600</a:t>
            </a:r>
          </a:p>
          <a:p>
            <a:pPr marL="342900" indent="-285750">
              <a:lnSpc>
                <a:spcPts val="2400"/>
              </a:lnSpc>
              <a:buFont typeface="Wingdings" panose="05000000000000000000" pitchFamily="2" charset="2"/>
              <a:buChar char="§"/>
              <a:defRPr/>
            </a:pPr>
            <a:r>
              <a:rPr lang="en-US" sz="1600" b="1" dirty="0">
                <a:solidFill>
                  <a:srgbClr val="002643"/>
                </a:solidFill>
                <a:latin typeface="HelveticaNeueLT Pro 55 Roman" panose="020B0604020202020204" pitchFamily="34" charset="0"/>
              </a:rPr>
              <a:t>Epoxy Liner – </a:t>
            </a:r>
            <a:r>
              <a:rPr lang="hu-HU" sz="1600" b="1" dirty="0" err="1">
                <a:solidFill>
                  <a:srgbClr val="002643"/>
                </a:solidFill>
                <a:latin typeface="HelveticaNeueLT Pro 55 Roman" panose="020B0604020202020204" pitchFamily="34" charset="0"/>
              </a:rPr>
              <a:t>göz</a:t>
            </a:r>
            <a:r>
              <a:rPr lang="hu-HU" sz="1600" b="1" dirty="0">
                <a:solidFill>
                  <a:srgbClr val="002643"/>
                </a:solidFill>
                <a:latin typeface="HelveticaNeueLT Pro 55 Roman" panose="020B0604020202020204" pitchFamily="34" charset="0"/>
              </a:rPr>
              <a:t> kikeményítés</a:t>
            </a:r>
            <a:endParaRPr lang="en-US" sz="1600" b="1" dirty="0">
              <a:solidFill>
                <a:srgbClr val="002643"/>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EC6726"/>
                </a:solidFill>
                <a:latin typeface="HelveticaNeueLT Pro 55 Roman" panose="020B0604020202020204" pitchFamily="34" charset="0"/>
              </a:rPr>
              <a:t>Hossz</a:t>
            </a:r>
            <a:r>
              <a:rPr lang="en-US" sz="1600" b="1" dirty="0">
                <a:solidFill>
                  <a:srgbClr val="EC6726"/>
                </a:solidFill>
                <a:latin typeface="HelveticaNeueLT Pro 55 Roman" panose="020B0604020202020204" pitchFamily="34" charset="0"/>
              </a:rPr>
              <a:t>: 103,5 m </a:t>
            </a:r>
            <a:r>
              <a:rPr lang="hu-HU" sz="1600" b="1" dirty="0">
                <a:solidFill>
                  <a:srgbClr val="EC6726"/>
                </a:solidFill>
                <a:latin typeface="HelveticaNeueLT Pro 55 Roman" panose="020B0604020202020204" pitchFamily="34" charset="0"/>
              </a:rPr>
              <a:t>egy szakaszban</a:t>
            </a:r>
            <a:endParaRPr lang="en-US" sz="1600" b="1" dirty="0">
              <a:solidFill>
                <a:srgbClr val="EC6726"/>
              </a:solidFill>
              <a:latin typeface="HelveticaNeueLT Pro 55 Roman" panose="020B0604020202020204" pitchFamily="34" charset="0"/>
            </a:endParaRPr>
          </a:p>
          <a:p>
            <a:pPr marL="342900" indent="-285750">
              <a:lnSpc>
                <a:spcPts val="2400"/>
              </a:lnSpc>
              <a:buFont typeface="Wingdings" panose="05000000000000000000" pitchFamily="2" charset="2"/>
              <a:buChar char="§"/>
              <a:defRPr/>
            </a:pPr>
            <a:r>
              <a:rPr lang="hu-HU" sz="1600" b="1" dirty="0">
                <a:solidFill>
                  <a:srgbClr val="002643"/>
                </a:solidFill>
                <a:latin typeface="HelveticaNeueLT Pro 55 Roman" panose="020B0604020202020204" pitchFamily="34" charset="0"/>
              </a:rPr>
              <a:t>Végső falvastagság</a:t>
            </a:r>
            <a:r>
              <a:rPr lang="en-US" sz="1600" b="1" dirty="0">
                <a:solidFill>
                  <a:srgbClr val="002643"/>
                </a:solidFill>
                <a:latin typeface="HelveticaNeueLT Pro 55 Roman" panose="020B0604020202020204" pitchFamily="34" charset="0"/>
              </a:rPr>
              <a:t>:  12,2 mm</a:t>
            </a:r>
          </a:p>
          <a:p>
            <a:pPr marL="342900" indent="-285750">
              <a:lnSpc>
                <a:spcPts val="2400"/>
              </a:lnSpc>
              <a:buFont typeface="Wingdings" panose="05000000000000000000" pitchFamily="2" charset="2"/>
              <a:buChar char="§"/>
              <a:defRPr/>
            </a:pPr>
            <a:r>
              <a:rPr lang="en-US" sz="1600" b="1" dirty="0">
                <a:solidFill>
                  <a:srgbClr val="EC6726"/>
                </a:solidFill>
                <a:latin typeface="HelveticaNeueLT Pro 55 Roman" panose="020B0604020202020204" pitchFamily="34" charset="0"/>
              </a:rPr>
              <a:t>40m</a:t>
            </a:r>
            <a:r>
              <a:rPr lang="hu-HU" sz="1600" b="1" dirty="0">
                <a:solidFill>
                  <a:srgbClr val="EC6726"/>
                </a:solidFill>
                <a:latin typeface="HelveticaNeueLT Pro 55 Roman" panose="020B0604020202020204" pitchFamily="34" charset="0"/>
              </a:rPr>
              <a:t> magasságkülönbség</a:t>
            </a:r>
            <a:endParaRPr lang="en-US" sz="1600" b="1" dirty="0">
              <a:solidFill>
                <a:srgbClr val="EC6726"/>
              </a:solidFill>
              <a:latin typeface="HelveticaNeueLT Pro 55 Roman" panose="020B0604020202020204" pitchFamily="34" charset="0"/>
            </a:endParaRPr>
          </a:p>
        </p:txBody>
      </p:sp>
      <p:sp>
        <p:nvSpPr>
          <p:cNvPr id="14" name="Text Box 6">
            <a:extLst>
              <a:ext uri="{FF2B5EF4-FFF2-40B4-BE49-F238E27FC236}">
                <a16:creationId xmlns:a16="http://schemas.microsoft.com/office/drawing/2014/main" id="{0DC9DBA9-5EDA-1A77-153E-54E257AEB144}"/>
              </a:ext>
            </a:extLst>
          </p:cNvPr>
          <p:cNvSpPr txBox="1">
            <a:spLocks noChangeArrowheads="1"/>
          </p:cNvSpPr>
          <p:nvPr/>
        </p:nvSpPr>
        <p:spPr bwMode="auto">
          <a:xfrm>
            <a:off x="574409" y="1613652"/>
            <a:ext cx="393984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b="1" dirty="0">
                <a:solidFill>
                  <a:srgbClr val="002643"/>
                </a:solidFill>
              </a:rPr>
              <a:t>Agriapipe Kft.</a:t>
            </a:r>
            <a:r>
              <a:rPr lang="hu-HU" b="1" dirty="0">
                <a:solidFill>
                  <a:srgbClr val="002643"/>
                </a:solidFill>
              </a:rPr>
              <a:t>-vel együttműködve</a:t>
            </a:r>
            <a:r>
              <a:rPr lang="en-US" b="1" dirty="0">
                <a:solidFill>
                  <a:srgbClr val="002643"/>
                </a:solidFill>
              </a:rPr>
              <a:t>.</a:t>
            </a:r>
          </a:p>
        </p:txBody>
      </p:sp>
      <p:pic>
        <p:nvPicPr>
          <p:cNvPr id="15" name="Grafik 14" descr="Ein Bild, das Text, Schrift, Logo, Grafiken enthält.&#10;&#10;Automatisch generierte Beschreibung">
            <a:extLst>
              <a:ext uri="{FF2B5EF4-FFF2-40B4-BE49-F238E27FC236}">
                <a16:creationId xmlns:a16="http://schemas.microsoft.com/office/drawing/2014/main" id="{D1448BA3-9403-66B2-110C-A2D81917F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0232" y="1340018"/>
            <a:ext cx="1161589" cy="698212"/>
          </a:xfrm>
          <a:prstGeom prst="rect">
            <a:avLst/>
          </a:prstGeom>
        </p:spPr>
      </p:pic>
      <p:pic>
        <p:nvPicPr>
          <p:cNvPr id="16" name="Picture 6" descr="Agriapipe Kft. | LinkedIn">
            <a:extLst>
              <a:ext uri="{FF2B5EF4-FFF2-40B4-BE49-F238E27FC236}">
                <a16:creationId xmlns:a16="http://schemas.microsoft.com/office/drawing/2014/main" id="{5D125F91-8D01-AFA8-AC9D-10C81E34103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5832569" y="1369695"/>
            <a:ext cx="1075223" cy="613289"/>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descr="Ein Bild, das draußen, Himmel, Gras, Kleidung enthält.&#10;&#10;KI-generierte Inhalte können fehlerhaft sein.">
            <a:extLst>
              <a:ext uri="{FF2B5EF4-FFF2-40B4-BE49-F238E27FC236}">
                <a16:creationId xmlns:a16="http://schemas.microsoft.com/office/drawing/2014/main" id="{9C04BBE6-9755-0F81-DE40-30B5DEF8F29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67626" y="2671382"/>
            <a:ext cx="5470187" cy="4102640"/>
          </a:xfrm>
          <a:prstGeom prst="rect">
            <a:avLst/>
          </a:prstGeom>
        </p:spPr>
      </p:pic>
      <p:pic>
        <p:nvPicPr>
          <p:cNvPr id="8" name="Grafik 7" descr="Ein Bild, das Himmel, draußen, Rad, Wolke enthält.&#10;&#10;KI-generierte Inhalte können fehlerhaft sein.">
            <a:extLst>
              <a:ext uri="{FF2B5EF4-FFF2-40B4-BE49-F238E27FC236}">
                <a16:creationId xmlns:a16="http://schemas.microsoft.com/office/drawing/2014/main" id="{FC1D134A-A934-71C5-91A8-178C24E1A1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048" y="3984439"/>
            <a:ext cx="3719444" cy="2789583"/>
          </a:xfrm>
          <a:prstGeom prst="rect">
            <a:avLst/>
          </a:prstGeom>
        </p:spPr>
      </p:pic>
    </p:spTree>
    <p:extLst>
      <p:ext uri="{BB962C8B-B14F-4D97-AF65-F5344CB8AC3E}">
        <p14:creationId xmlns:p14="http://schemas.microsoft.com/office/powerpoint/2010/main" val="10487902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5CDE4B-8A39-DB54-6195-52AB56930106}"/>
            </a:ext>
          </a:extLst>
        </p:cNvPr>
        <p:cNvGrpSpPr/>
        <p:nvPr/>
      </p:nvGrpSpPr>
      <p:grpSpPr>
        <a:xfrm>
          <a:off x="0" y="0"/>
          <a:ext cx="0" cy="0"/>
          <a:chOff x="0" y="0"/>
          <a:chExt cx="0" cy="0"/>
        </a:xfrm>
      </p:grpSpPr>
      <p:sp>
        <p:nvSpPr>
          <p:cNvPr id="18" name="Rechteck 17">
            <a:extLst>
              <a:ext uri="{FF2B5EF4-FFF2-40B4-BE49-F238E27FC236}">
                <a16:creationId xmlns:a16="http://schemas.microsoft.com/office/drawing/2014/main" id="{C018164B-356D-27FA-6795-781F4E957538}"/>
              </a:ext>
            </a:extLst>
          </p:cNvPr>
          <p:cNvSpPr/>
          <p:nvPr/>
        </p:nvSpPr>
        <p:spPr>
          <a:xfrm>
            <a:off x="10668000" y="1"/>
            <a:ext cx="1524000" cy="6858000"/>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itel 1">
            <a:extLst>
              <a:ext uri="{FF2B5EF4-FFF2-40B4-BE49-F238E27FC236}">
                <a16:creationId xmlns:a16="http://schemas.microsoft.com/office/drawing/2014/main" id="{F93C98CF-3F2E-CBCD-2486-37B67D325405}"/>
              </a:ext>
            </a:extLst>
          </p:cNvPr>
          <p:cNvSpPr txBox="1">
            <a:spLocks/>
          </p:cNvSpPr>
          <p:nvPr/>
        </p:nvSpPr>
        <p:spPr>
          <a:xfrm>
            <a:off x="574408" y="786766"/>
            <a:ext cx="9707728" cy="714374"/>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600" b="1" dirty="0"/>
              <a:t>Köszönjük az </a:t>
            </a:r>
            <a:r>
              <a:rPr lang="en-US" sz="3600" b="1" dirty="0"/>
              <a:t>Agriapipe </a:t>
            </a:r>
            <a:r>
              <a:rPr lang="hu-HU" sz="3600" b="1" dirty="0"/>
              <a:t>Kft.-</a:t>
            </a:r>
            <a:r>
              <a:rPr lang="hu-HU" sz="3600" b="1" dirty="0" err="1"/>
              <a:t>nek</a:t>
            </a:r>
            <a:r>
              <a:rPr lang="hu-HU" sz="3600" b="1" dirty="0"/>
              <a:t> a támogatást</a:t>
            </a:r>
            <a:r>
              <a:rPr lang="de-AT" sz="3600" b="1" dirty="0"/>
              <a:t>!</a:t>
            </a:r>
            <a:endParaRPr lang="en-US" sz="3600" b="1" dirty="0">
              <a:solidFill>
                <a:srgbClr val="002643"/>
              </a:solidFill>
            </a:endParaRPr>
          </a:p>
        </p:txBody>
      </p:sp>
      <p:sp>
        <p:nvSpPr>
          <p:cNvPr id="11" name="Rechteck 10">
            <a:extLst>
              <a:ext uri="{FF2B5EF4-FFF2-40B4-BE49-F238E27FC236}">
                <a16:creationId xmlns:a16="http://schemas.microsoft.com/office/drawing/2014/main" id="{926CD48B-F129-9D78-4C70-09FE49F979E6}"/>
              </a:ext>
            </a:extLst>
          </p:cNvPr>
          <p:cNvSpPr/>
          <p:nvPr/>
        </p:nvSpPr>
        <p:spPr>
          <a:xfrm>
            <a:off x="720391" y="1424941"/>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solidFill>
                <a:srgbClr val="EC6726"/>
              </a:solidFill>
            </a:endParaRPr>
          </a:p>
        </p:txBody>
      </p:sp>
      <p:sp>
        <p:nvSpPr>
          <p:cNvPr id="4" name="Textfeld 3">
            <a:extLst>
              <a:ext uri="{FF2B5EF4-FFF2-40B4-BE49-F238E27FC236}">
                <a16:creationId xmlns:a16="http://schemas.microsoft.com/office/drawing/2014/main" id="{F68505BA-9E82-559F-0CC1-FBCFCACBCB13}"/>
              </a:ext>
            </a:extLst>
          </p:cNvPr>
          <p:cNvSpPr txBox="1"/>
          <p:nvPr/>
        </p:nvSpPr>
        <p:spPr>
          <a:xfrm>
            <a:off x="622856" y="366477"/>
            <a:ext cx="3565217" cy="523220"/>
          </a:xfrm>
          <a:prstGeom prst="rect">
            <a:avLst/>
          </a:prstGeom>
          <a:noFill/>
        </p:spPr>
        <p:txBody>
          <a:bodyPr wrap="square" rtlCol="0">
            <a:spAutoFit/>
          </a:bodyPr>
          <a:lstStyle/>
          <a:p>
            <a:r>
              <a:rPr lang="en-AU" sz="1400" dirty="0">
                <a:solidFill>
                  <a:srgbClr val="737373"/>
                </a:solidFill>
                <a:latin typeface="Arial" panose="020B0604020202020204" pitchFamily="34" charset="0"/>
                <a:cs typeface="Arial" panose="020B0604020202020204" pitchFamily="34" charset="0"/>
              </a:rPr>
              <a:t>ESETTANULMÁNYOK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pic>
        <p:nvPicPr>
          <p:cNvPr id="2" name="Grafik 1" descr="Ein Bild, das Text, Schrift, Logo, Grafiken enthält.&#10;&#10;Automatisch generierte Beschreibung">
            <a:extLst>
              <a:ext uri="{FF2B5EF4-FFF2-40B4-BE49-F238E27FC236}">
                <a16:creationId xmlns:a16="http://schemas.microsoft.com/office/drawing/2014/main" id="{0867AACE-348E-05B3-D99B-88D1D1AC9BD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49205" y="171259"/>
            <a:ext cx="1161589" cy="698212"/>
          </a:xfrm>
          <a:prstGeom prst="rect">
            <a:avLst/>
          </a:prstGeom>
        </p:spPr>
      </p:pic>
      <p:pic>
        <p:nvPicPr>
          <p:cNvPr id="15" name="Grafik 14" descr="Ein Bild, das Text, Schrift, Logo, Grafiken enthält.&#10;&#10;Automatisch generierte Beschreibung">
            <a:extLst>
              <a:ext uri="{FF2B5EF4-FFF2-40B4-BE49-F238E27FC236}">
                <a16:creationId xmlns:a16="http://schemas.microsoft.com/office/drawing/2014/main" id="{8A695EAA-674D-610C-68AC-3D86AE8974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1395" y="3958831"/>
            <a:ext cx="1857808" cy="1116698"/>
          </a:xfrm>
          <a:prstGeom prst="rect">
            <a:avLst/>
          </a:prstGeom>
        </p:spPr>
      </p:pic>
      <p:pic>
        <p:nvPicPr>
          <p:cNvPr id="16" name="Picture 6" descr="Agriapipe Kft. | LinkedIn">
            <a:extLst>
              <a:ext uri="{FF2B5EF4-FFF2-40B4-BE49-F238E27FC236}">
                <a16:creationId xmlns:a16="http://schemas.microsoft.com/office/drawing/2014/main" id="{77986D66-A2C4-6295-BE5C-23886B63517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a:fillRect/>
          </a:stretch>
        </p:blipFill>
        <p:spPr bwMode="auto">
          <a:xfrm>
            <a:off x="6933551" y="2899169"/>
            <a:ext cx="1857808" cy="1059662"/>
          </a:xfrm>
          <a:prstGeom prst="rect">
            <a:avLst/>
          </a:prstGeom>
          <a:noFill/>
          <a:extLst>
            <a:ext uri="{909E8E84-426E-40DD-AFC4-6F175D3DCCD1}">
              <a14:hiddenFill xmlns:a14="http://schemas.microsoft.com/office/drawing/2010/main">
                <a:solidFill>
                  <a:srgbClr val="FFFFFF"/>
                </a:solidFill>
              </a14:hiddenFill>
            </a:ext>
          </a:extLst>
        </p:spPr>
      </p:pic>
      <p:pic>
        <p:nvPicPr>
          <p:cNvPr id="6" name="Grafik 5" descr="Ein Bild, das Schuhwerk, draußen, Kleidung, Person enthält.&#10;&#10;KI-generierte Inhalte können fehlerhaft sein.">
            <a:extLst>
              <a:ext uri="{FF2B5EF4-FFF2-40B4-BE49-F238E27FC236}">
                <a16:creationId xmlns:a16="http://schemas.microsoft.com/office/drawing/2014/main" id="{87B0E98E-721F-9E94-B525-929347E5A87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35000"/>
                    </a14:imgEffect>
                  </a14:imgLayer>
                </a14:imgProps>
              </a:ext>
              <a:ext uri="{28A0092B-C50C-407E-A947-70E740481C1C}">
                <a14:useLocalDpi xmlns:a14="http://schemas.microsoft.com/office/drawing/2010/main" val="0"/>
              </a:ext>
            </a:extLst>
          </a:blip>
          <a:stretch>
            <a:fillRect/>
          </a:stretch>
        </p:blipFill>
        <p:spPr>
          <a:xfrm>
            <a:off x="2577891" y="1501140"/>
            <a:ext cx="3967640" cy="5290187"/>
          </a:xfrm>
          <a:prstGeom prst="rect">
            <a:avLst/>
          </a:prstGeom>
        </p:spPr>
      </p:pic>
    </p:spTree>
    <p:extLst>
      <p:ext uri="{BB962C8B-B14F-4D97-AF65-F5344CB8AC3E}">
        <p14:creationId xmlns:p14="http://schemas.microsoft.com/office/powerpoint/2010/main" val="31097702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38BE1-2C4C-EBD3-0B53-1E183D8862D5}"/>
            </a:ext>
          </a:extLst>
        </p:cNvPr>
        <p:cNvGrpSpPr/>
        <p:nvPr/>
      </p:nvGrpSpPr>
      <p:grpSpPr>
        <a:xfrm>
          <a:off x="0" y="0"/>
          <a:ext cx="0" cy="0"/>
          <a:chOff x="0" y="0"/>
          <a:chExt cx="0" cy="0"/>
        </a:xfrm>
      </p:grpSpPr>
      <p:sp>
        <p:nvSpPr>
          <p:cNvPr id="9" name="Textfeld 8">
            <a:extLst>
              <a:ext uri="{FF2B5EF4-FFF2-40B4-BE49-F238E27FC236}">
                <a16:creationId xmlns:a16="http://schemas.microsoft.com/office/drawing/2014/main" id="{20E53884-3486-B1A8-9BF2-B3B5852B91F7}"/>
              </a:ext>
            </a:extLst>
          </p:cNvPr>
          <p:cNvSpPr txBox="1"/>
          <p:nvPr/>
        </p:nvSpPr>
        <p:spPr>
          <a:xfrm>
            <a:off x="6498275" y="1824285"/>
            <a:ext cx="4018425" cy="985398"/>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Swietelsky-Faber GmbH</a:t>
            </a:r>
          </a:p>
          <a:p>
            <a:pPr>
              <a:lnSpc>
                <a:spcPts val="2400"/>
              </a:lnSpc>
            </a:pPr>
            <a:r>
              <a:rPr lang="de-DE" sz="1600" b="0" i="0" dirty="0" err="1">
                <a:solidFill>
                  <a:srgbClr val="002643"/>
                </a:solidFill>
                <a:effectLst/>
                <a:latin typeface="Arial" panose="020B0604020202020204" pitchFamily="34" charset="0"/>
                <a:cs typeface="Arial" panose="020B0604020202020204" pitchFamily="34" charset="0"/>
              </a:rPr>
              <a:t>Haidfeldstraße</a:t>
            </a:r>
            <a:r>
              <a:rPr lang="de-DE" sz="1600" b="0" i="0" dirty="0">
                <a:solidFill>
                  <a:srgbClr val="002643"/>
                </a:solidFill>
                <a:effectLst/>
                <a:latin typeface="Arial" panose="020B0604020202020204" pitchFamily="34" charset="0"/>
                <a:cs typeface="Arial" panose="020B0604020202020204" pitchFamily="34" charset="0"/>
              </a:rPr>
              <a:t> 44</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A-4060 Leonding</a:t>
            </a:r>
          </a:p>
        </p:txBody>
      </p:sp>
      <p:sp>
        <p:nvSpPr>
          <p:cNvPr id="11" name="Titel 1">
            <a:extLst>
              <a:ext uri="{FF2B5EF4-FFF2-40B4-BE49-F238E27FC236}">
                <a16:creationId xmlns:a16="http://schemas.microsoft.com/office/drawing/2014/main" id="{C61631EF-4A6C-6E77-B395-8477C9B13EA5}"/>
              </a:ext>
            </a:extLst>
          </p:cNvPr>
          <p:cNvSpPr txBox="1">
            <a:spLocks/>
          </p:cNvSpPr>
          <p:nvPr/>
        </p:nvSpPr>
        <p:spPr>
          <a:xfrm>
            <a:off x="574408" y="805411"/>
            <a:ext cx="8353282" cy="80995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hu-HU" sz="3500" b="1" dirty="0">
                <a:solidFill>
                  <a:srgbClr val="002643"/>
                </a:solidFill>
                <a:latin typeface="Arial" panose="020B0604020202020204" pitchFamily="34" charset="0"/>
                <a:cs typeface="Arial" panose="020B0604020202020204" pitchFamily="34" charset="0"/>
              </a:rPr>
              <a:t>Elérhetőség </a:t>
            </a:r>
            <a:r>
              <a:rPr lang="de-DE" sz="3500" b="1" dirty="0">
                <a:solidFill>
                  <a:srgbClr val="F27A24"/>
                </a:solidFill>
                <a:latin typeface="Arial" panose="020B0604020202020204" pitchFamily="34" charset="0"/>
                <a:cs typeface="Arial" panose="020B0604020202020204" pitchFamily="34" charset="0"/>
              </a:rPr>
              <a:t>Swietelsky-Faber</a:t>
            </a:r>
          </a:p>
        </p:txBody>
      </p:sp>
      <p:sp>
        <p:nvSpPr>
          <p:cNvPr id="12" name="Rechteck 11">
            <a:extLst>
              <a:ext uri="{FF2B5EF4-FFF2-40B4-BE49-F238E27FC236}">
                <a16:creationId xmlns:a16="http://schemas.microsoft.com/office/drawing/2014/main" id="{E469CB49-C97F-DA2F-B5C8-84F7BF1742F8}"/>
              </a:ext>
            </a:extLst>
          </p:cNvPr>
          <p:cNvSpPr/>
          <p:nvPr/>
        </p:nvSpPr>
        <p:spPr>
          <a:xfrm>
            <a:off x="678233" y="1458542"/>
            <a:ext cx="678228" cy="60491"/>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latin typeface="Arial" panose="020B0604020202020204" pitchFamily="34" charset="0"/>
              <a:cs typeface="Arial" panose="020B0604020202020204" pitchFamily="34" charset="0"/>
            </a:endParaRPr>
          </a:p>
        </p:txBody>
      </p:sp>
      <p:grpSp>
        <p:nvGrpSpPr>
          <p:cNvPr id="8" name="Gruppieren 7">
            <a:extLst>
              <a:ext uri="{FF2B5EF4-FFF2-40B4-BE49-F238E27FC236}">
                <a16:creationId xmlns:a16="http://schemas.microsoft.com/office/drawing/2014/main" id="{6FDA5E30-2544-47E9-55D9-4FBD487BDA0D}"/>
              </a:ext>
            </a:extLst>
          </p:cNvPr>
          <p:cNvGrpSpPr/>
          <p:nvPr/>
        </p:nvGrpSpPr>
        <p:grpSpPr>
          <a:xfrm>
            <a:off x="5102196" y="1783871"/>
            <a:ext cx="987189" cy="987189"/>
            <a:chOff x="5102196" y="1631283"/>
            <a:chExt cx="987189" cy="987189"/>
          </a:xfrm>
        </p:grpSpPr>
        <p:sp>
          <p:nvSpPr>
            <p:cNvPr id="15" name="Rechteck 14">
              <a:extLst>
                <a:ext uri="{FF2B5EF4-FFF2-40B4-BE49-F238E27FC236}">
                  <a16:creationId xmlns:a16="http://schemas.microsoft.com/office/drawing/2014/main" id="{804548E2-B9E0-5B3A-7EE2-05270F78514B}"/>
                </a:ext>
              </a:extLst>
            </p:cNvPr>
            <p:cNvSpPr/>
            <p:nvPr/>
          </p:nvSpPr>
          <p:spPr>
            <a:xfrm>
              <a:off x="5102196" y="1631283"/>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u="sng" dirty="0">
                <a:latin typeface="Arial" panose="020B0604020202020204" pitchFamily="34" charset="0"/>
                <a:cs typeface="Arial" panose="020B0604020202020204" pitchFamily="34" charset="0"/>
              </a:endParaRPr>
            </a:p>
          </p:txBody>
        </p:sp>
        <p:pic>
          <p:nvPicPr>
            <p:cNvPr id="19" name="Grafik 18">
              <a:extLst>
                <a:ext uri="{FF2B5EF4-FFF2-40B4-BE49-F238E27FC236}">
                  <a16:creationId xmlns:a16="http://schemas.microsoft.com/office/drawing/2014/main" id="{6F3212CA-4AB8-4D67-D36C-33E09296456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399961" y="1981293"/>
              <a:ext cx="395998" cy="295154"/>
            </a:xfrm>
            <a:prstGeom prst="rect">
              <a:avLst/>
            </a:prstGeom>
          </p:spPr>
        </p:pic>
      </p:grpSp>
      <p:grpSp>
        <p:nvGrpSpPr>
          <p:cNvPr id="10" name="Gruppieren 9">
            <a:extLst>
              <a:ext uri="{FF2B5EF4-FFF2-40B4-BE49-F238E27FC236}">
                <a16:creationId xmlns:a16="http://schemas.microsoft.com/office/drawing/2014/main" id="{5F81780C-B126-AC6D-F9DB-476BFF349F69}"/>
              </a:ext>
            </a:extLst>
          </p:cNvPr>
          <p:cNvGrpSpPr/>
          <p:nvPr/>
        </p:nvGrpSpPr>
        <p:grpSpPr>
          <a:xfrm>
            <a:off x="5102196" y="3269884"/>
            <a:ext cx="987189" cy="987189"/>
            <a:chOff x="5102196" y="3034541"/>
            <a:chExt cx="987189" cy="987189"/>
          </a:xfrm>
        </p:grpSpPr>
        <p:sp>
          <p:nvSpPr>
            <p:cNvPr id="17" name="Rechteck 16">
              <a:extLst>
                <a:ext uri="{FF2B5EF4-FFF2-40B4-BE49-F238E27FC236}">
                  <a16:creationId xmlns:a16="http://schemas.microsoft.com/office/drawing/2014/main" id="{7DDE8D2E-B0E1-3538-A032-594C9573CD47}"/>
                </a:ext>
              </a:extLst>
            </p:cNvPr>
            <p:cNvSpPr/>
            <p:nvPr/>
          </p:nvSpPr>
          <p:spPr>
            <a:xfrm>
              <a:off x="5102196" y="3034541"/>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latin typeface="Arial" panose="020B0604020202020204" pitchFamily="34" charset="0"/>
                <a:cs typeface="Arial" panose="020B0604020202020204" pitchFamily="34" charset="0"/>
              </a:endParaRPr>
            </a:p>
          </p:txBody>
        </p:sp>
        <p:pic>
          <p:nvPicPr>
            <p:cNvPr id="21" name="Grafik 20">
              <a:extLst>
                <a:ext uri="{FF2B5EF4-FFF2-40B4-BE49-F238E27FC236}">
                  <a16:creationId xmlns:a16="http://schemas.microsoft.com/office/drawing/2014/main" id="{36945BD4-058A-73E1-4096-45C61D7ABE9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02445" y="3316202"/>
              <a:ext cx="400338" cy="437514"/>
            </a:xfrm>
            <a:prstGeom prst="rect">
              <a:avLst/>
            </a:prstGeom>
          </p:spPr>
        </p:pic>
      </p:grpSp>
      <p:sp>
        <p:nvSpPr>
          <p:cNvPr id="22" name="Titel 1">
            <a:extLst>
              <a:ext uri="{FF2B5EF4-FFF2-40B4-BE49-F238E27FC236}">
                <a16:creationId xmlns:a16="http://schemas.microsoft.com/office/drawing/2014/main" id="{3C48580E-1EE6-5CFE-A05A-4C2384EE4DA1}"/>
              </a:ext>
            </a:extLst>
          </p:cNvPr>
          <p:cNvSpPr txBox="1">
            <a:spLocks/>
          </p:cNvSpPr>
          <p:nvPr/>
        </p:nvSpPr>
        <p:spPr>
          <a:xfrm>
            <a:off x="5017730" y="6234329"/>
            <a:ext cx="2836328" cy="36933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e-DE" sz="2000" b="1" dirty="0">
                <a:solidFill>
                  <a:srgbClr val="F27A24"/>
                </a:solidFill>
                <a:latin typeface="+mn-lt"/>
                <a:cs typeface="Arial" panose="020B0604020202020204" pitchFamily="34" charset="0"/>
              </a:rPr>
              <a:t>swietelsky-faber</a:t>
            </a:r>
            <a:r>
              <a:rPr lang="de-DE" sz="2000" b="1" dirty="0">
                <a:solidFill>
                  <a:srgbClr val="F27A24"/>
                </a:solidFill>
                <a:latin typeface="Arial" panose="020B0604020202020204" pitchFamily="34" charset="0"/>
                <a:cs typeface="Arial" panose="020B0604020202020204" pitchFamily="34" charset="0"/>
              </a:rPr>
              <a:t>.com</a:t>
            </a:r>
          </a:p>
        </p:txBody>
      </p:sp>
      <p:sp>
        <p:nvSpPr>
          <p:cNvPr id="23" name="Rechteck 22">
            <a:extLst>
              <a:ext uri="{FF2B5EF4-FFF2-40B4-BE49-F238E27FC236}">
                <a16:creationId xmlns:a16="http://schemas.microsoft.com/office/drawing/2014/main" id="{83CB7F04-3BBD-38FA-3157-41499E86CE11}"/>
              </a:ext>
            </a:extLst>
          </p:cNvPr>
          <p:cNvSpPr/>
          <p:nvPr/>
        </p:nvSpPr>
        <p:spPr>
          <a:xfrm>
            <a:off x="5102196" y="6619575"/>
            <a:ext cx="7089804" cy="238425"/>
          </a:xfrm>
          <a:prstGeom prst="rect">
            <a:avLst/>
          </a:prstGeom>
          <a:solidFill>
            <a:srgbClr val="EC67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a:latin typeface="Arial" panose="020B0604020202020204" pitchFamily="34" charset="0"/>
              <a:cs typeface="Arial" panose="020B0604020202020204" pitchFamily="34" charset="0"/>
            </a:endParaRPr>
          </a:p>
        </p:txBody>
      </p:sp>
      <p:pic>
        <p:nvPicPr>
          <p:cNvPr id="3" name="Grafik 2">
            <a:extLst>
              <a:ext uri="{FF2B5EF4-FFF2-40B4-BE49-F238E27FC236}">
                <a16:creationId xmlns:a16="http://schemas.microsoft.com/office/drawing/2014/main" id="{B62DDA6C-5E0A-32E1-8B20-B72DFB753624}"/>
              </a:ext>
            </a:extLst>
          </p:cNvPr>
          <p:cNvPicPr>
            <a:picLocks noChangeAspect="1"/>
          </p:cNvPicPr>
          <p:nvPr/>
        </p:nvPicPr>
        <p:blipFill rotWithShape="1">
          <a:blip r:embed="rId6">
            <a:extLst>
              <a:ext uri="{28A0092B-C50C-407E-A947-70E740481C1C}">
                <a14:useLocalDpi xmlns:a14="http://schemas.microsoft.com/office/drawing/2010/main" val="0"/>
              </a:ext>
            </a:extLst>
          </a:blip>
          <a:srcRect b="-212"/>
          <a:stretch/>
        </p:blipFill>
        <p:spPr>
          <a:xfrm>
            <a:off x="526163" y="2082657"/>
            <a:ext cx="4219250" cy="4060309"/>
          </a:xfrm>
          <a:prstGeom prst="rect">
            <a:avLst/>
          </a:prstGeom>
        </p:spPr>
      </p:pic>
      <p:sp>
        <p:nvSpPr>
          <p:cNvPr id="2" name="Textfeld 1">
            <a:extLst>
              <a:ext uri="{FF2B5EF4-FFF2-40B4-BE49-F238E27FC236}">
                <a16:creationId xmlns:a16="http://schemas.microsoft.com/office/drawing/2014/main" id="{3A31057F-18BE-C3C2-5479-D6EF2AF6C33D}"/>
              </a:ext>
            </a:extLst>
          </p:cNvPr>
          <p:cNvSpPr txBox="1"/>
          <p:nvPr/>
        </p:nvSpPr>
        <p:spPr>
          <a:xfrm>
            <a:off x="622856" y="366477"/>
            <a:ext cx="3565217" cy="523220"/>
          </a:xfrm>
          <a:prstGeom prst="rect">
            <a:avLst/>
          </a:prstGeom>
          <a:noFill/>
        </p:spPr>
        <p:txBody>
          <a:bodyPr wrap="square" rtlCol="0">
            <a:spAutoFit/>
          </a:bodyPr>
          <a:lstStyle/>
          <a:p>
            <a:r>
              <a:rPr lang="hu-HU" sz="1400" dirty="0">
                <a:solidFill>
                  <a:srgbClr val="737373"/>
                </a:solidFill>
                <a:latin typeface="Arial" panose="020B0604020202020204" pitchFamily="34" charset="0"/>
                <a:cs typeface="Arial" panose="020B0604020202020204" pitchFamily="34" charset="0"/>
              </a:rPr>
              <a:t>Elérhetőségek</a:t>
            </a:r>
            <a:endParaRPr lang="en-AU" sz="1400" dirty="0">
              <a:latin typeface="Arial" panose="020B0604020202020204" pitchFamily="34" charset="0"/>
              <a:cs typeface="Arial" panose="020B0604020202020204" pitchFamily="34" charset="0"/>
            </a:endParaRPr>
          </a:p>
          <a:p>
            <a:endParaRPr lang="en-AU" sz="1400" dirty="0">
              <a:latin typeface="Arial" panose="020B0604020202020204" pitchFamily="34" charset="0"/>
              <a:cs typeface="Arial" panose="020B0604020202020204" pitchFamily="34" charset="0"/>
            </a:endParaRPr>
          </a:p>
        </p:txBody>
      </p:sp>
      <p:sp>
        <p:nvSpPr>
          <p:cNvPr id="4" name="Textfeld 3">
            <a:extLst>
              <a:ext uri="{FF2B5EF4-FFF2-40B4-BE49-F238E27FC236}">
                <a16:creationId xmlns:a16="http://schemas.microsoft.com/office/drawing/2014/main" id="{3FEC60CC-46BB-47F3-3FA6-C4DA07229A31}"/>
              </a:ext>
            </a:extLst>
          </p:cNvPr>
          <p:cNvSpPr txBox="1"/>
          <p:nvPr/>
        </p:nvSpPr>
        <p:spPr>
          <a:xfrm>
            <a:off x="6498275" y="3116890"/>
            <a:ext cx="4018425" cy="1293175"/>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Gerhard Szigeti</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Division Manager</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M    +43 664 351 03 55</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E     gerhard.szigeti@swietelsky-faber.at</a:t>
            </a:r>
          </a:p>
        </p:txBody>
      </p:sp>
      <p:sp>
        <p:nvSpPr>
          <p:cNvPr id="5" name="Textfeld 4">
            <a:extLst>
              <a:ext uri="{FF2B5EF4-FFF2-40B4-BE49-F238E27FC236}">
                <a16:creationId xmlns:a16="http://schemas.microsoft.com/office/drawing/2014/main" id="{E331921C-5756-F93A-09A1-DE3004702B08}"/>
              </a:ext>
            </a:extLst>
          </p:cNvPr>
          <p:cNvSpPr txBox="1"/>
          <p:nvPr/>
        </p:nvSpPr>
        <p:spPr>
          <a:xfrm>
            <a:off x="6498275" y="4678079"/>
            <a:ext cx="4018425" cy="1293175"/>
          </a:xfrm>
          <a:prstGeom prst="rect">
            <a:avLst/>
          </a:prstGeom>
          <a:noFill/>
        </p:spPr>
        <p:txBody>
          <a:bodyPr wrap="square">
            <a:spAutoFit/>
          </a:bodyPr>
          <a:lstStyle/>
          <a:p>
            <a:pPr>
              <a:lnSpc>
                <a:spcPts val="2400"/>
              </a:lnSpc>
            </a:pPr>
            <a:r>
              <a:rPr lang="de-DE" sz="1600" b="0" i="0" dirty="0">
                <a:solidFill>
                  <a:srgbClr val="002643"/>
                </a:solidFill>
                <a:effectLst/>
                <a:latin typeface="Arial" panose="020B0604020202020204" pitchFamily="34" charset="0"/>
                <a:cs typeface="Arial" panose="020B0604020202020204" pitchFamily="34" charset="0"/>
              </a:rPr>
              <a:t>Christian Hartl</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Sales - Industry und Energie</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M    +43 664 289 7067</a:t>
            </a:r>
          </a:p>
          <a:p>
            <a:pPr>
              <a:lnSpc>
                <a:spcPts val="2400"/>
              </a:lnSpc>
            </a:pPr>
            <a:r>
              <a:rPr lang="de-DE" sz="1600" b="0" i="0" dirty="0">
                <a:solidFill>
                  <a:srgbClr val="002643"/>
                </a:solidFill>
                <a:effectLst/>
                <a:latin typeface="Arial" panose="020B0604020202020204" pitchFamily="34" charset="0"/>
                <a:cs typeface="Arial" panose="020B0604020202020204" pitchFamily="34" charset="0"/>
              </a:rPr>
              <a:t>E     christian.hartl@swietelsky-faber.at</a:t>
            </a:r>
          </a:p>
        </p:txBody>
      </p:sp>
      <p:grpSp>
        <p:nvGrpSpPr>
          <p:cNvPr id="16" name="Gruppieren 15">
            <a:extLst>
              <a:ext uri="{FF2B5EF4-FFF2-40B4-BE49-F238E27FC236}">
                <a16:creationId xmlns:a16="http://schemas.microsoft.com/office/drawing/2014/main" id="{D7B1C451-5449-FA24-A994-3B6512C48EA7}"/>
              </a:ext>
            </a:extLst>
          </p:cNvPr>
          <p:cNvGrpSpPr/>
          <p:nvPr/>
        </p:nvGrpSpPr>
        <p:grpSpPr>
          <a:xfrm>
            <a:off x="5128250" y="4831073"/>
            <a:ext cx="987189" cy="987189"/>
            <a:chOff x="5128249" y="4456385"/>
            <a:chExt cx="987189" cy="987189"/>
          </a:xfrm>
        </p:grpSpPr>
        <p:sp>
          <p:nvSpPr>
            <p:cNvPr id="6" name="Rechteck 5">
              <a:extLst>
                <a:ext uri="{FF2B5EF4-FFF2-40B4-BE49-F238E27FC236}">
                  <a16:creationId xmlns:a16="http://schemas.microsoft.com/office/drawing/2014/main" id="{F181D1FF-5304-9310-9C02-C09A64A930AD}"/>
                </a:ext>
              </a:extLst>
            </p:cNvPr>
            <p:cNvSpPr/>
            <p:nvPr/>
          </p:nvSpPr>
          <p:spPr>
            <a:xfrm>
              <a:off x="5128249" y="4456385"/>
              <a:ext cx="987189" cy="987189"/>
            </a:xfrm>
            <a:prstGeom prst="rect">
              <a:avLst/>
            </a:prstGeom>
            <a:solidFill>
              <a:schemeClr val="bg1"/>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AT" dirty="0">
                <a:latin typeface="Arial" panose="020B0604020202020204" pitchFamily="34" charset="0"/>
                <a:cs typeface="Arial" panose="020B0604020202020204" pitchFamily="34" charset="0"/>
              </a:endParaRPr>
            </a:p>
          </p:txBody>
        </p:sp>
        <p:pic>
          <p:nvPicPr>
            <p:cNvPr id="7" name="Grafik 6">
              <a:extLst>
                <a:ext uri="{FF2B5EF4-FFF2-40B4-BE49-F238E27FC236}">
                  <a16:creationId xmlns:a16="http://schemas.microsoft.com/office/drawing/2014/main" id="{AE7FA1D8-6428-A5C0-B0F7-8B8815243D3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428498" y="4738046"/>
              <a:ext cx="400338" cy="437514"/>
            </a:xfrm>
            <a:prstGeom prst="rect">
              <a:avLst/>
            </a:prstGeom>
          </p:spPr>
        </p:pic>
      </p:grpSp>
    </p:spTree>
    <p:extLst>
      <p:ext uri="{BB962C8B-B14F-4D97-AF65-F5344CB8AC3E}">
        <p14:creationId xmlns:p14="http://schemas.microsoft.com/office/powerpoint/2010/main" val="20559879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126</TotalTime>
  <Words>1017</Words>
  <Application>Microsoft Office PowerPoint</Application>
  <PresentationFormat>Szélesvásznú</PresentationFormat>
  <Paragraphs>324</Paragraphs>
  <Slides>41</Slides>
  <Notes>32</Notes>
  <HiddenSlides>0</HiddenSlides>
  <MMClips>0</MMClips>
  <ScaleCrop>false</ScaleCrop>
  <HeadingPairs>
    <vt:vector size="6" baseType="variant">
      <vt:variant>
        <vt:lpstr>Használt betűtípusok</vt:lpstr>
      </vt:variant>
      <vt:variant>
        <vt:i4>8</vt:i4>
      </vt:variant>
      <vt:variant>
        <vt:lpstr>Téma</vt:lpstr>
      </vt:variant>
      <vt:variant>
        <vt:i4>1</vt:i4>
      </vt:variant>
      <vt:variant>
        <vt:lpstr>Diacímek</vt:lpstr>
      </vt:variant>
      <vt:variant>
        <vt:i4>41</vt:i4>
      </vt:variant>
    </vt:vector>
  </HeadingPairs>
  <TitlesOfParts>
    <vt:vector size="50" baseType="lpstr">
      <vt:lpstr>Aptos</vt:lpstr>
      <vt:lpstr>Aptos Display</vt:lpstr>
      <vt:lpstr>Arial</vt:lpstr>
      <vt:lpstr>HelveticaNeueLT Pro 55 Roman</vt:lpstr>
      <vt:lpstr>HelveticaNeueLT Pro 75 Bd</vt:lpstr>
      <vt:lpstr>Montserrat</vt:lpstr>
      <vt:lpstr>Symbol</vt:lpstr>
      <vt:lpstr>Wingdings</vt:lpstr>
      <vt:lpstr>Office Theme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SWIETELSKY-FABER</dc:title>
  <dc:creator>Kati Kinzel</dc:creator>
  <cp:lastModifiedBy>Agriapipe Mate</cp:lastModifiedBy>
  <cp:revision>84</cp:revision>
  <dcterms:created xsi:type="dcterms:W3CDTF">2023-09-07T11:20:13Z</dcterms:created>
  <dcterms:modified xsi:type="dcterms:W3CDTF">2026-01-23T10:29:14Z</dcterms:modified>
</cp:coreProperties>
</file>