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3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0.xml" ContentType="application/vnd.openxmlformats-officedocument.presentationml.slide+xml"/>
  <Override PartName="/ppt/slides/slide9.xml" ContentType="application/vnd.openxmlformats-officedocument.presentationml.slide+xml"/>
  <Override PartName="/ppt/slides/slide8.xml" ContentType="application/vnd.openxmlformats-officedocument.presentationml.slide+xml"/>
  <Override PartName="/ppt/slides/slide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2.xml" ContentType="application/vnd.openxmlformats-officedocument.presentationml.slide+xml"/>
  <Override PartName="/ppt/slides/slide25.xml" ContentType="application/vnd.openxmlformats-officedocument.presentationml.slide+xml"/>
  <Override PartName="/ppt/slides/slide23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4.xml" ContentType="application/vnd.openxmlformats-officedocument.presentationml.slide+xml"/>
  <Override PartName="/ppt/slides/slide22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notesSlides/notesSlide4.xml" ContentType="application/vnd.openxmlformats-officedocument.presentationml.notesSlid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258" r:id="rId2"/>
    <p:sldId id="470" r:id="rId3"/>
    <p:sldId id="540" r:id="rId4"/>
    <p:sldId id="502" r:id="rId5"/>
    <p:sldId id="505" r:id="rId6"/>
    <p:sldId id="560" r:id="rId7"/>
    <p:sldId id="538" r:id="rId8"/>
    <p:sldId id="569" r:id="rId9"/>
    <p:sldId id="567" r:id="rId10"/>
    <p:sldId id="561" r:id="rId11"/>
    <p:sldId id="572" r:id="rId12"/>
    <p:sldId id="563" r:id="rId13"/>
    <p:sldId id="541" r:id="rId14"/>
    <p:sldId id="568" r:id="rId15"/>
    <p:sldId id="545" r:id="rId16"/>
    <p:sldId id="547" r:id="rId17"/>
    <p:sldId id="544" r:id="rId18"/>
    <p:sldId id="550" r:id="rId19"/>
    <p:sldId id="551" r:id="rId20"/>
    <p:sldId id="552" r:id="rId21"/>
    <p:sldId id="553" r:id="rId22"/>
    <p:sldId id="554" r:id="rId23"/>
    <p:sldId id="555" r:id="rId24"/>
    <p:sldId id="556" r:id="rId25"/>
    <p:sldId id="557" r:id="rId26"/>
    <p:sldId id="558" r:id="rId27"/>
    <p:sldId id="559" r:id="rId28"/>
    <p:sldId id="549" r:id="rId29"/>
    <p:sldId id="327" r:id="rId30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4CA"/>
    <a:srgbClr val="00A2E6"/>
    <a:srgbClr val="F54B2B"/>
    <a:srgbClr val="FFB200"/>
    <a:srgbClr val="009AD2"/>
    <a:srgbClr val="1D4A7C"/>
    <a:srgbClr val="00B3ED"/>
    <a:srgbClr val="F56A1F"/>
    <a:srgbClr val="00BD7B"/>
    <a:srgbClr val="6AA7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7" autoAdjust="0"/>
    <p:restoredTop sz="89020" autoAdjust="0"/>
  </p:normalViewPr>
  <p:slideViewPr>
    <p:cSldViewPr snapToGrid="0" snapToObjects="1">
      <p:cViewPr varScale="1">
        <p:scale>
          <a:sx n="94" d="100"/>
          <a:sy n="94" d="100"/>
        </p:scale>
        <p:origin x="96" y="134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38" Type="http://schemas.openxmlformats.org/officeDocument/2006/relationships/customXml" Target="../customXml/item3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openxmlformats.org/officeDocument/2006/relationships/customXml" Target="../customXml/item2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ustomXml" Target="../customXml/item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31B975-98ED-4CAD-9812-E1E859093249}" type="datetimeFigureOut">
              <a:rPr lang="hu-HU" smtClean="0"/>
              <a:t>2026. 01. 26.</a:t>
            </a:fld>
            <a:endParaRPr lang="hu-HU" dirty="0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 dirty="0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 dirty="0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B28DF-8206-4353-92D2-C19F42445F78}" type="slidenum">
              <a:rPr lang="hu-HU" smtClean="0"/>
              <a:t>‹#›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866203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EB28DF-8206-4353-92D2-C19F42445F78}" type="slidenum">
              <a:rPr lang="hu-HU" smtClean="0"/>
              <a:t>1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746824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Üzemeltetési kihívások</a:t>
            </a: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Környezeti hatásoknak fokozottan kitett vonalvezetés</a:t>
            </a: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Jellemzően acél anyagú csövek 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  <a:sym typeface="Wingdings" panose="05000000000000000000" pitchFamily="2" charset="2"/>
              </a:rPr>
              <a:t> bevonat fontossága, lyukkorrózió</a:t>
            </a:r>
            <a:endParaRPr kumimoji="0" lang="hu-HU" sz="1000" b="0" i="0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Hozzáférhetőség nehézkes</a:t>
            </a: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Javítás 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esetenként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ipari alpin technikával</a:t>
            </a: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Rendszeres </a:t>
            </a:r>
            <a:r>
              <a:rPr kumimoji="0" lang="hu-HU" sz="1000" b="0" i="0" u="none" strike="noStrike" kern="1200" cap="none" spc="0" normalizeH="0" baseline="0" noProof="0" dirty="0" err="1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időközönkénti</a:t>
            </a: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ellenőrzések végzése (szemle, mérések)</a:t>
            </a: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Szükség esetén szakcég bevonása (hídszerkezet, korrózió, méréstechnika)</a:t>
            </a:r>
          </a:p>
          <a:p>
            <a:pPr marL="285750" marR="0" lvl="0" indent="-34290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hu-HU" sz="1000" b="0" i="0" u="none" strike="noStrike" kern="1200" cap="none" spc="0" normalizeH="0" baseline="0" noProof="0" dirty="0">
                <a:ln>
                  <a:noFill/>
                </a:ln>
                <a:solidFill>
                  <a:srgbClr val="1F497D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Állapot értékelés, rekonstrukció tartalom és ütemezés meghatározása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28DF-8206-4353-92D2-C19F42445F78}" type="slidenum">
              <a:rPr lang="hu-HU" smtClean="0"/>
              <a:t>4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927447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Rekonstrukciós kihívások:</a:t>
            </a:r>
          </a:p>
          <a:p>
            <a:pPr marL="285750" algn="just">
              <a:buFont typeface="Wingdings" panose="05000000000000000000" pitchFamily="2" charset="2"/>
              <a:buChar char="Ø"/>
            </a:pPr>
            <a:r>
              <a:rPr lang="hu-HU" sz="1200" dirty="0">
                <a:solidFill>
                  <a:schemeClr val="tx2"/>
                </a:solidFill>
              </a:rPr>
              <a:t>Jogi lehatárolás (tulajdonjogot érintő felfüggesztési, csatlakozási helyek, stb.).</a:t>
            </a:r>
          </a:p>
          <a:p>
            <a:pPr marL="285750" algn="just">
              <a:buFont typeface="Wingdings" panose="05000000000000000000" pitchFamily="2" charset="2"/>
              <a:buChar char="Ø"/>
            </a:pPr>
            <a:r>
              <a:rPr lang="hu-HU" sz="1200" dirty="0">
                <a:solidFill>
                  <a:schemeClr val="tx2"/>
                </a:solidFill>
              </a:rPr>
              <a:t>Üzemeltetési szerkezetek a hídszerkezet részei  (kezelőjárdák, javítási, karbantartási anyagok mozgatásának biztosítása, stb.).</a:t>
            </a:r>
          </a:p>
          <a:p>
            <a:pPr marL="285750" algn="just">
              <a:buFont typeface="Wingdings" panose="05000000000000000000" pitchFamily="2" charset="2"/>
              <a:buChar char="Ø"/>
            </a:pPr>
            <a:r>
              <a:rPr lang="hu-HU" sz="1200" dirty="0">
                <a:solidFill>
                  <a:schemeClr val="tx2"/>
                </a:solidFill>
              </a:rPr>
              <a:t>Tervezéskor a hídi mozgások és csővezeték mozgások összehangolása, szerkezeti együtt dolgozás (a hídtól függetlenül létrejövő csővezetéki kényszermozgások biztosítása külön speciális szerkezetekkel).</a:t>
            </a:r>
          </a:p>
          <a:p>
            <a:pPr marL="285750" algn="just">
              <a:buFont typeface="Wingdings" panose="05000000000000000000" pitchFamily="2" charset="2"/>
              <a:buChar char="Ø"/>
            </a:pPr>
            <a:r>
              <a:rPr lang="hu-HU" sz="1200" dirty="0">
                <a:solidFill>
                  <a:schemeClr val="tx2"/>
                </a:solidFill>
              </a:rPr>
              <a:t>Korróziós állagromlás különbözősége (híd, csővezeték) </a:t>
            </a:r>
            <a:r>
              <a:rPr lang="hu-HU" sz="12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hu-HU" sz="1200" dirty="0">
                <a:solidFill>
                  <a:schemeClr val="tx2"/>
                </a:solidFill>
              </a:rPr>
              <a:t> külön intézkedés, rekonstrukció szükségessége </a:t>
            </a:r>
            <a:r>
              <a:rPr lang="hu-HU" sz="1200" dirty="0">
                <a:solidFill>
                  <a:schemeClr val="tx2"/>
                </a:solidFill>
                <a:sym typeface="Wingdings" panose="05000000000000000000" pitchFamily="2" charset="2"/>
              </a:rPr>
              <a:t></a:t>
            </a:r>
            <a:r>
              <a:rPr lang="hu-HU" sz="1200" dirty="0">
                <a:solidFill>
                  <a:schemeClr val="tx2"/>
                </a:solidFill>
              </a:rPr>
              <a:t> rekonstrukciós költségek aránytalan megnövekedése állványozás, szerkezeti összekapcsolódás).</a:t>
            </a:r>
          </a:p>
          <a:p>
            <a:pPr marL="285750" algn="just">
              <a:buFont typeface="Wingdings" panose="05000000000000000000" pitchFamily="2" charset="2"/>
              <a:buChar char="Ø"/>
            </a:pPr>
            <a:r>
              <a:rPr lang="hu-HU" sz="1200" dirty="0">
                <a:solidFill>
                  <a:schemeClr val="tx2"/>
                </a:solidFill>
              </a:rPr>
              <a:t>A hídszerkezet adottságai határozzák meg a rekonstrukciós munkát, sok esetben körülményes a speciális szerkezetek miatt</a:t>
            </a:r>
          </a:p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28DF-8206-4353-92D2-C19F42445F78}" type="slidenum">
              <a:rPr lang="hu-HU" smtClean="0"/>
              <a:t>5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1839167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 algn="just">
              <a:buFontTx/>
              <a:buChar char="-"/>
            </a:pPr>
            <a:r>
              <a:rPr lang="hu-HU" sz="800" b="0" i="0" baseline="0" dirty="0">
                <a:latin typeface="+mn-lt"/>
              </a:rPr>
              <a:t>Gubacsi híd görgős alátámasztás: </a:t>
            </a:r>
            <a:r>
              <a:rPr lang="hu-HU" sz="800" b="0" i="0" kern="120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a három DN500 vízvezeték </a:t>
            </a:r>
            <a:r>
              <a:rPr lang="hu-HU" sz="800" b="0" i="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egyszerre </a:t>
            </a:r>
            <a:r>
              <a:rPr lang="hu-HU" sz="800" b="0" i="0" kern="120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nem terhel egy kereszttartót. » 2 db ill. 1 db cső/ kereszttartó</a:t>
            </a:r>
          </a:p>
          <a:p>
            <a:pPr marL="171450" indent="-171450" algn="just">
              <a:buFontTx/>
              <a:buChar char="-"/>
            </a:pPr>
            <a:r>
              <a:rPr lang="hu-HU" sz="800" b="0" i="0" kern="120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tengely irányú mozgás kiegyenlítés »  </a:t>
            </a:r>
            <a:r>
              <a:rPr lang="el-GR" sz="800" b="0" i="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hu-HU" sz="800" b="0" i="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12 db (</a:t>
            </a:r>
            <a:r>
              <a:rPr lang="hu-HU" sz="800" b="0" i="0" kern="120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3x4 db) </a:t>
            </a:r>
            <a:r>
              <a:rPr lang="hu-HU" sz="800" b="0" i="0" kern="1200" baseline="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axiál</a:t>
            </a:r>
            <a:r>
              <a:rPr lang="hu-HU" sz="800" b="0" i="0" kern="120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 kompenzátorral</a:t>
            </a:r>
          </a:p>
          <a:p>
            <a:pPr marL="171450" indent="-171450" algn="just">
              <a:buFontTx/>
              <a:buChar char="-"/>
            </a:pPr>
            <a:r>
              <a:rPr lang="hu-HU" sz="800" b="0" i="0" baseline="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kompenzátorok elhelyezése mindig fix megfogások között</a:t>
            </a:r>
          </a:p>
          <a:p>
            <a:pPr marL="171450" indent="-171450" algn="just">
              <a:buFontTx/>
              <a:buChar char="-"/>
            </a:pP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Rekonstrukció 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csőstatikával összehangolva 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lehetséges</a:t>
            </a:r>
          </a:p>
          <a:p>
            <a:pPr algn="just"/>
            <a:r>
              <a:rPr lang="hu-HU" sz="800" dirty="0">
                <a:latin typeface="+mn-lt"/>
              </a:rPr>
              <a:t>Szabadság híd: 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-4 x DN600 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acél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 főnyomó vezeték átvezetése</a:t>
            </a:r>
          </a:p>
          <a:p>
            <a:pPr algn="just"/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-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az ívelt vonalvezetés alatt a vezeték többféle irányú 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kényszer mozgást 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végez</a:t>
            </a:r>
          </a:p>
          <a:p>
            <a:pPr algn="just"/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-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kantáros felfüggesztés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, kettős kantáros 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fix 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megfogások, 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3 féle 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kompenzátor kombinálás (</a:t>
            </a:r>
            <a:r>
              <a:rPr lang="hu-HU" sz="8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angular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, </a:t>
            </a:r>
            <a:r>
              <a:rPr lang="hu-HU" sz="8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vertikal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, </a:t>
            </a:r>
            <a:r>
              <a:rPr lang="hu-HU" sz="800" kern="12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laterál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)</a:t>
            </a:r>
          </a:p>
          <a:p>
            <a:pPr algn="just"/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-</a:t>
            </a:r>
            <a:r>
              <a:rPr lang="hu-HU" sz="800" b="1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kompenzátorok elhelyezése </a:t>
            </a:r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mindig fix megfogások között</a:t>
            </a:r>
          </a:p>
          <a:p>
            <a:pPr algn="just"/>
            <a:r>
              <a:rPr lang="hu-HU" sz="800" kern="12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+mn-cs"/>
              </a:rPr>
              <a:t>-</a:t>
            </a:r>
            <a:r>
              <a:rPr lang="el-GR" sz="8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Σ</a:t>
            </a:r>
            <a:r>
              <a:rPr lang="hu-HU" sz="8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 92 db kompenzátor </a:t>
            </a:r>
            <a:r>
              <a:rPr lang="hu-HU" sz="8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– 4 x (23db = 14db </a:t>
            </a:r>
            <a:r>
              <a:rPr lang="hu-HU" sz="8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axiál</a:t>
            </a:r>
            <a:r>
              <a:rPr lang="hu-HU" sz="8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6 db </a:t>
            </a:r>
            <a:r>
              <a:rPr lang="hu-HU" sz="8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angulár</a:t>
            </a:r>
            <a:r>
              <a:rPr lang="hu-HU" sz="8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, 3db </a:t>
            </a:r>
            <a:r>
              <a:rPr lang="hu-HU" sz="800" dirty="0" err="1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laterál</a:t>
            </a:r>
            <a:r>
              <a:rPr lang="hu-HU" sz="8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</a:p>
          <a:p>
            <a:pPr algn="just"/>
            <a:r>
              <a:rPr lang="hu-HU" sz="8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-</a:t>
            </a:r>
            <a:r>
              <a:rPr lang="hu-HU" sz="800" b="1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egyedi rekonstrukciós </a:t>
            </a:r>
            <a:r>
              <a:rPr lang="hu-HU" sz="800" dirty="0">
                <a:solidFill>
                  <a:schemeClr val="accent1">
                    <a:lumMod val="75000"/>
                  </a:schemeClr>
                </a:solidFill>
                <a:latin typeface="+mn-lt"/>
                <a:ea typeface="Calibri" panose="020F0502020204030204" pitchFamily="34" charset="0"/>
              </a:rPr>
              <a:t>tervezés szükséges, csőstatikával összehangolva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EB28DF-8206-4353-92D2-C19F42445F78}" type="slidenum">
              <a:rPr lang="hu-HU" smtClean="0"/>
              <a:t>8</a:t>
            </a:fld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1169499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961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362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84354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4432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5544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8177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7319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8404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441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9304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4942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Click to edit Master text styles</a:t>
            </a:r>
          </a:p>
          <a:p>
            <a:pPr lvl="1"/>
            <a:r>
              <a:rPr lang="hu-HU"/>
              <a:t>Second level</a:t>
            </a:r>
          </a:p>
          <a:p>
            <a:pPr lvl="2"/>
            <a:r>
              <a:rPr lang="hu-HU"/>
              <a:t>Third level</a:t>
            </a:r>
          </a:p>
          <a:p>
            <a:pPr lvl="3"/>
            <a:r>
              <a:rPr lang="hu-HU"/>
              <a:t>Fourth level</a:t>
            </a:r>
          </a:p>
          <a:p>
            <a:pPr lvl="4"/>
            <a:r>
              <a:rPr lang="hu-HU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6AD60-0DAB-D946-AFF6-E88DA23753F7}" type="datetimeFigureOut">
              <a:rPr lang="hu-HU"/>
              <a:t>2026. 01. 26.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F1D1AB-BA03-7B4F-AAAD-4A6D0DC75B14}" type="slidenum">
              <a:r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672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4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emf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73" r="26173"/>
          <a:stretch/>
        </p:blipFill>
        <p:spPr>
          <a:xfrm>
            <a:off x="1434437" y="0"/>
            <a:ext cx="7709563" cy="5138423"/>
          </a:xfrm>
          <a:prstGeom prst="rect">
            <a:avLst/>
          </a:prstGeom>
        </p:spPr>
      </p:pic>
      <p:sp>
        <p:nvSpPr>
          <p:cNvPr id="5" name="Right Triangle 4"/>
          <p:cNvSpPr/>
          <p:nvPr/>
        </p:nvSpPr>
        <p:spPr>
          <a:xfrm rot="5400000">
            <a:off x="2689165" y="763126"/>
            <a:ext cx="5138418" cy="3612181"/>
          </a:xfrm>
          <a:prstGeom prst="rtTriangle">
            <a:avLst/>
          </a:prstGeom>
          <a:solidFill>
            <a:srgbClr val="004179"/>
          </a:solidFill>
          <a:ln>
            <a:noFill/>
          </a:ln>
          <a:effectLst>
            <a:outerShdw blurRad="165100" dist="1143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4179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-17653" y="7"/>
            <a:ext cx="3476285" cy="5143495"/>
          </a:xfrm>
          <a:prstGeom prst="rect">
            <a:avLst/>
          </a:prstGeom>
          <a:solidFill>
            <a:srgbClr val="0041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églalap 2"/>
          <p:cNvSpPr/>
          <p:nvPr/>
        </p:nvSpPr>
        <p:spPr>
          <a:xfrm>
            <a:off x="758490" y="88280"/>
            <a:ext cx="39531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400" dirty="0">
                <a:solidFill>
                  <a:srgbClr val="38ABD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Fővárosi Vízművek Zrt.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794172" y="586069"/>
            <a:ext cx="6783495" cy="1304497"/>
          </a:xfrm>
        </p:spPr>
        <p:txBody>
          <a:bodyPr>
            <a:noAutofit/>
          </a:bodyPr>
          <a:lstStyle/>
          <a:p>
            <a:pPr algn="l"/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Hídi vezetékek, mederkeresztezések üzemeltetési és rekonstrukciós</a:t>
            </a:r>
            <a:b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hu-HU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kihívásai</a:t>
            </a:r>
            <a:endParaRPr lang="hu-HU" sz="1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Parallelogram 11"/>
          <p:cNvSpPr/>
          <p:nvPr/>
        </p:nvSpPr>
        <p:spPr>
          <a:xfrm>
            <a:off x="-21102" y="3965466"/>
            <a:ext cx="3458632" cy="1188726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ight Triangle 12"/>
          <p:cNvSpPr/>
          <p:nvPr/>
        </p:nvSpPr>
        <p:spPr>
          <a:xfrm rot="5400000">
            <a:off x="3261674" y="4142008"/>
            <a:ext cx="1188727" cy="835646"/>
          </a:xfrm>
          <a:prstGeom prst="rt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4179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388" y="4262248"/>
            <a:ext cx="2880680" cy="588385"/>
          </a:xfrm>
          <a:prstGeom prst="rect">
            <a:avLst/>
          </a:prstGeom>
        </p:spPr>
      </p:pic>
      <p:sp>
        <p:nvSpPr>
          <p:cNvPr id="18" name="Right Triangle 17"/>
          <p:cNvSpPr/>
          <p:nvPr/>
        </p:nvSpPr>
        <p:spPr>
          <a:xfrm rot="16200000">
            <a:off x="7246760" y="3241182"/>
            <a:ext cx="2228148" cy="1566333"/>
          </a:xfrm>
          <a:prstGeom prst="rtTriangl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4179"/>
              </a:solidFill>
            </a:endParaRPr>
          </a:p>
        </p:txBody>
      </p:sp>
      <p:sp>
        <p:nvSpPr>
          <p:cNvPr id="19" name="Right Triangle 18"/>
          <p:cNvSpPr/>
          <p:nvPr/>
        </p:nvSpPr>
        <p:spPr>
          <a:xfrm rot="16200000">
            <a:off x="8086612" y="4086108"/>
            <a:ext cx="1241814" cy="872964"/>
          </a:xfrm>
          <a:prstGeom prst="rtTriangle">
            <a:avLst/>
          </a:prstGeom>
          <a:solidFill>
            <a:schemeClr val="bg1">
              <a:alpha val="3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4179"/>
              </a:solidFill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56168" y="0"/>
            <a:ext cx="0" cy="7683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artalom helye 2">
            <a:extLst>
              <a:ext uri="{FF2B5EF4-FFF2-40B4-BE49-F238E27FC236}">
                <a16:creationId xmlns:a16="http://schemas.microsoft.com/office/drawing/2014/main" id="{493D6F49-D908-1C49-9502-EF8141284190}"/>
              </a:ext>
            </a:extLst>
          </p:cNvPr>
          <p:cNvSpPr txBox="1">
            <a:spLocks/>
          </p:cNvSpPr>
          <p:nvPr/>
        </p:nvSpPr>
        <p:spPr>
          <a:xfrm>
            <a:off x="794173" y="2957944"/>
            <a:ext cx="3812463" cy="7913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x-none"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x-none"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lang="x-none" sz="1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lang="x-none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lang="en-US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hu-HU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Készítette:</a:t>
            </a:r>
          </a:p>
          <a:p>
            <a:pPr marL="0" indent="0">
              <a:buNone/>
              <a:defRPr/>
            </a:pPr>
            <a:r>
              <a:rPr lang="hu-HU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Debreczeny László </a:t>
            </a:r>
            <a:r>
              <a:rPr lang="hu-HU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üzemeltetési igazgató</a:t>
            </a:r>
          </a:p>
          <a:p>
            <a:pPr marL="0" indent="0">
              <a:buNone/>
              <a:defRPr/>
            </a:pPr>
            <a:r>
              <a:rPr lang="hu-HU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Hornyák Rudolf </a:t>
            </a:r>
            <a:r>
              <a:rPr lang="hu-HU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hálózatüzemeltetési osztályvezető </a:t>
            </a:r>
          </a:p>
          <a:p>
            <a:pPr marL="0" indent="0">
              <a:buNone/>
              <a:defRPr/>
            </a:pPr>
            <a:r>
              <a:rPr lang="hu-HU" sz="1200" b="1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Zimmer Péter </a:t>
            </a:r>
            <a:r>
              <a:rPr lang="hu-HU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mérnök tanácsadó</a:t>
            </a:r>
            <a:br>
              <a:rPr lang="hu-HU" sz="1200" dirty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u-HU" sz="12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46">
            <a:extLst>
              <a:ext uri="{FF2B5EF4-FFF2-40B4-BE49-F238E27FC236}">
                <a16:creationId xmlns:a16="http://schemas.microsoft.com/office/drawing/2014/main" id="{90EE333B-9415-884F-9EDF-D4F2C2E39A0B}"/>
              </a:ext>
            </a:extLst>
          </p:cNvPr>
          <p:cNvSpPr txBox="1"/>
          <p:nvPr/>
        </p:nvSpPr>
        <p:spPr>
          <a:xfrm>
            <a:off x="794172" y="1877055"/>
            <a:ext cx="4682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0087C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AGRIAPIPE szakmai nap 2026.01.28.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265" y="4234702"/>
            <a:ext cx="1432625" cy="6545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6893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/>
          <p:cNvSpPr/>
          <p:nvPr/>
        </p:nvSpPr>
        <p:spPr>
          <a:xfrm>
            <a:off x="889000" y="198072"/>
            <a:ext cx="65087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Csoportosítás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20" name="Straight Connector 14"/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artalom helye 2"/>
          <p:cNvSpPr>
            <a:spLocks noGrp="1"/>
          </p:cNvSpPr>
          <p:nvPr>
            <p:ph idx="1"/>
          </p:nvPr>
        </p:nvSpPr>
        <p:spPr>
          <a:xfrm>
            <a:off x="187037" y="922127"/>
            <a:ext cx="8769928" cy="3968960"/>
          </a:xfrm>
        </p:spPr>
        <p:txBody>
          <a:bodyPr>
            <a:noAutofit/>
          </a:bodyPr>
          <a:lstStyle/>
          <a:p>
            <a:pPr marL="358775" indent="-358775">
              <a:buFont typeface="Wingdings" panose="05000000000000000000" pitchFamily="2" charset="2"/>
              <a:buChar char="Ø"/>
            </a:pPr>
            <a:r>
              <a:rPr lang="hu-HU" sz="2400" dirty="0">
                <a:solidFill>
                  <a:schemeClr val="tx2"/>
                </a:solidFill>
              </a:rPr>
              <a:t>Átvezetések (vasút-, folyók-, árkok-, vagy valamilyen fizikai akadály alatti vagy feletti vezetékszakaszok)</a:t>
            </a:r>
          </a:p>
          <a:p>
            <a:pPr lvl="1" indent="-342900">
              <a:buFont typeface="Courier New" panose="02070309020205020404" pitchFamily="49" charset="0"/>
              <a:buChar char="o"/>
            </a:pPr>
            <a:r>
              <a:rPr lang="hu-HU" sz="2400" dirty="0">
                <a:solidFill>
                  <a:schemeClr val="tx2"/>
                </a:solidFill>
              </a:rPr>
              <a:t>föld feletti átvezetések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hu-HU" sz="2000" dirty="0">
                <a:solidFill>
                  <a:schemeClr val="tx2"/>
                </a:solidFill>
              </a:rPr>
              <a:t>hidakon lévő csővezetékek,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hu-HU" sz="2000" dirty="0">
                <a:solidFill>
                  <a:schemeClr val="tx2"/>
                </a:solidFill>
              </a:rPr>
              <a:t>önhordó vagy függesztett</a:t>
            </a:r>
            <a:br>
              <a:rPr lang="hu-HU" sz="2000" dirty="0">
                <a:solidFill>
                  <a:schemeClr val="tx2"/>
                </a:solidFill>
              </a:rPr>
            </a:br>
            <a:r>
              <a:rPr lang="hu-HU" sz="2000" dirty="0">
                <a:solidFill>
                  <a:schemeClr val="tx2"/>
                </a:solidFill>
              </a:rPr>
              <a:t>csőhidak,</a:t>
            </a:r>
          </a:p>
          <a:p>
            <a:pPr lvl="1" indent="-342900">
              <a:buFont typeface="Courier New" panose="02070309020205020404" pitchFamily="49" charset="0"/>
              <a:buChar char="o"/>
            </a:pPr>
            <a:r>
              <a:rPr lang="hu-HU" sz="2400" dirty="0">
                <a:solidFill>
                  <a:schemeClr val="tx2"/>
                </a:solidFill>
              </a:rPr>
              <a:t>föld alatti átvezetések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hu-HU" sz="2000" dirty="0">
                <a:solidFill>
                  <a:schemeClr val="tx2"/>
                </a:solidFill>
              </a:rPr>
              <a:t>j</a:t>
            </a:r>
            <a:r>
              <a:rPr lang="pt-BR" sz="2000" dirty="0">
                <a:solidFill>
                  <a:schemeClr val="tx2"/>
                </a:solidFill>
              </a:rPr>
              <a:t>árható</a:t>
            </a:r>
            <a:r>
              <a:rPr lang="hu-HU" sz="2000" dirty="0">
                <a:solidFill>
                  <a:schemeClr val="tx2"/>
                </a:solidFill>
              </a:rPr>
              <a:t>,</a:t>
            </a:r>
          </a:p>
          <a:p>
            <a:pPr marL="1200150" lvl="2" indent="-342900">
              <a:buFont typeface="Wingdings" panose="05000000000000000000" pitchFamily="2" charset="2"/>
              <a:buChar char="§"/>
            </a:pPr>
            <a:r>
              <a:rPr lang="pt-BR" sz="2000" dirty="0">
                <a:solidFill>
                  <a:schemeClr val="tx2"/>
                </a:solidFill>
              </a:rPr>
              <a:t>nem járható</a:t>
            </a:r>
            <a:r>
              <a:rPr lang="hu-HU" sz="2000" dirty="0">
                <a:solidFill>
                  <a:schemeClr val="tx2"/>
                </a:solidFill>
              </a:rPr>
              <a:t>.</a:t>
            </a:r>
          </a:p>
        </p:txBody>
      </p:sp>
      <p:graphicFrame>
        <p:nvGraphicFramePr>
          <p:cNvPr id="9" name="Tábláza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1125022"/>
              </p:ext>
            </p:extLst>
          </p:nvPr>
        </p:nvGraphicFramePr>
        <p:xfrm>
          <a:off x="4475018" y="2015069"/>
          <a:ext cx="4481945" cy="2720353"/>
        </p:xfrm>
        <a:graphic>
          <a:graphicData uri="http://schemas.openxmlformats.org/drawingml/2006/table">
            <a:tbl>
              <a:tblPr/>
              <a:tblGrid>
                <a:gridCol w="24446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37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0449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Átvezetések száma a Fővárosi Vízművek</a:t>
                      </a:r>
                      <a:b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</a:br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által üzemeltetett ivóvíz-hálózaton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hu-H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Bújtató</a:t>
                      </a:r>
                    </a:p>
                  </a:txBody>
                  <a:tcPr marL="7200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Csőhíd</a:t>
                      </a:r>
                    </a:p>
                  </a:txBody>
                  <a:tcPr marL="7200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102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Közműalagút</a:t>
                      </a:r>
                    </a:p>
                  </a:txBody>
                  <a:tcPr marL="7200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Medercső</a:t>
                      </a:r>
                    </a:p>
                  </a:txBody>
                  <a:tcPr marL="7200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Védőcső (járható)</a:t>
                      </a:r>
                    </a:p>
                  </a:txBody>
                  <a:tcPr marL="7200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l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Védőcső (nem járható)</a:t>
                      </a:r>
                    </a:p>
                  </a:txBody>
                  <a:tcPr marL="7200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2 353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3694"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Összesen</a:t>
                      </a:r>
                    </a:p>
                  </a:txBody>
                  <a:tcPr marL="7620" marR="72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hu-H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2 524</a:t>
                      </a:r>
                    </a:p>
                  </a:txBody>
                  <a:tcPr marL="7620" marR="10800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3073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E17544-B41E-1B4A-3AD9-B36E7CE3DA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FDCE1AAD-9FDC-8BC6-362B-CCA7545245B5}"/>
              </a:ext>
            </a:extLst>
          </p:cNvPr>
          <p:cNvSpPr/>
          <p:nvPr/>
        </p:nvSpPr>
        <p:spPr>
          <a:xfrm>
            <a:off x="1317625" y="1910030"/>
            <a:ext cx="65087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Föld feletti átvezetések</a:t>
            </a:r>
          </a:p>
          <a:p>
            <a:pPr algn="ctr"/>
            <a:r>
              <a:rPr lang="hu-HU" sz="40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Hídi vezetékek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FB7187-2825-4B14-8449-39B3665B455E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D9BFA1D6-08E1-4CC1-CA6B-9F86D517F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5DA49912-0931-4416-F911-50047A8A8847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660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/>
          <p:cNvSpPr/>
          <p:nvPr/>
        </p:nvSpPr>
        <p:spPr>
          <a:xfrm>
            <a:off x="889000" y="198072"/>
            <a:ext cx="65087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Föld feletti átvezetések – Hídi vezetékek</a:t>
            </a:r>
          </a:p>
        </p:txBody>
      </p:sp>
      <p:cxnSp>
        <p:nvCxnSpPr>
          <p:cNvPr id="15" name="Straight Connector 14"/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20" name="Straight Connector 14"/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40701414-E8FD-E410-975B-CC33449C13AB}"/>
              </a:ext>
            </a:extLst>
          </p:cNvPr>
          <p:cNvSpPr txBox="1"/>
          <p:nvPr/>
        </p:nvSpPr>
        <p:spPr>
          <a:xfrm>
            <a:off x="5861748" y="2658155"/>
            <a:ext cx="297312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X. Méhes u., Heves utca Rákos patak DN300</a:t>
            </a:r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B98CDEEE-06BB-FD73-39E3-2DB19AD8B5AF}"/>
              </a:ext>
            </a:extLst>
          </p:cNvPr>
          <p:cNvSpPr txBox="1"/>
          <p:nvPr/>
        </p:nvSpPr>
        <p:spPr>
          <a:xfrm>
            <a:off x="845691" y="4452985"/>
            <a:ext cx="16177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Gubacsi híd 3 x DN500</a:t>
            </a:r>
          </a:p>
        </p:txBody>
      </p:sp>
      <p:pic>
        <p:nvPicPr>
          <p:cNvPr id="21" name="Kép 20">
            <a:extLst>
              <a:ext uri="{FF2B5EF4-FFF2-40B4-BE49-F238E27FC236}">
                <a16:creationId xmlns:a16="http://schemas.microsoft.com/office/drawing/2014/main" id="{789EA714-72DC-0B76-659F-A93BF86AC0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228" y="749052"/>
            <a:ext cx="2623520" cy="196764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22" name="Szövegdoboz 21">
            <a:extLst>
              <a:ext uri="{FF2B5EF4-FFF2-40B4-BE49-F238E27FC236}">
                <a16:creationId xmlns:a16="http://schemas.microsoft.com/office/drawing/2014/main" id="{0EE17925-FDCF-F813-C023-49FBC9690635}"/>
              </a:ext>
            </a:extLst>
          </p:cNvPr>
          <p:cNvSpPr txBox="1"/>
          <p:nvPr/>
        </p:nvSpPr>
        <p:spPr>
          <a:xfrm>
            <a:off x="3730167" y="2658154"/>
            <a:ext cx="16836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XVII. </a:t>
            </a:r>
            <a:r>
              <a:rPr lang="hu-HU" sz="1200" b="1" i="1" dirty="0" err="1">
                <a:solidFill>
                  <a:srgbClr val="0094CA"/>
                </a:solidFill>
              </a:rPr>
              <a:t>Cinkotai</a:t>
            </a:r>
            <a:r>
              <a:rPr lang="hu-HU" sz="1200" b="1" i="1" dirty="0">
                <a:solidFill>
                  <a:srgbClr val="0094CA"/>
                </a:solidFill>
              </a:rPr>
              <a:t> út DN500</a:t>
            </a:r>
          </a:p>
        </p:txBody>
      </p:sp>
      <p:sp>
        <p:nvSpPr>
          <p:cNvPr id="23" name="Szövegdoboz 22">
            <a:extLst>
              <a:ext uri="{FF2B5EF4-FFF2-40B4-BE49-F238E27FC236}">
                <a16:creationId xmlns:a16="http://schemas.microsoft.com/office/drawing/2014/main" id="{57626DD1-EAC5-6F8E-9CAE-BD8AB617CE0E}"/>
              </a:ext>
            </a:extLst>
          </p:cNvPr>
          <p:cNvSpPr txBox="1"/>
          <p:nvPr/>
        </p:nvSpPr>
        <p:spPr>
          <a:xfrm>
            <a:off x="5813493" y="4861394"/>
            <a:ext cx="162134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IX. Mester utca DN600</a:t>
            </a:r>
          </a:p>
        </p:txBody>
      </p:sp>
      <p:pic>
        <p:nvPicPr>
          <p:cNvPr id="24" name="Kép 23">
            <a:extLst>
              <a:ext uri="{FF2B5EF4-FFF2-40B4-BE49-F238E27FC236}">
                <a16:creationId xmlns:a16="http://schemas.microsoft.com/office/drawing/2014/main" id="{9A9E7B72-CA1E-8B76-FA07-7E3374C50A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14193" y="719543"/>
            <a:ext cx="2668231" cy="2001173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5" name="Kép 24">
            <a:extLst>
              <a:ext uri="{FF2B5EF4-FFF2-40B4-BE49-F238E27FC236}">
                <a16:creationId xmlns:a16="http://schemas.microsoft.com/office/drawing/2014/main" id="{34DBA4DB-FEFF-46FA-0119-A831606389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53" y="2238813"/>
            <a:ext cx="2952229" cy="221417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6" name="Kép 25">
            <a:extLst>
              <a:ext uri="{FF2B5EF4-FFF2-40B4-BE49-F238E27FC236}">
                <a16:creationId xmlns:a16="http://schemas.microsoft.com/office/drawing/2014/main" id="{37F044EE-5C69-3896-7F54-EC78F95AACE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12862" y="2993690"/>
            <a:ext cx="1052193" cy="187056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27" name="Kép 26">
            <a:extLst>
              <a:ext uri="{FF2B5EF4-FFF2-40B4-BE49-F238E27FC236}">
                <a16:creationId xmlns:a16="http://schemas.microsoft.com/office/drawing/2014/main" id="{22B8D29E-699B-548C-27D7-7AB79F5D548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9538" y="2993691"/>
            <a:ext cx="2494086" cy="1870565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2776187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/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20" name="Straight Connector 14"/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zövegdoboz 3"/>
          <p:cNvSpPr txBox="1"/>
          <p:nvPr/>
        </p:nvSpPr>
        <p:spPr>
          <a:xfrm>
            <a:off x="5190180" y="2818655"/>
            <a:ext cx="138570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Rákóczi-híd DN800</a:t>
            </a:r>
          </a:p>
        </p:txBody>
      </p:sp>
      <p:sp>
        <p:nvSpPr>
          <p:cNvPr id="10" name="Szövegdoboz 9"/>
          <p:cNvSpPr txBox="1"/>
          <p:nvPr/>
        </p:nvSpPr>
        <p:spPr>
          <a:xfrm>
            <a:off x="901828" y="4538253"/>
            <a:ext cx="12759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Petőfi-híd DN800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4977938" y="4828879"/>
            <a:ext cx="180459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>
                <a:solidFill>
                  <a:srgbClr val="0094CA"/>
                </a:solidFill>
              </a:rPr>
              <a:t>Szabadság-híd 4 x DN600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5846" y="981064"/>
            <a:ext cx="2667892" cy="355718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9" name="Kép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82095" y="759081"/>
            <a:ext cx="2803104" cy="210232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82413" y="759081"/>
            <a:ext cx="1397824" cy="210232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54727" y="759081"/>
            <a:ext cx="1397824" cy="210232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28735" y="3109225"/>
            <a:ext cx="2667893" cy="1773865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9" name="Kép 1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60842" y="3109225"/>
            <a:ext cx="2667893" cy="1773864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6" name="Téglalap 2">
            <a:extLst>
              <a:ext uri="{FF2B5EF4-FFF2-40B4-BE49-F238E27FC236}">
                <a16:creationId xmlns:a16="http://schemas.microsoft.com/office/drawing/2014/main" id="{759658C4-E628-BE1A-16AE-152D12B60190}"/>
              </a:ext>
            </a:extLst>
          </p:cNvPr>
          <p:cNvSpPr/>
          <p:nvPr/>
        </p:nvSpPr>
        <p:spPr>
          <a:xfrm>
            <a:off x="889000" y="198072"/>
            <a:ext cx="650875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Föld feletti átvezetések – Hídi vezetékek</a:t>
            </a:r>
          </a:p>
        </p:txBody>
      </p:sp>
    </p:spTree>
    <p:extLst>
      <p:ext uri="{BB962C8B-B14F-4D97-AF65-F5344CB8AC3E}">
        <p14:creationId xmlns:p14="http://schemas.microsoft.com/office/powerpoint/2010/main" val="2874644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9925E-43F4-E764-5811-5A8930DB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DBEF47-2BC1-DCDC-D4C6-4AF15FCF48FB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6E7E66A4-BEB9-1AF5-CEFA-32D9BBD6A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8C822E0C-50F6-124A-0221-02F8DE6B6566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FFF213FF-DFCE-A7CB-0A64-F494CC74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28" y="950693"/>
            <a:ext cx="8622311" cy="4078508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Teljes vezeték csere</a:t>
            </a:r>
            <a:endParaRPr lang="hu-HU" sz="1800" dirty="0">
              <a:solidFill>
                <a:schemeClr val="accent1">
                  <a:lumMod val="75000"/>
                </a:schemeClr>
              </a:solidFill>
            </a:endParaRP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hu-HU" sz="1400" b="1" dirty="0">
                <a:solidFill>
                  <a:srgbClr val="FF0000"/>
                </a:solidFill>
              </a:rPr>
              <a:t>Gubacsi híd 3xDN500, acél, görgős alátámasztás, 12 db kompenzátor – 2016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Szabadság híd 4xDN600, acél, kantáros felfüggesztés, 92 db kompenzátor – 2008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Vezeték felújítás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Margit híd 2xDN600, acél, kantáros felfüggesztés, Várallyai </a:t>
            </a:r>
            <a:r>
              <a:rPr lang="hu-HU" sz="1400" dirty="0" err="1">
                <a:solidFill>
                  <a:schemeClr val="accent1">
                    <a:lumMod val="75000"/>
                  </a:schemeClr>
                </a:solidFill>
              </a:rPr>
              <a:t>Gibault</a:t>
            </a: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 kötés – 2010</a:t>
            </a:r>
          </a:p>
          <a:p>
            <a:pPr marL="268287" lvl="1" indent="0" algn="just">
              <a:buNone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(a cső teljes körű korrózióvédelmi felújítást kapott, a kötések, felfüggesztések, hídi rögzítések újak)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Margitszigeti bekötő híd DN600, acél, kantáros felfüggesztés, Várallyai </a:t>
            </a:r>
            <a:r>
              <a:rPr lang="hu-HU" sz="1400" dirty="0" err="1">
                <a:solidFill>
                  <a:schemeClr val="accent1">
                    <a:lumMod val="75000"/>
                  </a:schemeClr>
                </a:solidFill>
              </a:rPr>
              <a:t>Gibault</a:t>
            </a: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 kötés – 2010</a:t>
            </a:r>
          </a:p>
          <a:p>
            <a:pPr marL="268287" indent="0" algn="just">
              <a:buNone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(a régi cső teljes körű korrózióvédelmi felújítást kapott, a kötések, felfüggesztések, hídi rögzítések újak)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Petőfi híd DN800, acél, kantáros felfüggesztés, Várallyai </a:t>
            </a:r>
            <a:r>
              <a:rPr lang="hu-HU" sz="1400" dirty="0" err="1">
                <a:solidFill>
                  <a:schemeClr val="accent1">
                    <a:lumMod val="75000"/>
                  </a:schemeClr>
                </a:solidFill>
              </a:rPr>
              <a:t>Gibault</a:t>
            </a: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 kötés – 2006</a:t>
            </a:r>
          </a:p>
          <a:p>
            <a:pPr marL="268287" indent="0" algn="just">
              <a:buNone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(a cső korrózióvédelmi átvonó festést kapott)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Erzsébet híd DN800, acél, csúszó felfüggesztés, 40 db kompenzátor – 2004</a:t>
            </a:r>
          </a:p>
          <a:p>
            <a:pPr marL="268287" indent="0" algn="just">
              <a:buNone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(a cső korrózióvédelmi átvonó festést kapott 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A vezeték eredeti állapotú – rekonstrukciós prioritás   »»  híd felújítással ??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Rákóczi (Lágymányosi) híd DN800, acél, görgős alátámasztás, hídfőkben 2 db </a:t>
            </a:r>
            <a:r>
              <a:rPr lang="hu-HU" sz="1400" dirty="0" err="1">
                <a:solidFill>
                  <a:schemeClr val="accent1">
                    <a:lumMod val="75000"/>
                  </a:schemeClr>
                </a:solidFill>
              </a:rPr>
              <a:t>laterál</a:t>
            </a: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 kompenzátor – 1995</a:t>
            </a:r>
          </a:p>
          <a:p>
            <a:pPr indent="-74613" algn="just">
              <a:buFont typeface="Courier New" panose="02070309020205020404" pitchFamily="49" charset="0"/>
              <a:buChar char="o"/>
            </a:pPr>
            <a:r>
              <a:rPr lang="hu-HU" sz="1400" dirty="0">
                <a:solidFill>
                  <a:schemeClr val="accent1">
                    <a:lumMod val="75000"/>
                  </a:schemeClr>
                </a:solidFill>
              </a:rPr>
              <a:t>	Óbudai sziget „K-rácsozású” híd DN200, acél kantáros felfüggesztés, hídfőknél 90°-os iránytörések  – 1975</a:t>
            </a:r>
          </a:p>
        </p:txBody>
      </p:sp>
      <p:sp>
        <p:nvSpPr>
          <p:cNvPr id="2" name="Téglalap 2">
            <a:extLst>
              <a:ext uri="{FF2B5EF4-FFF2-40B4-BE49-F238E27FC236}">
                <a16:creationId xmlns:a16="http://schemas.microsoft.com/office/drawing/2014/main" id="{4E250705-0EC9-378B-3C50-BFCB102CF213}"/>
              </a:ext>
            </a:extLst>
          </p:cNvPr>
          <p:cNvSpPr/>
          <p:nvPr/>
        </p:nvSpPr>
        <p:spPr>
          <a:xfrm>
            <a:off x="888999" y="198072"/>
            <a:ext cx="76007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Hídi vezetékek – korábbi rekonstrukciók</a:t>
            </a:r>
          </a:p>
        </p:txBody>
      </p:sp>
    </p:spTree>
    <p:extLst>
      <p:ext uri="{BB962C8B-B14F-4D97-AF65-F5344CB8AC3E}">
        <p14:creationId xmlns:p14="http://schemas.microsoft.com/office/powerpoint/2010/main" val="848843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9925E-43F4-E764-5811-5A8930DB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A469F1F5-64AD-8103-3000-ED268C175C2E}"/>
              </a:ext>
            </a:extLst>
          </p:cNvPr>
          <p:cNvSpPr/>
          <p:nvPr/>
        </p:nvSpPr>
        <p:spPr>
          <a:xfrm>
            <a:off x="888999" y="198072"/>
            <a:ext cx="76007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Vezetékrekonstrukciós szempontok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DBEF47-2BC1-DCDC-D4C6-4AF15FCF48FB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6E7E66A4-BEB9-1AF5-CEFA-32D9BBD6A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8C822E0C-50F6-124A-0221-02F8DE6B6566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FFF213FF-DFCE-A7CB-0A64-F494CC74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318" y="956915"/>
            <a:ext cx="8683363" cy="3723292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Fővárosi hidak acélszerkezetű hidak, rajtuk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hosszvarratos acélvezetékek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üzemelnek (ún. speciális </a:t>
            </a:r>
            <a:r>
              <a:rPr lang="hu-HU" sz="1600" dirty="0" err="1">
                <a:solidFill>
                  <a:schemeClr val="accent1">
                    <a:lumMod val="75000"/>
                  </a:schemeClr>
                </a:solidFill>
              </a:rPr>
              <a:t>Gibault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kötéssel vagy kompenzátoros megoldással szerelve).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Az acélszerkezetű híd anyagtulajdonságai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egyezzenek meg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vezeték anyagával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acél anyagú vezeték alkalmazása.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különböző hőtágulási képességű anyagok (pl. műanyag, kompozit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  <a:sym typeface="Symbol" panose="05050102010706020507" pitchFamily="18" charset="2"/>
              </a:rPr>
              <a:t>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hídi szerkezeti acél anyag) kényszermozgásainak összehangolása feleslegesen bonyolulttá teszik a szerkezetet és annak üzemeltetését, élettartamát.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vezeték a mozgó hídon attól függetlenül önálló, ún. kényszer mozgást végez. Ezért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hídon lévő vezetéket nem bélelünk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, cseréljük, vagy a régit korrózió védelem után visszahelyezzük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vezetékekhez nem könnyű hozzáférni, ezért a hídi vezetékek cseréjét a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híd felújítással egy időben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célszerű elvégezni költségtakarékossági okokból.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vezetéket a lehető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legjobb és legtartósabb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műszaki színvonalon célszerű megépíteni.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Figyelembe kell venni azt, hogy teljes körű rekonstrukciós lehetőség reálisan csak a híd felújításával együtt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sok év múlva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lehetséges.</a:t>
            </a:r>
          </a:p>
          <a:p>
            <a:pPr marL="671513" lvl="1" indent="-271463">
              <a:buFont typeface="Wingdings" panose="05000000000000000000" pitchFamily="2" charset="2"/>
              <a:buChar char="Ø"/>
            </a:pPr>
            <a:endParaRPr lang="hu-HU" sz="1600" dirty="0">
              <a:solidFill>
                <a:schemeClr val="tx2"/>
              </a:solidFill>
            </a:endParaRPr>
          </a:p>
          <a:p>
            <a:pPr marL="671513" lvl="1" indent="-271463">
              <a:buFont typeface="Wingdings" panose="05000000000000000000" pitchFamily="2" charset="2"/>
              <a:buChar char="Ø"/>
            </a:pPr>
            <a:endParaRPr lang="hu-HU" sz="12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4395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3021F-E0E2-5E7B-295C-2DCEF9026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465EF3FB-C372-9737-3195-5D742B46DC14}"/>
              </a:ext>
            </a:extLst>
          </p:cNvPr>
          <p:cNvSpPr/>
          <p:nvPr/>
        </p:nvSpPr>
        <p:spPr>
          <a:xfrm>
            <a:off x="888999" y="198072"/>
            <a:ext cx="76007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Vezeték elhelyezések, műszaki megoldások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295CB4-E357-2314-F202-FAAD0FF4E273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CE4A8041-9545-3C26-BD96-BFC5848E43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ECFBFA84-96A0-66F2-89EF-8B165483A4D4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8B672BC3-8C4B-D3E9-5826-2BC61E696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59" y="790480"/>
            <a:ext cx="8982849" cy="4353020"/>
          </a:xfrm>
        </p:spPr>
        <p:txBody>
          <a:bodyPr>
            <a:noAutofit/>
          </a:bodyPr>
          <a:lstStyle/>
          <a:p>
            <a:pPr marL="0" lvl="1" indent="0">
              <a:buNone/>
            </a:pP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Az elhelyezés sokfélesége a hídszerkezet adottságaitól</a:t>
            </a:r>
            <a:b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függ, ezért egyedi kihívás mindegyik!</a:t>
            </a:r>
          </a:p>
          <a:p>
            <a:pPr marL="285750" lvl="1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Vízszintes vonalvezetésű híd (vasúti hidak, Rákóczi híd)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a kereszttartókra szerelt vezeték vonalvezetése követi a híd vízszintes vonalvezetését,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</a:t>
            </a:r>
            <a:r>
              <a:rPr lang="hu-HU" sz="1200" b="1" dirty="0">
                <a:solidFill>
                  <a:srgbClr val="FF0000"/>
                </a:solidFill>
              </a:rPr>
              <a:t>görgőkön történő átvezetés mozgás kiegyenlítése </a:t>
            </a:r>
            <a:r>
              <a:rPr lang="hu-HU" sz="1200" b="1" dirty="0" err="1">
                <a:solidFill>
                  <a:srgbClr val="FF0000"/>
                </a:solidFill>
              </a:rPr>
              <a:t>axiál</a:t>
            </a:r>
            <a:r>
              <a:rPr lang="hu-HU" sz="1200" b="1" dirty="0">
                <a:solidFill>
                  <a:srgbClr val="FF0000"/>
                </a:solidFill>
              </a:rPr>
              <a:t> kompenzátorok (Gubacsi híd)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hu-HU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hídfőkben </a:t>
            </a:r>
            <a:r>
              <a:rPr lang="hu-HU" sz="1200" dirty="0" err="1">
                <a:solidFill>
                  <a:schemeClr val="accent1">
                    <a:lumMod val="75000"/>
                  </a:schemeClr>
                </a:solidFill>
              </a:rPr>
              <a:t>laterál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 kompenzátorok (Rákóczi híd),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hídszerkezeten kívül vízszintes vezetés, hídi járda alatt konzolos elhelyezés,</a:t>
            </a:r>
            <a:br>
              <a:rPr lang="hu-HU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kis hossz (max.100 </a:t>
            </a:r>
            <a:r>
              <a:rPr lang="hu-HU" sz="1200" dirty="0" err="1">
                <a:solidFill>
                  <a:schemeClr val="accent1">
                    <a:lumMod val="75000"/>
                  </a:schemeClr>
                </a:solidFill>
              </a:rPr>
              <a:t>fm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), kis átmérő (</a:t>
            </a:r>
            <a:r>
              <a:rPr lang="hu-HU" sz="1200" dirty="0" err="1">
                <a:solidFill>
                  <a:schemeClr val="accent1">
                    <a:lumMod val="75000"/>
                  </a:schemeClr>
                </a:solidFill>
              </a:rPr>
              <a:t>max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. DN200 mm),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mozgás kiegyenlítés 90°-os iránytöréssel a két parton (</a:t>
            </a:r>
            <a:r>
              <a:rPr lang="hu-HU" sz="1200" dirty="0" err="1">
                <a:solidFill>
                  <a:schemeClr val="accent1">
                    <a:lumMod val="75000"/>
                  </a:schemeClr>
                </a:solidFill>
              </a:rPr>
              <a:t>v.ö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. távhő vezetékek dilatációja)</a:t>
            </a:r>
            <a:br>
              <a:rPr lang="hu-HU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(Óbudai sziget „K-rácsozású” híd).</a:t>
            </a:r>
          </a:p>
          <a:p>
            <a:pPr marL="285750" lvl="1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Hosszirányban enyhén ívelt vonalvezetés</a:t>
            </a:r>
            <a:b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(nagy fesztáv – Fővárosi közúti hidak)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a kereszttartókra szerelt csővezeték vonalvezetése követi az íveltséget,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a szögelfordulást figyelembe kell venni a csőtengelyek hosszanti</a:t>
            </a:r>
            <a:br>
              <a:rPr lang="hu-HU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hőmozgása mellett megfelelő szerkezetekkel,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	kantáros felfüggesztés alkalmazása speciális (Várallyai </a:t>
            </a:r>
            <a:r>
              <a:rPr lang="hu-HU" sz="1200" dirty="0" err="1">
                <a:solidFill>
                  <a:schemeClr val="accent1">
                    <a:lumMod val="75000"/>
                  </a:schemeClr>
                </a:solidFill>
              </a:rPr>
              <a:t>gibault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) kötésekkel</a:t>
            </a:r>
            <a:br>
              <a:rPr lang="hu-HU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Margit híd, Petőfi híd),  ill. kombinálva </a:t>
            </a:r>
            <a:r>
              <a:rPr lang="hu-HU" sz="1200" dirty="0" err="1">
                <a:solidFill>
                  <a:schemeClr val="accent1">
                    <a:lumMod val="75000"/>
                  </a:schemeClr>
                </a:solidFill>
              </a:rPr>
              <a:t>angulár</a:t>
            </a: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,</a:t>
            </a:r>
          </a:p>
          <a:p>
            <a:pPr marL="449263" indent="-266700">
              <a:buFont typeface="Courier New" panose="02070309020205020404" pitchFamily="49" charset="0"/>
              <a:buChar char="o"/>
            </a:pPr>
            <a:r>
              <a:rPr lang="hu-HU" sz="1200" dirty="0">
                <a:solidFill>
                  <a:schemeClr val="accent1">
                    <a:lumMod val="75000"/>
                  </a:schemeClr>
                </a:solidFill>
              </a:rPr>
              <a:t>kompenzátorokkal (Erzsébet híd, Szabadság híd).</a:t>
            </a: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AC8F3ED5-9E9B-0C5B-9D53-65B4029DCC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8982" y="769620"/>
            <a:ext cx="2820483" cy="2065900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D2F53139-8C4C-64CE-5ADE-EA01157A4A17}"/>
              </a:ext>
            </a:extLst>
          </p:cNvPr>
          <p:cNvSpPr txBox="1"/>
          <p:nvPr/>
        </p:nvSpPr>
        <p:spPr>
          <a:xfrm>
            <a:off x="6217930" y="1044643"/>
            <a:ext cx="180847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Óbudai sziget „K” híd</a:t>
            </a:r>
          </a:p>
        </p:txBody>
      </p:sp>
      <p:pic>
        <p:nvPicPr>
          <p:cNvPr id="5" name="Kép 4">
            <a:extLst>
              <a:ext uri="{FF2B5EF4-FFF2-40B4-BE49-F238E27FC236}">
                <a16:creationId xmlns:a16="http://schemas.microsoft.com/office/drawing/2014/main" id="{85783BD3-0E10-E503-3CA4-B400441087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88982" y="2944842"/>
            <a:ext cx="2820483" cy="2055746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9130F7A5-6CC0-B925-612B-C0F8FCC6FA26}"/>
              </a:ext>
            </a:extLst>
          </p:cNvPr>
          <p:cNvSpPr txBox="1"/>
          <p:nvPr/>
        </p:nvSpPr>
        <p:spPr>
          <a:xfrm>
            <a:off x="7124710" y="3089683"/>
            <a:ext cx="15255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i="1" dirty="0">
                <a:solidFill>
                  <a:schemeClr val="bg1"/>
                </a:solidFill>
              </a:rPr>
              <a:t>Szabadság híd, befüggesztett Gerber tartós szerkezet</a:t>
            </a:r>
            <a:endParaRPr lang="hu-HU" sz="1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68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3021F-E0E2-5E7B-295C-2DCEF9026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465EF3FB-C372-9737-3195-5D742B46DC14}"/>
              </a:ext>
            </a:extLst>
          </p:cNvPr>
          <p:cNvSpPr/>
          <p:nvPr/>
        </p:nvSpPr>
        <p:spPr>
          <a:xfrm>
            <a:off x="888999" y="198072"/>
            <a:ext cx="76007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Hídi vezetékek – Gubacsi-híd 3xDN500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295CB4-E357-2314-F202-FAAD0FF4E273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CE4A8041-9545-3C26-BD96-BFC5848E4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ECFBFA84-96A0-66F2-89EF-8B165483A4D4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8B672BC3-8C4B-D3E9-5826-2BC61E696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0" y="690515"/>
            <a:ext cx="9089640" cy="4540676"/>
          </a:xfrm>
        </p:spPr>
        <p:txBody>
          <a:bodyPr>
            <a:noAutofit/>
          </a:bodyPr>
          <a:lstStyle/>
          <a:p>
            <a:pPr marL="400050" lvl="1" indent="0">
              <a:buNone/>
            </a:pPr>
            <a:endParaRPr lang="hu-HU" sz="1800" dirty="0">
              <a:solidFill>
                <a:schemeClr val="tx2"/>
              </a:solidFill>
            </a:endParaRPr>
          </a:p>
          <a:p>
            <a:pPr marL="671513" lvl="1" indent="-271463">
              <a:buFont typeface="Wingdings" panose="05000000000000000000" pitchFamily="2" charset="2"/>
              <a:buChar char="Ø"/>
            </a:pPr>
            <a:endParaRPr lang="hu-HU" sz="1800" dirty="0">
              <a:solidFill>
                <a:schemeClr val="tx2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8422" y="739681"/>
            <a:ext cx="2419763" cy="181482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8914" y="746798"/>
            <a:ext cx="2419763" cy="1814822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2781" y="739681"/>
            <a:ext cx="1674323" cy="223243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8" name="Kép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609035" y="2766470"/>
            <a:ext cx="2419763" cy="182193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6314" y="2766470"/>
            <a:ext cx="2437519" cy="1835309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3373" y="739682"/>
            <a:ext cx="2026920" cy="2702560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60176" y="3475986"/>
            <a:ext cx="2069780" cy="1558422"/>
          </a:xfrm>
          <a:prstGeom prst="rect">
            <a:avLst/>
          </a:prstGeom>
          <a:effectLst>
            <a:softEdge rad="38100"/>
          </a:effectLst>
        </p:spPr>
      </p:pic>
      <p:sp>
        <p:nvSpPr>
          <p:cNvPr id="5" name="Szövegdoboz 4"/>
          <p:cNvSpPr txBox="1"/>
          <p:nvPr/>
        </p:nvSpPr>
        <p:spPr>
          <a:xfrm>
            <a:off x="4259609" y="2960853"/>
            <a:ext cx="20269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Anyagfáradás okozta tipikus szétesés</a:t>
            </a:r>
          </a:p>
        </p:txBody>
      </p:sp>
      <p:sp>
        <p:nvSpPr>
          <p:cNvPr id="16" name="Szövegdoboz 15"/>
          <p:cNvSpPr txBox="1"/>
          <p:nvPr/>
        </p:nvSpPr>
        <p:spPr>
          <a:xfrm>
            <a:off x="7097048" y="2931126"/>
            <a:ext cx="16840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Egyenlőtlen terhelés – ép görgő</a:t>
            </a:r>
          </a:p>
        </p:txBody>
      </p:sp>
      <p:sp>
        <p:nvSpPr>
          <p:cNvPr id="17" name="Szövegdoboz 16"/>
          <p:cNvSpPr txBox="1"/>
          <p:nvPr/>
        </p:nvSpPr>
        <p:spPr>
          <a:xfrm>
            <a:off x="7056130" y="1116304"/>
            <a:ext cx="15255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Egyenlőtlen terhelés – ép görgő</a:t>
            </a:r>
          </a:p>
        </p:txBody>
      </p:sp>
      <p:sp>
        <p:nvSpPr>
          <p:cNvPr id="18" name="Szövegdoboz 17"/>
          <p:cNvSpPr txBox="1"/>
          <p:nvPr/>
        </p:nvSpPr>
        <p:spPr>
          <a:xfrm>
            <a:off x="1959706" y="3628731"/>
            <a:ext cx="187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Anyagfáradás okozta féloldali  szétesés</a:t>
            </a:r>
          </a:p>
        </p:txBody>
      </p:sp>
      <p:sp>
        <p:nvSpPr>
          <p:cNvPr id="19" name="Szövegdoboz 18"/>
          <p:cNvSpPr txBox="1"/>
          <p:nvPr/>
        </p:nvSpPr>
        <p:spPr>
          <a:xfrm>
            <a:off x="4298480" y="946894"/>
            <a:ext cx="20345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Érintkezésből adódó feszültség korrózió</a:t>
            </a:r>
          </a:p>
        </p:txBody>
      </p:sp>
      <p:sp>
        <p:nvSpPr>
          <p:cNvPr id="20" name="Szövegdoboz 19"/>
          <p:cNvSpPr txBox="1"/>
          <p:nvPr/>
        </p:nvSpPr>
        <p:spPr>
          <a:xfrm>
            <a:off x="2178095" y="962416"/>
            <a:ext cx="1261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Görgők elhelyezkedése a kereszttartón</a:t>
            </a:r>
          </a:p>
        </p:txBody>
      </p:sp>
      <p:sp>
        <p:nvSpPr>
          <p:cNvPr id="21" name="Szövegdoboz 20"/>
          <p:cNvSpPr txBox="1"/>
          <p:nvPr/>
        </p:nvSpPr>
        <p:spPr>
          <a:xfrm>
            <a:off x="247759" y="1275398"/>
            <a:ext cx="18216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1200" b="1" dirty="0">
                <a:solidFill>
                  <a:schemeClr val="bg1"/>
                </a:solidFill>
              </a:rPr>
              <a:t>Axiál kompenzátorok a rendszerben </a:t>
            </a:r>
          </a:p>
        </p:txBody>
      </p:sp>
    </p:spTree>
    <p:extLst>
      <p:ext uri="{BB962C8B-B14F-4D97-AF65-F5344CB8AC3E}">
        <p14:creationId xmlns:p14="http://schemas.microsoft.com/office/powerpoint/2010/main" val="1074205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A3021F-E0E2-5E7B-295C-2DCEF9026D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465EF3FB-C372-9737-3195-5D742B46DC14}"/>
              </a:ext>
            </a:extLst>
          </p:cNvPr>
          <p:cNvSpPr/>
          <p:nvPr/>
        </p:nvSpPr>
        <p:spPr>
          <a:xfrm>
            <a:off x="888999" y="198072"/>
            <a:ext cx="760073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Gubacsi-híd 3xDN500 – felmerült problémák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295CB4-E357-2314-F202-FAAD0FF4E273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CE4A8041-9545-3C26-BD96-BFC5848E43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ECFBFA84-96A0-66F2-89EF-8B165483A4D4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8B672BC3-8C4B-D3E9-5826-2BC61E6966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360" y="857426"/>
            <a:ext cx="7464040" cy="4087995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rekonstrukció 9 éve 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volt (2016), új cső, új görgők, új alátámasztó szerkezetekkel a hídra hegesztve.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Gyenge anyagú,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edzetlen görgők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 erős rozsdásodás.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Nincs egyenletes 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görgő felfekvés 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túlterhelés</a:t>
            </a:r>
            <a:br>
              <a:rPr lang="hu-H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a terhet hordozó görgőkön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Teljes görgő tönkremenetel a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terhet viselő görgőkön.</a:t>
            </a:r>
            <a:endParaRPr lang="hu-HU" sz="2000" dirty="0">
              <a:solidFill>
                <a:schemeClr val="accent1">
                  <a:lumMod val="75000"/>
                </a:schemeClr>
              </a:solidFill>
            </a:endParaRPr>
          </a:p>
          <a:p>
            <a:pPr lvl="0">
              <a:buFont typeface="Wingdings" panose="05000000000000000000" pitchFamily="2" charset="2"/>
              <a:buChar char="Ø"/>
            </a:pP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Állandó nedvesség 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főleg nyáron, mivel a cső</a:t>
            </a:r>
            <a:br>
              <a:rPr lang="hu-HU" sz="20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páralecsapódása szinte folyamatos.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Dinamikus többletterhelés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, állandó rezgés a hídi nehéz forgalomból adódóan.</a:t>
            </a:r>
          </a:p>
          <a:p>
            <a:pPr lvl="0" algn="just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Görgő </a:t>
            </a:r>
            <a:r>
              <a:rPr lang="hu-HU" sz="2000" b="1" dirty="0">
                <a:solidFill>
                  <a:schemeClr val="accent1">
                    <a:lumMod val="75000"/>
                  </a:schemeClr>
                </a:solidFill>
              </a:rPr>
              <a:t>bevonati elégtelenség</a:t>
            </a:r>
            <a:r>
              <a:rPr lang="hu-HU" sz="2000" dirty="0">
                <a:solidFill>
                  <a:schemeClr val="accent1">
                    <a:lumMod val="75000"/>
                  </a:schemeClr>
                </a:solidFill>
              </a:rPr>
              <a:t> (már az új cső behúzásakor sérülés, bevonati hiány).</a:t>
            </a:r>
            <a:endParaRPr lang="hu-HU" sz="1800" dirty="0">
              <a:solidFill>
                <a:schemeClr val="tx2"/>
              </a:solidFill>
            </a:endParaRP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3503" y="1567543"/>
            <a:ext cx="3026137" cy="2062201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111885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9925E-43F4-E764-5811-5A8930DB9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A469F1F5-64AD-8103-3000-ED268C175C2E}"/>
              </a:ext>
            </a:extLst>
          </p:cNvPr>
          <p:cNvSpPr/>
          <p:nvPr/>
        </p:nvSpPr>
        <p:spPr>
          <a:xfrm>
            <a:off x="888999" y="198072"/>
            <a:ext cx="793263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Gubacsi-híd 3xDN500 – a tönkremenetel fő okai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98DBEF47-2BC1-DCDC-D4C6-4AF15FCF48FB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6E7E66A4-BEB9-1AF5-CEFA-32D9BBD6AB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8C822E0C-50F6-124A-0221-02F8DE6B6566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FFF213FF-DFCE-A7CB-0A64-F494CC7450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729299"/>
            <a:ext cx="9144000" cy="7076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A 9 év alatti repedéses tönkremenetel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messze idő előtti 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és magyarázatot kíván. Anyag kifáradásra és korróziós felgyorsulásra enged következtetni, melynek valószínűsíthető okai:</a:t>
            </a:r>
            <a:endParaRPr lang="hu-HU" sz="1800" dirty="0">
              <a:solidFill>
                <a:schemeClr val="tx2"/>
              </a:solidFill>
            </a:endParaRPr>
          </a:p>
        </p:txBody>
      </p:sp>
      <p:sp>
        <p:nvSpPr>
          <p:cNvPr id="8" name="Tartalom helye 2">
            <a:extLst>
              <a:ext uri="{FF2B5EF4-FFF2-40B4-BE49-F238E27FC236}">
                <a16:creationId xmlns:a16="http://schemas.microsoft.com/office/drawing/2014/main" id="{FFF213FF-DFCE-A7CB-0A64-F494CC74502B}"/>
              </a:ext>
            </a:extLst>
          </p:cNvPr>
          <p:cNvSpPr txBox="1">
            <a:spLocks/>
          </p:cNvSpPr>
          <p:nvPr/>
        </p:nvSpPr>
        <p:spPr>
          <a:xfrm>
            <a:off x="159654" y="1405613"/>
            <a:ext cx="7573738" cy="34857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feltételezhető fő ok a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„Hertz” feszültségből 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adódó (cső és görgő találkozásának feszültsége)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többletterhelés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 és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anyagkifáradás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 fennállása, amely az érintkező felületek alatt 1,5–1,7-szeres feszültség növekményt jelent az anyag </a:t>
            </a:r>
            <a:r>
              <a:rPr lang="hu-HU" sz="1800" dirty="0" err="1">
                <a:solidFill>
                  <a:schemeClr val="accent1">
                    <a:lumMod val="75000"/>
                  </a:schemeClr>
                </a:solidFill>
              </a:rPr>
              <a:t>belsejében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 (a görgők „Hertz” feszültségi méretezése valószínűleg nem történt meg),</a:t>
            </a:r>
          </a:p>
          <a:p>
            <a:pPr>
              <a:buFont typeface="Wingdings" panose="05000000000000000000" pitchFamily="2" charset="2"/>
              <a:buChar char="Ø"/>
              <a:tabLst>
                <a:tab pos="360363" algn="l"/>
              </a:tabLst>
            </a:pP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fentiekhez kapcsolódóan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edzetlen görgők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 (!) alkalmazása,</a:t>
            </a:r>
            <a:br>
              <a:rPr lang="hu-H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elégtelen,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nem megfelelő bevonattal,</a:t>
            </a:r>
          </a:p>
          <a:p>
            <a:pPr lvl="0" defTabSz="446088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a csövön egész nyáron jelen lévő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állandó páralecsapódás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br>
              <a:rPr lang="hu-H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(ld. mohás cső) hatása, ami a görgőkre és főleg a görgők</a:t>
            </a:r>
            <a:br>
              <a:rPr lang="hu-H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alatti tartószerkezetekre „dunsztként” hatást gyakorolt,</a:t>
            </a:r>
          </a:p>
          <a:p>
            <a:pPr lvl="0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hídi forgalom </a:t>
            </a: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járulékos többletterhelésének</a:t>
            </a: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 dinamikus</a:t>
            </a:r>
            <a:br>
              <a:rPr lang="hu-HU" sz="18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hu-HU" sz="1800" dirty="0">
                <a:solidFill>
                  <a:schemeClr val="accent1">
                    <a:lumMod val="75000"/>
                  </a:schemeClr>
                </a:solidFill>
              </a:rPr>
              <a:t>hatása (állandó rezgés és lengés jelenléte).</a:t>
            </a:r>
          </a:p>
          <a:p>
            <a:pPr>
              <a:buFont typeface="Wingdings" panose="05000000000000000000" pitchFamily="2" charset="2"/>
              <a:buChar char="Ø"/>
            </a:pPr>
            <a:endParaRPr lang="hu-HU" sz="12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4343" y="2637337"/>
            <a:ext cx="3082868" cy="2253983"/>
          </a:xfrm>
          <a:prstGeom prst="rect">
            <a:avLst/>
          </a:prstGeom>
          <a:effectLst>
            <a:softEdge rad="38100"/>
          </a:effectLst>
        </p:spPr>
      </p:pic>
    </p:spTree>
    <p:extLst>
      <p:ext uri="{BB962C8B-B14F-4D97-AF65-F5344CB8AC3E}">
        <p14:creationId xmlns:p14="http://schemas.microsoft.com/office/powerpoint/2010/main" val="718046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0C67D-205C-CE98-4EB8-837547751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D5241EA3-EBE0-7C05-E830-F2D2A4F70B3A}"/>
              </a:ext>
            </a:extLst>
          </p:cNvPr>
          <p:cNvSpPr/>
          <p:nvPr/>
        </p:nvSpPr>
        <p:spPr>
          <a:xfrm>
            <a:off x="888999" y="198072"/>
            <a:ext cx="8200639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Gubacsi-híd 3xDN500 – Javítási kihívások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E873C0F-93B7-91E3-24BB-27B1641BAE3B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C6590156-9BD1-712A-5719-FAD62586CA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562FB1F1-F2D1-FD26-D613-0C8C1AA02318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artalom helye 2">
            <a:extLst>
              <a:ext uri="{FF2B5EF4-FFF2-40B4-BE49-F238E27FC236}">
                <a16:creationId xmlns:a16="http://schemas.microsoft.com/office/drawing/2014/main" id="{825E253B-44ED-BF60-F17F-7BF8E90FEC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18" y="737088"/>
            <a:ext cx="8976020" cy="4350162"/>
          </a:xfrm>
        </p:spPr>
        <p:txBody>
          <a:bodyPr>
            <a:noAutofit/>
          </a:bodyPr>
          <a:lstStyle/>
          <a:p>
            <a:pPr lvl="0" algn="just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Vizsgálatok</a:t>
            </a:r>
          </a:p>
          <a:p>
            <a:pPr marL="536575" lvl="0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1 db épen maradt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görgő anyagszerkezeti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és bevonati vizsgálata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hu-HU" sz="1600" dirty="0" err="1">
                <a:solidFill>
                  <a:schemeClr val="accent1">
                    <a:lumMod val="75000"/>
                  </a:schemeClr>
                </a:solidFill>
              </a:rPr>
              <a:t>Vekor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Kft.</a:t>
            </a:r>
          </a:p>
          <a:p>
            <a:pPr marL="719138" lvl="2" indent="-182563" algn="just">
              <a:buFont typeface="Wingdings" panose="05000000000000000000" pitchFamily="2" charset="2"/>
              <a:buChar char="v"/>
            </a:pPr>
            <a:r>
              <a:rPr lang="hu-HU" sz="1200" b="1" i="1" u="sng" dirty="0">
                <a:solidFill>
                  <a:schemeClr val="accent1">
                    <a:lumMod val="75000"/>
                  </a:schemeClr>
                </a:solidFill>
              </a:rPr>
              <a:t>A </a:t>
            </a:r>
            <a:r>
              <a:rPr lang="hu-HU" sz="1200" b="1" i="1" dirty="0">
                <a:solidFill>
                  <a:schemeClr val="accent1">
                    <a:lumMod val="75000"/>
                  </a:schemeClr>
                </a:solidFill>
              </a:rPr>
              <a:t>görgő </a:t>
            </a:r>
            <a:r>
              <a:rPr lang="hu-HU" sz="1200" i="1" dirty="0">
                <a:solidFill>
                  <a:schemeClr val="accent1">
                    <a:lumMod val="75000"/>
                  </a:schemeClr>
                </a:solidFill>
              </a:rPr>
              <a:t>nagyszéntartalmú (≈1,1–1,3%C), </a:t>
            </a:r>
            <a:r>
              <a:rPr lang="hu-HU" sz="1200" i="1" dirty="0" err="1">
                <a:solidFill>
                  <a:schemeClr val="accent1">
                    <a:lumMod val="75000"/>
                  </a:schemeClr>
                </a:solidFill>
              </a:rPr>
              <a:t>Mn-Cr</a:t>
            </a:r>
            <a:r>
              <a:rPr lang="hu-HU" sz="1200" i="1" dirty="0">
                <a:solidFill>
                  <a:schemeClr val="accent1">
                    <a:lumMod val="75000"/>
                  </a:schemeClr>
                </a:solidFill>
              </a:rPr>
              <a:t> ötvözésű, hidegmegmunkáló/kopásálló acél, </a:t>
            </a:r>
            <a:r>
              <a:rPr lang="hu-HU" sz="1200" b="1" i="1" dirty="0">
                <a:solidFill>
                  <a:schemeClr val="accent1">
                    <a:lumMod val="75000"/>
                  </a:schemeClr>
                </a:solidFill>
              </a:rPr>
              <a:t>edzés előtti vagy lágy állapotban.</a:t>
            </a:r>
          </a:p>
          <a:p>
            <a:pPr marL="719138" lvl="2" indent="-182563" algn="just">
              <a:buFont typeface="Wingdings" panose="05000000000000000000" pitchFamily="2" charset="2"/>
              <a:buChar char="v"/>
            </a:pPr>
            <a:r>
              <a:rPr lang="hu-HU" sz="1200" i="1" dirty="0" err="1">
                <a:solidFill>
                  <a:schemeClr val="accent1">
                    <a:lumMod val="75000"/>
                  </a:schemeClr>
                </a:solidFill>
              </a:rPr>
              <a:t>MnS</a:t>
            </a:r>
            <a:r>
              <a:rPr lang="hu-HU" sz="1200" i="1" dirty="0">
                <a:solidFill>
                  <a:schemeClr val="accent1">
                    <a:lumMod val="75000"/>
                  </a:schemeClr>
                </a:solidFill>
              </a:rPr>
              <a:t> zárványokkal szennyezett, valószínűleg régebbi vagy nem szigorúan tisztított olvadékból. Leginkább (EN) 120MnCr  jellegű vagy régi DIN szerszámacél (DIN 1.2419 környéke). </a:t>
            </a:r>
          </a:p>
          <a:p>
            <a:pPr marL="719138" lvl="2" indent="-182563" algn="just">
              <a:buFont typeface="Wingdings" panose="05000000000000000000" pitchFamily="2" charset="2"/>
              <a:buChar char="v"/>
            </a:pPr>
            <a:r>
              <a:rPr lang="hu-HU" sz="1200" b="1" i="1" dirty="0">
                <a:solidFill>
                  <a:schemeClr val="accent1">
                    <a:lumMod val="75000"/>
                  </a:schemeClr>
                </a:solidFill>
              </a:rPr>
              <a:t>A felületen (</a:t>
            </a:r>
            <a:r>
              <a:rPr lang="hu-HU" sz="1200" b="1" i="1" dirty="0" err="1">
                <a:solidFill>
                  <a:schemeClr val="accent1">
                    <a:lumMod val="75000"/>
                  </a:schemeClr>
                </a:solidFill>
              </a:rPr>
              <a:t>poliakrilátot</a:t>
            </a:r>
            <a:r>
              <a:rPr lang="hu-HU" sz="1200" b="1" i="1" dirty="0">
                <a:solidFill>
                  <a:schemeClr val="accent1">
                    <a:lumMod val="75000"/>
                  </a:schemeClr>
                </a:solidFill>
              </a:rPr>
              <a:t> tartalmazó) akril zománcfesték található.</a:t>
            </a:r>
          </a:p>
          <a:p>
            <a:pPr marL="536575" lvl="0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hídi acélcső görgős érintkezésénél a bevonaton itt-ott megjelenő kör alakú duzzanat alatt </a:t>
            </a:r>
            <a:r>
              <a:rPr lang="hu-HU" sz="1600" b="1" dirty="0">
                <a:solidFill>
                  <a:schemeClr val="accent1">
                    <a:lumMod val="75000"/>
                  </a:schemeClr>
                </a:solidFill>
              </a:rPr>
              <a:t>helyszíni anyagvizsgálat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elvégzése szükséges eseti lokális korrózió feltételezhetősége miatt.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hu-HU" sz="1800" b="1" dirty="0">
                <a:solidFill>
                  <a:schemeClr val="accent1">
                    <a:lumMod val="75000"/>
                  </a:schemeClr>
                </a:solidFill>
              </a:rPr>
              <a:t>Műszaki tartalom</a:t>
            </a:r>
          </a:p>
          <a:p>
            <a:pPr marL="536575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Összes görgő cseréje (</a:t>
            </a:r>
            <a:r>
              <a:rPr lang="el-GR" sz="1600" dirty="0">
                <a:solidFill>
                  <a:schemeClr val="accent1">
                    <a:lumMod val="75000"/>
                  </a:schemeClr>
                </a:solidFill>
              </a:rPr>
              <a:t>Σ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 176 db!) edzett anyaggal, beleértve a görgőket tartó 88 db „U” szelvényt.</a:t>
            </a:r>
          </a:p>
          <a:p>
            <a:pPr marL="536575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Tervezői ajánlatok kérése a görgők anyagának megfelelő minőségű megtervezésére beleértve a Hertz feszültségre való méretezést is.</a:t>
            </a:r>
          </a:p>
          <a:p>
            <a:pPr marL="536575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„Állítható” görgő rendszer tervezése?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 </a:t>
            </a: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egyenletes felfekvés az összes görgőre.</a:t>
            </a:r>
          </a:p>
          <a:p>
            <a:pPr marL="536575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A DN500 acél vezeték felemelésének tervezése a meglévő görgők leszerelésével és az újak felszerelésével együtt.</a:t>
            </a:r>
          </a:p>
          <a:p>
            <a:pPr marL="536575" indent="-268288" algn="just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accent1">
                    <a:lumMod val="75000"/>
                  </a:schemeClr>
                </a:solidFill>
              </a:rPr>
              <a:t>Műszaki feladat kiírás készítése a görgő rendszer cseréjére, a hiba okok teljes kizárásával.</a:t>
            </a:r>
          </a:p>
        </p:txBody>
      </p:sp>
    </p:spTree>
    <p:extLst>
      <p:ext uri="{BB962C8B-B14F-4D97-AF65-F5344CB8AC3E}">
        <p14:creationId xmlns:p14="http://schemas.microsoft.com/office/powerpoint/2010/main" val="96720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AB6A1F-88D6-4703-ABBD-E9F0B20B0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791EFAC-AD21-0354-D77B-9C288B4C9221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8F2CBFE1-3B9F-6617-BA3B-3C8917E95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77585CEF-080F-AC8E-C885-C296FAF6E7EC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églalap 2">
            <a:extLst>
              <a:ext uri="{FF2B5EF4-FFF2-40B4-BE49-F238E27FC236}">
                <a16:creationId xmlns:a16="http://schemas.microsoft.com/office/drawing/2014/main" id="{199FC19F-CFAB-C0A9-5D3C-A7345FC0541D}"/>
              </a:ext>
            </a:extLst>
          </p:cNvPr>
          <p:cNvSpPr/>
          <p:nvPr/>
        </p:nvSpPr>
        <p:spPr>
          <a:xfrm>
            <a:off x="1317625" y="1910030"/>
            <a:ext cx="65087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Föld alatti átvezetések</a:t>
            </a:r>
          </a:p>
          <a:p>
            <a:pPr algn="ctr"/>
            <a:r>
              <a:rPr lang="hu-HU" sz="40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Járható alagutak, bújtatók</a:t>
            </a:r>
          </a:p>
        </p:txBody>
      </p:sp>
    </p:spTree>
    <p:extLst>
      <p:ext uri="{BB962C8B-B14F-4D97-AF65-F5344CB8AC3E}">
        <p14:creationId xmlns:p14="http://schemas.microsoft.com/office/powerpoint/2010/main" val="3404588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5651-95B9-0864-BA55-C9AC07DD3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E09A7FA6-7717-EF4C-57BD-E343FD8325A4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Föld alatti átvezetések – járható alagutak, bújtatók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F3A5CA-1F9E-36E1-9709-45F73B1484E5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FF55471F-589D-0253-C31F-9B6A73FCA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155DFCF6-13BE-06CF-E455-23F83FAEE059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zövegdoboz 3"/>
          <p:cNvSpPr txBox="1"/>
          <p:nvPr/>
        </p:nvSpPr>
        <p:spPr>
          <a:xfrm>
            <a:off x="3097961" y="1344726"/>
            <a:ext cx="30266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2000" dirty="0"/>
              <a:t>Szentendrei-sziget</a:t>
            </a:r>
          </a:p>
          <a:p>
            <a:pPr algn="ctr"/>
            <a:r>
              <a:rPr lang="hu-HU" sz="2000" dirty="0"/>
              <a:t>4 db Duna alatti átvezetés </a:t>
            </a:r>
          </a:p>
        </p:txBody>
      </p:sp>
      <p:pic>
        <p:nvPicPr>
          <p:cNvPr id="8" name="Kép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997" y="975145"/>
            <a:ext cx="2700793" cy="3948289"/>
          </a:xfrm>
          <a:prstGeom prst="rect">
            <a:avLst/>
          </a:prstGeom>
        </p:spPr>
      </p:pic>
      <p:pic>
        <p:nvPicPr>
          <p:cNvPr id="9" name="Picture 162" descr="viz"/>
          <p:cNvPicPr>
            <a:picLocks noChangeAspect="1" noChangeArrowheads="1"/>
          </p:cNvPicPr>
          <p:nvPr/>
        </p:nvPicPr>
        <p:blipFill rotWithShape="1">
          <a:blip r:embed="rId4" cstate="screen"/>
          <a:srcRect l="1428" t="2232" r="1171" b="1717"/>
          <a:stretch/>
        </p:blipFill>
        <p:spPr bwMode="auto">
          <a:xfrm>
            <a:off x="2446561" y="2951413"/>
            <a:ext cx="3820232" cy="20781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024" y="2958254"/>
            <a:ext cx="2071312" cy="2071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Kép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3023" y="761691"/>
            <a:ext cx="2071313" cy="207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78402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75651-95B9-0864-BA55-C9AC07DD3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E09A7FA6-7717-EF4C-57BD-E343FD8325A4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Föld alatti átvezetések – bújtatók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3F3A5CA-1F9E-36E1-9709-45F73B1484E5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FF55471F-589D-0253-C31F-9B6A73FCAC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20" name="Straight Connector 14">
            <a:extLst>
              <a:ext uri="{FF2B5EF4-FFF2-40B4-BE49-F238E27FC236}">
                <a16:creationId xmlns:a16="http://schemas.microsoft.com/office/drawing/2014/main" id="{155DFCF6-13BE-06CF-E455-23F83FAEE059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zövegdoboz 7">
            <a:extLst>
              <a:ext uri="{FF2B5EF4-FFF2-40B4-BE49-F238E27FC236}">
                <a16:creationId xmlns:a16="http://schemas.microsoft.com/office/drawing/2014/main" id="{6EB0A85D-B24F-6E02-02F4-9E4B3C34DF03}"/>
              </a:ext>
            </a:extLst>
          </p:cNvPr>
          <p:cNvSpPr txBox="1"/>
          <p:nvPr/>
        </p:nvSpPr>
        <p:spPr>
          <a:xfrm>
            <a:off x="2839577" y="4806928"/>
            <a:ext cx="340490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1200" b="1" i="1" dirty="0" err="1">
                <a:solidFill>
                  <a:srgbClr val="0094CA"/>
                </a:solidFill>
              </a:rPr>
              <a:t>Balparti</a:t>
            </a:r>
            <a:r>
              <a:rPr lang="hu-HU" sz="1200" b="1" i="1" dirty="0">
                <a:solidFill>
                  <a:srgbClr val="0094CA"/>
                </a:solidFill>
              </a:rPr>
              <a:t> gravitációs szifonalagút sematikus ábrája</a:t>
            </a:r>
          </a:p>
        </p:txBody>
      </p:sp>
      <p:sp>
        <p:nvSpPr>
          <p:cNvPr id="2" name="Téglalap 1"/>
          <p:cNvSpPr/>
          <p:nvPr/>
        </p:nvSpPr>
        <p:spPr>
          <a:xfrm>
            <a:off x="54360" y="786995"/>
            <a:ext cx="8975340" cy="23388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 algn="just">
              <a:lnSpc>
                <a:spcPct val="115000"/>
              </a:lnSpc>
              <a:spcAft>
                <a:spcPts val="0"/>
              </a:spcAft>
              <a:buFont typeface="Wingdings" panose="05000000000000000000" pitchFamily="2" charset="2"/>
              <a:buChar char="Ø"/>
              <a:tabLst>
                <a:tab pos="358775" algn="l"/>
              </a:tabLst>
            </a:pPr>
            <a:r>
              <a:rPr lang="hu-HU" sz="2000" b="1" dirty="0">
                <a:solidFill>
                  <a:schemeClr val="tx2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Balparti I., II. Bújtató</a:t>
            </a:r>
            <a:endParaRPr lang="hu-HU" i="1" dirty="0">
              <a:solidFill>
                <a:schemeClr val="tx2"/>
              </a:solidFill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8312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tx2"/>
                </a:solidFill>
              </a:rPr>
              <a:t>a Szentendrei-szigeten megtermelt víz </a:t>
            </a:r>
            <a:r>
              <a:rPr lang="hu-HU" b="1" dirty="0">
                <a:solidFill>
                  <a:schemeClr val="tx2"/>
                </a:solidFill>
              </a:rPr>
              <a:t>balparti gépházakhoz való eljuttatását </a:t>
            </a:r>
            <a:r>
              <a:rPr lang="hu-HU" dirty="0">
                <a:solidFill>
                  <a:schemeClr val="tx2"/>
                </a:solidFill>
              </a:rPr>
              <a:t>biztosító gravitációs átfolyású rendszer,</a:t>
            </a:r>
          </a:p>
          <a:p>
            <a:pPr marL="468312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tx2"/>
                </a:solidFill>
              </a:rPr>
              <a:t>az eljuttatást </a:t>
            </a:r>
            <a:r>
              <a:rPr lang="hu-HU" b="1" dirty="0">
                <a:solidFill>
                  <a:schemeClr val="tx2"/>
                </a:solidFill>
              </a:rPr>
              <a:t>négy Duna alatti </a:t>
            </a:r>
            <a:r>
              <a:rPr lang="hu-HU" dirty="0">
                <a:solidFill>
                  <a:schemeClr val="tx2"/>
                </a:solidFill>
              </a:rPr>
              <a:t>átvezetés biztosítja,</a:t>
            </a:r>
          </a:p>
          <a:p>
            <a:pPr marL="468312" indent="-285750" algn="just">
              <a:lnSpc>
                <a:spcPct val="115000"/>
              </a:lnSpc>
              <a:buFont typeface="Courier New" panose="02070309020205020404" pitchFamily="49" charset="0"/>
              <a:buChar char="o"/>
            </a:pPr>
            <a:r>
              <a:rPr lang="hu-HU" dirty="0">
                <a:solidFill>
                  <a:schemeClr val="tx2"/>
                </a:solidFill>
              </a:rPr>
              <a:t>a termelőterület kiemelt fontossága miatt </a:t>
            </a:r>
            <a:r>
              <a:rPr lang="hu-HU" b="1" dirty="0">
                <a:solidFill>
                  <a:schemeClr val="tx2"/>
                </a:solidFill>
              </a:rPr>
              <a:t>nagy biztonsági </a:t>
            </a:r>
            <a:r>
              <a:rPr lang="hu-HU" dirty="0">
                <a:solidFill>
                  <a:schemeClr val="tx2"/>
                </a:solidFill>
              </a:rPr>
              <a:t>tartalékot tartalmaznak,</a:t>
            </a:r>
          </a:p>
          <a:p>
            <a:pPr marL="468312" indent="-285750" algn="just">
              <a:lnSpc>
                <a:spcPct val="115000"/>
              </a:lnSpc>
              <a:buFont typeface="Courier New" panose="02070309020205020404" pitchFamily="49" charset="0"/>
              <a:buChar char="o"/>
              <a:tabLst>
                <a:tab pos="358775" algn="l"/>
              </a:tabLst>
            </a:pPr>
            <a:r>
              <a:rPr lang="hu-HU" dirty="0">
                <a:solidFill>
                  <a:schemeClr val="tx2"/>
                </a:solidFill>
              </a:rPr>
              <a:t>a rendszer </a:t>
            </a:r>
            <a:r>
              <a:rPr lang="hu-HU" b="1" dirty="0">
                <a:solidFill>
                  <a:schemeClr val="tx2"/>
                </a:solidFill>
              </a:rPr>
              <a:t>legfontosabb szállító kapacitású </a:t>
            </a:r>
            <a:r>
              <a:rPr lang="hu-HU" dirty="0">
                <a:solidFill>
                  <a:schemeClr val="tx2"/>
                </a:solidFill>
              </a:rPr>
              <a:t>elemei a </a:t>
            </a:r>
            <a:r>
              <a:rPr lang="hu-HU" dirty="0" err="1">
                <a:solidFill>
                  <a:schemeClr val="tx2"/>
                </a:solidFill>
              </a:rPr>
              <a:t>Balparti</a:t>
            </a:r>
            <a:r>
              <a:rPr lang="hu-HU" dirty="0">
                <a:solidFill>
                  <a:schemeClr val="tx2"/>
                </a:solidFill>
              </a:rPr>
              <a:t> I. és a II. Bújtatók.</a:t>
            </a:r>
          </a:p>
          <a:p>
            <a:pPr marL="468312" indent="-285750" algn="just">
              <a:lnSpc>
                <a:spcPct val="115000"/>
              </a:lnSpc>
              <a:buFont typeface="Courier New" panose="02070309020205020404" pitchFamily="49" charset="0"/>
              <a:buChar char="o"/>
              <a:tabLst>
                <a:tab pos="358775" algn="l"/>
              </a:tabLst>
            </a:pPr>
            <a:r>
              <a:rPr lang="hu-HU" dirty="0" smtClean="0">
                <a:solidFill>
                  <a:schemeClr val="tx2"/>
                </a:solidFill>
              </a:rPr>
              <a:t>A </a:t>
            </a:r>
            <a:r>
              <a:rPr lang="hu-HU" b="1" dirty="0" smtClean="0">
                <a:solidFill>
                  <a:schemeClr val="tx2"/>
                </a:solidFill>
              </a:rPr>
              <a:t>II</a:t>
            </a:r>
            <a:r>
              <a:rPr lang="hu-HU" b="1" dirty="0">
                <a:solidFill>
                  <a:schemeClr val="tx2"/>
                </a:solidFill>
              </a:rPr>
              <a:t>. Bújtató </a:t>
            </a:r>
            <a:r>
              <a:rPr lang="hu-HU" dirty="0">
                <a:solidFill>
                  <a:schemeClr val="tx2"/>
                </a:solidFill>
              </a:rPr>
              <a:t>a napi átlagfogyasztás (cca. 460 000 m</a:t>
            </a:r>
            <a:r>
              <a:rPr lang="hu-HU" baseline="30000" dirty="0">
                <a:solidFill>
                  <a:schemeClr val="tx2"/>
                </a:solidFill>
              </a:rPr>
              <a:t>3</a:t>
            </a:r>
            <a:r>
              <a:rPr lang="hu-HU" dirty="0">
                <a:solidFill>
                  <a:schemeClr val="tx2"/>
                </a:solidFill>
              </a:rPr>
              <a:t>/nap)  mintegy </a:t>
            </a:r>
            <a:r>
              <a:rPr lang="hu-HU" b="1" dirty="0">
                <a:solidFill>
                  <a:schemeClr val="tx2"/>
                </a:solidFill>
              </a:rPr>
              <a:t>25-30%-át szállítja.</a:t>
            </a:r>
          </a:p>
        </p:txBody>
      </p:sp>
      <p:pic>
        <p:nvPicPr>
          <p:cNvPr id="11" name="Picture 2" descr="C:\DANI\Bujtató\2bujtató eredeti terv 2.png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1917"/>
          <a:stretch/>
        </p:blipFill>
        <p:spPr bwMode="auto">
          <a:xfrm>
            <a:off x="1565313" y="3125840"/>
            <a:ext cx="5765653" cy="19605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6820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F9260-A80A-41AF-A102-F65005DDAD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465523A-D4EE-F66A-69CD-EAC51B6791AC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7377D140-EA28-704F-8844-600A23E3D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E91A7676-E7BE-7767-EA9C-3EFBE2E45654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églalap 2">
            <a:extLst>
              <a:ext uri="{FF2B5EF4-FFF2-40B4-BE49-F238E27FC236}">
                <a16:creationId xmlns:a16="http://schemas.microsoft.com/office/drawing/2014/main" id="{0B33903D-F006-C48C-EED0-5A6FC7C85D61}"/>
              </a:ext>
            </a:extLst>
          </p:cNvPr>
          <p:cNvSpPr/>
          <p:nvPr/>
        </p:nvSpPr>
        <p:spPr>
          <a:xfrm>
            <a:off x="1317625" y="1910030"/>
            <a:ext cx="650875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hu-HU" sz="40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Duna alatti II. bújtató felújítási munkái </a:t>
            </a:r>
          </a:p>
        </p:txBody>
      </p:sp>
    </p:spTree>
    <p:extLst>
      <p:ext uri="{BB962C8B-B14F-4D97-AF65-F5344CB8AC3E}">
        <p14:creationId xmlns:p14="http://schemas.microsoft.com/office/powerpoint/2010/main" val="1639474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CAC371-DD57-A3AC-F438-34D3BAA6E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C39916AF-695A-D599-ED92-1132A0B860D2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Építési állapot </a:t>
            </a:r>
            <a:r>
              <a:rPr lang="hu-HU" sz="2600" b="1" dirty="0" err="1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vs</a:t>
            </a:r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felújítás előtti állapot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322D38F5-572D-3A50-9C82-01B8C53FECBB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DE9E7D5B-152F-5EE2-091A-486B8187B3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923647E2-5231-68D6-3221-7B38E07F2ADA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E9FBF215-1EE3-14C3-BB89-AD563AD461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37" y="922126"/>
            <a:ext cx="8769928" cy="4157869"/>
          </a:xfrm>
        </p:spPr>
        <p:txBody>
          <a:bodyPr>
            <a:noAutofit/>
          </a:bodyPr>
          <a:lstStyle/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Épült: 1902. Építette: Könyves Tóth Mihály és </a:t>
            </a:r>
            <a:r>
              <a:rPr lang="hu-HU" sz="2000" dirty="0" err="1">
                <a:solidFill>
                  <a:schemeClr val="tx2"/>
                </a:solidFill>
              </a:rPr>
              <a:t>Wünsch</a:t>
            </a:r>
            <a:r>
              <a:rPr lang="hu-HU" sz="2000" dirty="0">
                <a:solidFill>
                  <a:schemeClr val="tx2"/>
                </a:solidFill>
              </a:rPr>
              <a:t> Róbert.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Anyag: vasalt beton C10 minőség (</a:t>
            </a:r>
            <a:r>
              <a:rPr lang="hu-HU" sz="2000" dirty="0" err="1">
                <a:solidFill>
                  <a:schemeClr val="tx2"/>
                </a:solidFill>
              </a:rPr>
              <a:t>elhasználódás</a:t>
            </a:r>
            <a:r>
              <a:rPr lang="hu-HU" sz="2000" dirty="0">
                <a:solidFill>
                  <a:schemeClr val="tx2"/>
                </a:solidFill>
              </a:rPr>
              <a:t> után C4 is).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Építési technológia: bányászati tárnahajtás kézi erővel.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Víztelenítés: gőzüzemű szivattyúkkal.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Munkahézagok hossza : közel 3200 m az alagútban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Szerepe a víztermelésben: szállítókapacitása egyenértékű volt egy DN1800 mm-es csatorna kapacitásával felújítás előtt, mely a Szentendrei szigeten termelt vizet szállítja a balparti átadási pontokhoz (IV-es gépház, K. </a:t>
            </a:r>
            <a:r>
              <a:rPr lang="hu-HU" sz="2000" dirty="0" err="1">
                <a:solidFill>
                  <a:schemeClr val="tx2"/>
                </a:solidFill>
              </a:rPr>
              <a:t>megyer</a:t>
            </a:r>
            <a:r>
              <a:rPr lang="hu-HU" sz="2000" dirty="0">
                <a:solidFill>
                  <a:schemeClr val="tx2"/>
                </a:solidFill>
              </a:rPr>
              <a:t> I és II.)</a:t>
            </a:r>
          </a:p>
          <a:p>
            <a:pPr marL="0" indent="0" fontAlgn="ctr">
              <a:buNone/>
            </a:pPr>
            <a:endParaRPr lang="hu-HU" sz="2000" dirty="0">
              <a:solidFill>
                <a:schemeClr val="tx2"/>
              </a:solidFill>
            </a:endParaRPr>
          </a:p>
          <a:p>
            <a:pPr marL="285750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Felújítás előtti állapot: alacsony szilárdság, repedések, vízbetörések, elhasználódott beton.</a:t>
            </a:r>
          </a:p>
          <a:p>
            <a:pPr marL="285750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A megépülését követően felújítás nem történt, &gt;100 év alatt 5 db leürítés volt.</a:t>
            </a:r>
          </a:p>
        </p:txBody>
      </p:sp>
    </p:spTree>
    <p:extLst>
      <p:ext uri="{BB962C8B-B14F-4D97-AF65-F5344CB8AC3E}">
        <p14:creationId xmlns:p14="http://schemas.microsoft.com/office/powerpoint/2010/main" val="4176254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1D0456-B7FC-5BCD-8F30-D02CFFFA4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74C82FD5-9FFC-EEB8-7EF3-B7DC16EA4AA5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Tervezett szerkezet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CC9CC87-8B0C-BEB6-51B8-EBF1DB402330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B9975281-1C54-3615-49AE-AC9A09E934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88BC1818-7CDE-DB1E-70D1-7839AD5DE149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Kép 3">
            <a:extLst>
              <a:ext uri="{FF2B5EF4-FFF2-40B4-BE49-F238E27FC236}">
                <a16:creationId xmlns:a16="http://schemas.microsoft.com/office/drawing/2014/main" id="{5AD1AF86-4EA0-1883-A121-6A93259D22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790480"/>
            <a:ext cx="6131992" cy="4353019"/>
          </a:xfrm>
          <a:prstGeom prst="rect">
            <a:avLst/>
          </a:prstGeom>
        </p:spPr>
      </p:pic>
      <p:sp>
        <p:nvSpPr>
          <p:cNvPr id="5" name="Tartalom helye 2">
            <a:extLst>
              <a:ext uri="{FF2B5EF4-FFF2-40B4-BE49-F238E27FC236}">
                <a16:creationId xmlns:a16="http://schemas.microsoft.com/office/drawing/2014/main" id="{BC640B61-877E-8A7F-972F-49D67936B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77543" y="922126"/>
            <a:ext cx="3579422" cy="4221371"/>
          </a:xfrm>
        </p:spPr>
        <p:txBody>
          <a:bodyPr>
            <a:noAutofit/>
          </a:bodyPr>
          <a:lstStyle/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Szerkezeti megerősítés lőtt betonnal</a:t>
            </a:r>
          </a:p>
          <a:p>
            <a:pPr marL="685800" lvl="1" fontAlgn="ctr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tx2"/>
                </a:solidFill>
              </a:rPr>
              <a:t>minimum 6 cm  beton vastagság,</a:t>
            </a:r>
          </a:p>
          <a:p>
            <a:pPr marL="685800" lvl="1" fontAlgn="ctr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tx2"/>
                </a:solidFill>
              </a:rPr>
              <a:t>acél D 12 mm - 100x100 mm hálós kiosztás,</a:t>
            </a:r>
          </a:p>
          <a:p>
            <a:pPr marL="685800" lvl="1" fontAlgn="ctr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tx2"/>
                </a:solidFill>
              </a:rPr>
              <a:t>vízzáró bevonat min 10 mm vastagságban,</a:t>
            </a:r>
          </a:p>
          <a:p>
            <a:pPr marL="685800" lvl="1" fontAlgn="ctr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tx2"/>
                </a:solidFill>
              </a:rPr>
              <a:t>glettelt – csiszolt felület.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Alagút hossz 524 m.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2000" dirty="0">
                <a:solidFill>
                  <a:schemeClr val="tx2"/>
                </a:solidFill>
              </a:rPr>
              <a:t>Aknák:</a:t>
            </a:r>
          </a:p>
          <a:p>
            <a:pPr marL="685800" lvl="1" fontAlgn="ctr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tx2"/>
                </a:solidFill>
              </a:rPr>
              <a:t>balpart  felépítmény nélkül,</a:t>
            </a:r>
          </a:p>
          <a:p>
            <a:pPr marL="685800" marR="0" lvl="1" fontAlgn="ctr">
              <a:buFont typeface="Courier New" panose="02070309020205020404" pitchFamily="49" charset="0"/>
              <a:buChar char="o"/>
            </a:pPr>
            <a:r>
              <a:rPr lang="hu-HU" sz="1600" dirty="0">
                <a:solidFill>
                  <a:schemeClr val="tx2"/>
                </a:solidFill>
              </a:rPr>
              <a:t>jobbpart  felépítménnyel elöntési szint, megfeleltetés MÁSZ 2014.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endParaRPr lang="hu-HU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6008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EF4C66-C3CD-30E8-31DC-F290FF9E3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F9CD5D96-1F35-1B69-9244-B289369D844F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Szerkezeti károsodások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E31FD5-A036-3996-3254-D26FC2322553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0FDC3BBF-6EFA-26EF-B015-01CBDD835B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98860B46-C3CD-C56A-542E-775116567EE1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Kép 1">
            <a:extLst>
              <a:ext uri="{FF2B5EF4-FFF2-40B4-BE49-F238E27FC236}">
                <a16:creationId xmlns:a16="http://schemas.microsoft.com/office/drawing/2014/main" id="{EBC68409-67B5-4D38-945A-14A09404B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232" y="790479"/>
            <a:ext cx="3136881" cy="425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47A2F74E-EFED-E279-3FFA-C017A12661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52542" y="993781"/>
            <a:ext cx="4556226" cy="3849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44155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48C2B1-EB26-F9B0-E227-D624BBF21E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4606BABF-98D4-6941-2620-25190C185475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Tisztítás utáni szerkezet mozgásvizsgálati matrica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259CD16-AE51-92D7-F577-3AC9CF1C7D0C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0C76275A-E09C-7FBB-A4B6-5969244F2C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EF433589-1808-69EF-AEA8-8CD00E61AE94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Picture 2">
            <a:extLst>
              <a:ext uri="{FF2B5EF4-FFF2-40B4-BE49-F238E27FC236}">
                <a16:creationId xmlns:a16="http://schemas.microsoft.com/office/drawing/2014/main" id="{2AA0A403-CEB9-CE33-C271-0EA48C67A40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75771" y="993144"/>
            <a:ext cx="4535714" cy="33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>
            <a:extLst>
              <a:ext uri="{FF2B5EF4-FFF2-40B4-BE49-F238E27FC236}">
                <a16:creationId xmlns:a16="http://schemas.microsoft.com/office/drawing/2014/main" id="{8F7CE13C-6B4B-A4FA-3871-2B73DB622F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2613" y="1182958"/>
            <a:ext cx="3714750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8658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C91097-9CB3-089F-E80F-7026D94D2C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C58A80DC-046A-FE15-B56C-C32EB5E5A0E8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Három lépcsős javítás </a:t>
            </a:r>
            <a:r>
              <a:rPr lang="hu-HU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(felület javítás, injektálás, utóinjektálás)</a:t>
            </a:r>
            <a:endParaRPr lang="hu-HU" sz="2600" b="1" dirty="0">
              <a:solidFill>
                <a:srgbClr val="0090C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AE6BA9D-B0CE-032E-5EDB-82B643723500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C80077D8-3A43-1E64-71A4-AEFA4A5ED3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C73C2552-A269-9803-5111-B27E2DC0AC5B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Picture 2">
            <a:extLst>
              <a:ext uri="{FF2B5EF4-FFF2-40B4-BE49-F238E27FC236}">
                <a16:creationId xmlns:a16="http://schemas.microsoft.com/office/drawing/2014/main" id="{768C317B-EC61-54D8-0BA1-64E730227A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6112" y="736032"/>
            <a:ext cx="4545360" cy="224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3">
            <a:extLst>
              <a:ext uri="{FF2B5EF4-FFF2-40B4-BE49-F238E27FC236}">
                <a16:creationId xmlns:a16="http://schemas.microsoft.com/office/drawing/2014/main" id="{F907E747-79CE-AA91-4730-B17E2A885B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777875" y="736032"/>
            <a:ext cx="4229887" cy="2241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F21CBBCE-F45D-8108-7CDF-10E8AB88D9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91114" y="2762377"/>
            <a:ext cx="4477120" cy="2330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7005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C03CD-6C69-4707-734F-C429E9C725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AC2A30FF-499C-0287-EEF3-144CAC1ED732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Vízbetörés elhárítása - injektálással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AFDDBF6-A75F-B103-58E3-AACA1EC57B9D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306186E0-169A-80DE-444D-AA7AB1403F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3E578C75-716C-03A4-12F0-F6E0277E805E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Kép 5">
            <a:extLst>
              <a:ext uri="{FF2B5EF4-FFF2-40B4-BE49-F238E27FC236}">
                <a16:creationId xmlns:a16="http://schemas.microsoft.com/office/drawing/2014/main" id="{DB318E3F-8672-7DE6-A5CC-F42A39D31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5863" y="790480"/>
            <a:ext cx="5600338" cy="4195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07112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0D2600-993D-CDFC-D737-89472320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>
            <a:extLst>
              <a:ext uri="{FF2B5EF4-FFF2-40B4-BE49-F238E27FC236}">
                <a16:creationId xmlns:a16="http://schemas.microsoft.com/office/drawing/2014/main" id="{52ED3C2C-08E0-F4C0-246B-311C98685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9342" y="902764"/>
            <a:ext cx="5387693" cy="4041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églalap 2">
            <a:extLst>
              <a:ext uri="{FF2B5EF4-FFF2-40B4-BE49-F238E27FC236}">
                <a16:creationId xmlns:a16="http://schemas.microsoft.com/office/drawing/2014/main" id="{193102E4-1D7F-9626-A26F-9A8E6D7B83FA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Vasszerelés - betonozás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53151F22-1319-22FB-C7C4-FB8B8AB5305A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4FF8048B-C015-733B-AC8F-5F19F44A91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33753A87-C4FF-9C38-E4D6-BB703E3DA47A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61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AC7679-61EC-EAA5-1366-71C03EBF9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708A6083-0C7F-A4EF-D984-059B812631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8999" y="990667"/>
            <a:ext cx="5222179" cy="3821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4" name="Téglalap 2">
            <a:extLst>
              <a:ext uri="{FF2B5EF4-FFF2-40B4-BE49-F238E27FC236}">
                <a16:creationId xmlns:a16="http://schemas.microsoft.com/office/drawing/2014/main" id="{CB2D0428-DB08-956F-5BC0-D8342A0AAADE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Szerkezeti megerősítés lőtt betonnal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4D215FB-2B0E-4BE8-4904-2E810D48BA7D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4CBD0300-7CE0-C969-6356-2B3137F856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56DA7201-033B-659D-2C30-A2FFAF1E8B3A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zövegdoboz 4">
            <a:extLst>
              <a:ext uri="{FF2B5EF4-FFF2-40B4-BE49-F238E27FC236}">
                <a16:creationId xmlns:a16="http://schemas.microsoft.com/office/drawing/2014/main" id="{A3D2C384-0C6E-5D07-83D3-ECC02B5E6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9461" y="1182958"/>
            <a:ext cx="2092038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285750" indent="-342900" fontAlgn="ctr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hu-HU" altLang="hu-HU" sz="2000" dirty="0">
                <a:solidFill>
                  <a:schemeClr val="tx2"/>
                </a:solidFill>
                <a:latin typeface="+mn-lt"/>
              </a:rPr>
              <a:t>Betonlövés:</a:t>
            </a:r>
          </a:p>
          <a:p>
            <a:pPr fontAlgn="ctr">
              <a:spcBef>
                <a:spcPct val="20000"/>
              </a:spcBef>
            </a:pPr>
            <a:r>
              <a:rPr lang="hu-HU" altLang="hu-HU" sz="2000" dirty="0">
                <a:solidFill>
                  <a:schemeClr val="tx2"/>
                </a:solidFill>
                <a:latin typeface="+mn-lt"/>
              </a:rPr>
              <a:t>Alapfeltétel a száraz felület megléte.</a:t>
            </a:r>
          </a:p>
          <a:p>
            <a:pPr marL="285750" indent="-342900" fontAlgn="ctr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hu-HU" altLang="hu-HU" sz="2000" dirty="0">
              <a:solidFill>
                <a:schemeClr val="tx2"/>
              </a:solidFill>
              <a:latin typeface="+mn-lt"/>
            </a:endParaRPr>
          </a:p>
          <a:p>
            <a:pPr marL="285750" indent="-342900" fontAlgn="ctr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hu-HU" altLang="hu-HU" sz="2000" dirty="0">
                <a:solidFill>
                  <a:schemeClr val="tx2"/>
                </a:solidFill>
                <a:latin typeface="+mn-lt"/>
              </a:rPr>
              <a:t>Kockázat: </a:t>
            </a:r>
          </a:p>
          <a:p>
            <a:pPr fontAlgn="ctr">
              <a:spcBef>
                <a:spcPct val="20000"/>
              </a:spcBef>
            </a:pPr>
            <a:r>
              <a:rPr lang="hu-HU" altLang="hu-HU" sz="2000" dirty="0">
                <a:solidFill>
                  <a:schemeClr val="tx2"/>
                </a:solidFill>
                <a:latin typeface="+mn-lt"/>
              </a:rPr>
              <a:t>Nedves felületnél beton leválás. porózus szerkezet.</a:t>
            </a:r>
          </a:p>
        </p:txBody>
      </p:sp>
    </p:spTree>
    <p:extLst>
      <p:ext uri="{BB962C8B-B14F-4D97-AF65-F5344CB8AC3E}">
        <p14:creationId xmlns:p14="http://schemas.microsoft.com/office/powerpoint/2010/main" val="431881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E2271-6162-AD5E-915B-A7FCF6EBEF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3AB91952-1404-07FB-1DBD-888FA5447062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Vízzáró bevonat felhordása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E26FE0B3-DBFB-4F05-5081-6F01CB910375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E4462902-7FDC-A5DF-DD0D-513758AC2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E1E6DE2B-98DE-B0A6-B454-DB020EDAE52E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Kép 3">
            <a:extLst>
              <a:ext uri="{FF2B5EF4-FFF2-40B4-BE49-F238E27FC236}">
                <a16:creationId xmlns:a16="http://schemas.microsoft.com/office/drawing/2014/main" id="{06628E07-CF1E-F3F2-0DE5-2B4E2E05FC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87858" y="790480"/>
            <a:ext cx="5517150" cy="41402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2639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738957-BC31-3356-F07A-7A9B47E9C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8EFE7291-6271-49A5-7B54-847B8C4E44B5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 err="1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Bevonatolt</a:t>
            </a:r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szerkezetek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5AF4E6B-AD9F-98B3-D709-4C093DB164DA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03294876-464B-7674-3ABB-15ADC498B1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B5C19174-8C0C-8CE2-5493-48C5637875BD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Kép 4">
            <a:extLst>
              <a:ext uri="{FF2B5EF4-FFF2-40B4-BE49-F238E27FC236}">
                <a16:creationId xmlns:a16="http://schemas.microsoft.com/office/drawing/2014/main" id="{B08FCB1C-54C5-E5BC-FD27-C87F05D9EA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6417" y="906165"/>
            <a:ext cx="5273497" cy="3956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Kép 5">
            <a:extLst>
              <a:ext uri="{FF2B5EF4-FFF2-40B4-BE49-F238E27FC236}">
                <a16:creationId xmlns:a16="http://schemas.microsoft.com/office/drawing/2014/main" id="{A294C25E-97F9-9494-9DCE-2277B197A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195" y="871629"/>
            <a:ext cx="3019290" cy="4025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502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>
          <a:extLst>
            <a:ext uri="{FF2B5EF4-FFF2-40B4-BE49-F238E27FC236}">
              <a16:creationId xmlns:a16="http://schemas.microsoft.com/office/drawing/2014/main" id="{5C3032B2-FD3F-78ED-A661-5E152D110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458239F6-9579-C45A-A35B-C3F864050850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Akna felújítása - Balpart 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453EA7C-0735-1190-ACED-829EEA95506A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8411A2DD-6325-2FBC-E757-3638E678DC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588D5240-2ED4-48F6-6C20-D73B343EAFA3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Kép 1">
            <a:extLst>
              <a:ext uri="{FF2B5EF4-FFF2-40B4-BE49-F238E27FC236}">
                <a16:creationId xmlns:a16="http://schemas.microsoft.com/office/drawing/2014/main" id="{731285D9-9466-E6C7-8958-445A2005DE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32706" y="865414"/>
            <a:ext cx="5336095" cy="4003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762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369231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5F30C4-63EE-3C03-EAF5-555AC1D4B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églalap 2">
            <a:extLst>
              <a:ext uri="{FF2B5EF4-FFF2-40B4-BE49-F238E27FC236}">
                <a16:creationId xmlns:a16="http://schemas.microsoft.com/office/drawing/2014/main" id="{E5F4AB29-E871-CB8B-D852-81D2BB648671}"/>
              </a:ext>
            </a:extLst>
          </p:cNvPr>
          <p:cNvSpPr/>
          <p:nvPr/>
        </p:nvSpPr>
        <p:spPr>
          <a:xfrm>
            <a:off x="888999" y="198072"/>
            <a:ext cx="825500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600" b="1" dirty="0">
                <a:solidFill>
                  <a:srgbClr val="0090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Kivitelezés összegzése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124FBA0-3EA6-7904-D465-FF1FBDFCC23C}"/>
              </a:ext>
            </a:extLst>
          </p:cNvPr>
          <p:cNvCxnSpPr/>
          <p:nvPr/>
        </p:nvCxnSpPr>
        <p:spPr>
          <a:xfrm>
            <a:off x="808568" y="0"/>
            <a:ext cx="0" cy="590550"/>
          </a:xfrm>
          <a:prstGeom prst="line">
            <a:avLst/>
          </a:prstGeom>
          <a:ln w="2857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Kép 2">
            <a:extLst>
              <a:ext uri="{FF2B5EF4-FFF2-40B4-BE49-F238E27FC236}">
                <a16:creationId xmlns:a16="http://schemas.microsoft.com/office/drawing/2014/main" id="{745FC141-0AD6-6292-A03C-68B7FE2ED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60" y="270054"/>
            <a:ext cx="701452" cy="320496"/>
          </a:xfrm>
          <a:prstGeom prst="rect">
            <a:avLst/>
          </a:prstGeom>
        </p:spPr>
      </p:pic>
      <p:cxnSp>
        <p:nvCxnSpPr>
          <p:cNvPr id="32" name="Straight Connector 14">
            <a:extLst>
              <a:ext uri="{FF2B5EF4-FFF2-40B4-BE49-F238E27FC236}">
                <a16:creationId xmlns:a16="http://schemas.microsoft.com/office/drawing/2014/main" id="{C1AE214A-1397-38BF-86C4-A1B9F1BBBA38}"/>
              </a:ext>
            </a:extLst>
          </p:cNvPr>
          <p:cNvCxnSpPr/>
          <p:nvPr/>
        </p:nvCxnSpPr>
        <p:spPr>
          <a:xfrm flipH="1">
            <a:off x="0" y="690515"/>
            <a:ext cx="9144000" cy="0"/>
          </a:xfrm>
          <a:prstGeom prst="line">
            <a:avLst/>
          </a:prstGeom>
          <a:ln w="9525" cmpd="sng">
            <a:solidFill>
              <a:srgbClr val="0090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artalom helye 2">
            <a:extLst>
              <a:ext uri="{FF2B5EF4-FFF2-40B4-BE49-F238E27FC236}">
                <a16:creationId xmlns:a16="http://schemas.microsoft.com/office/drawing/2014/main" id="{D053EDCF-A3CD-067A-4886-AEC8E30BBE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037" y="922127"/>
            <a:ext cx="8769928" cy="4128844"/>
          </a:xfrm>
        </p:spPr>
        <p:txBody>
          <a:bodyPr>
            <a:noAutofit/>
          </a:bodyPr>
          <a:lstStyle/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Technológia: bélelés vasbeton szerkezettel - lőtt beton ún. </a:t>
            </a:r>
            <a:r>
              <a:rPr lang="hu-HU" sz="1800" dirty="0" err="1">
                <a:solidFill>
                  <a:schemeClr val="tx2"/>
                </a:solidFill>
              </a:rPr>
              <a:t>Torkrét</a:t>
            </a:r>
            <a:r>
              <a:rPr lang="hu-HU" sz="1800" dirty="0">
                <a:solidFill>
                  <a:schemeClr val="tx2"/>
                </a:solidFill>
              </a:rPr>
              <a:t> eljárással.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Beton minőség: C40.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Beton mennyisége: 772 t </a:t>
            </a:r>
            <a:r>
              <a:rPr lang="hu-HU" sz="1800" dirty="0" err="1">
                <a:solidFill>
                  <a:schemeClr val="tx2"/>
                </a:solidFill>
              </a:rPr>
              <a:t>Keston</a:t>
            </a:r>
            <a:r>
              <a:rPr lang="hu-HU" sz="1800" dirty="0">
                <a:solidFill>
                  <a:schemeClr val="tx2"/>
                </a:solidFill>
              </a:rPr>
              <a:t> LB 4 + 27t, kötésgyorsító Quick-Mix CM45.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Betonacél: 84t.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Technológiából adódó beton-anyag veszteség: kb. 35%.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Injektálás: 40t speciális injektáló anyag (Quick-Mix VP IV. és </a:t>
            </a:r>
            <a:r>
              <a:rPr lang="hu-HU" sz="1800" dirty="0" err="1">
                <a:solidFill>
                  <a:schemeClr val="tx2"/>
                </a:solidFill>
              </a:rPr>
              <a:t>Sika</a:t>
            </a:r>
            <a:r>
              <a:rPr lang="hu-HU" sz="1800" dirty="0">
                <a:solidFill>
                  <a:schemeClr val="tx2"/>
                </a:solidFill>
              </a:rPr>
              <a:t>), 10 293 db injektáló </a:t>
            </a:r>
            <a:r>
              <a:rPr lang="hu-HU" sz="1800" dirty="0" err="1">
                <a:solidFill>
                  <a:schemeClr val="tx2"/>
                </a:solidFill>
              </a:rPr>
              <a:t>pakkeren</a:t>
            </a:r>
            <a:r>
              <a:rPr lang="hu-HU" sz="1800" dirty="0">
                <a:solidFill>
                  <a:schemeClr val="tx2"/>
                </a:solidFill>
              </a:rPr>
              <a:t> keresztül.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Vízzáró </a:t>
            </a:r>
            <a:r>
              <a:rPr lang="hu-HU" sz="1800" dirty="0" err="1">
                <a:solidFill>
                  <a:schemeClr val="tx2"/>
                </a:solidFill>
              </a:rPr>
              <a:t>bevonatolás</a:t>
            </a:r>
            <a:r>
              <a:rPr lang="hu-HU" sz="1800" dirty="0">
                <a:solidFill>
                  <a:schemeClr val="tx2"/>
                </a:solidFill>
              </a:rPr>
              <a:t> 3 200 m</a:t>
            </a:r>
            <a:r>
              <a:rPr lang="hu-HU" sz="1800" baseline="30000" dirty="0">
                <a:solidFill>
                  <a:schemeClr val="tx2"/>
                </a:solidFill>
              </a:rPr>
              <a:t>2</a:t>
            </a:r>
            <a:r>
              <a:rPr lang="hu-HU" sz="1800" dirty="0">
                <a:solidFill>
                  <a:schemeClr val="tx2"/>
                </a:solidFill>
              </a:rPr>
              <a:t> (148 t) Microtop NSM és TW 02 három rétegben.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Felújítás alatt kiemelt vízmennyiség: 25 000 m</a:t>
            </a:r>
            <a:r>
              <a:rPr lang="hu-HU" sz="1800" baseline="30000" dirty="0">
                <a:solidFill>
                  <a:schemeClr val="tx2"/>
                </a:solidFill>
              </a:rPr>
              <a:t>3</a:t>
            </a:r>
            <a:r>
              <a:rPr lang="hu-HU" sz="1800" dirty="0">
                <a:solidFill>
                  <a:schemeClr val="tx2"/>
                </a:solidFill>
              </a:rPr>
              <a:t>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Kivitelezés tényleges időtartama:  250 nap, folyamatos műszakban </a:t>
            </a:r>
            <a:r>
              <a:rPr lang="hu-HU" sz="1800" dirty="0" err="1">
                <a:solidFill>
                  <a:schemeClr val="tx2"/>
                </a:solidFill>
              </a:rPr>
              <a:t>max</a:t>
            </a:r>
            <a:r>
              <a:rPr lang="hu-HU" sz="1800" dirty="0">
                <a:solidFill>
                  <a:schemeClr val="tx2"/>
                </a:solidFill>
              </a:rPr>
              <a:t>. 66 fő (kivitelező Duna-Kút Kft).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r>
              <a:rPr lang="hu-HU" sz="1800" dirty="0">
                <a:solidFill>
                  <a:schemeClr val="tx2"/>
                </a:solidFill>
              </a:rPr>
              <a:t>Felújítás után: 1650 mm-es csatorna egyenérték, de jelentősen jobb áramlási tulajdonságokkal a csiszolt felület által mely nem okoz jelentős áramlási veszteséget.</a:t>
            </a:r>
          </a:p>
          <a:p>
            <a:pPr marL="285750" fontAlgn="ctr">
              <a:buFont typeface="Wingdings" panose="05000000000000000000" pitchFamily="2" charset="2"/>
              <a:buChar char="Ø"/>
            </a:pPr>
            <a:endParaRPr lang="hu-HU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193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2">
            <a:extLst>
              <a:ext uri="{FF2B5EF4-FFF2-40B4-BE49-F238E27FC236}">
                <a16:creationId xmlns:a16="http://schemas.microsoft.com/office/drawing/2014/main" id="{540B7F85-804A-3347-A605-47D8FE2BC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5218" y="1843458"/>
            <a:ext cx="4318782" cy="3142082"/>
          </a:xfrm>
          <a:prstGeom prst="rect">
            <a:avLst/>
          </a:prstGeom>
        </p:spPr>
      </p:pic>
      <p:sp>
        <p:nvSpPr>
          <p:cNvPr id="6" name="Right Triangle 5">
            <a:extLst>
              <a:ext uri="{FF2B5EF4-FFF2-40B4-BE49-F238E27FC236}">
                <a16:creationId xmlns:a16="http://schemas.microsoft.com/office/drawing/2014/main" id="{D0F307F1-5C1E-4249-9CAD-EA956DBC2530}"/>
              </a:ext>
            </a:extLst>
          </p:cNvPr>
          <p:cNvSpPr/>
          <p:nvPr/>
        </p:nvSpPr>
        <p:spPr>
          <a:xfrm rot="5400000">
            <a:off x="2689165" y="763126"/>
            <a:ext cx="5138418" cy="3612181"/>
          </a:xfrm>
          <a:prstGeom prst="rtTriangle">
            <a:avLst/>
          </a:prstGeom>
          <a:solidFill>
            <a:srgbClr val="004179"/>
          </a:solidFill>
          <a:ln>
            <a:noFill/>
          </a:ln>
          <a:effectLst>
            <a:outerShdw blurRad="165100" dist="114300" algn="l" rotWithShape="0">
              <a:prstClr val="black">
                <a:alpha val="3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004179"/>
              </a:solidFill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0DCEDD8-0871-3344-A304-755F7AF1CC0C}"/>
              </a:ext>
            </a:extLst>
          </p:cNvPr>
          <p:cNvSpPr/>
          <p:nvPr/>
        </p:nvSpPr>
        <p:spPr>
          <a:xfrm>
            <a:off x="-1" y="5"/>
            <a:ext cx="3464983" cy="5143495"/>
          </a:xfrm>
          <a:prstGeom prst="rect">
            <a:avLst/>
          </a:prstGeom>
          <a:solidFill>
            <a:srgbClr val="0041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" name="Téglalap 2">
            <a:extLst>
              <a:ext uri="{FF2B5EF4-FFF2-40B4-BE49-F238E27FC236}">
                <a16:creationId xmlns:a16="http://schemas.microsoft.com/office/drawing/2014/main" id="{144F7AA1-757A-8144-A2A6-0D2451176010}"/>
              </a:ext>
            </a:extLst>
          </p:cNvPr>
          <p:cNvSpPr/>
          <p:nvPr/>
        </p:nvSpPr>
        <p:spPr>
          <a:xfrm>
            <a:off x="568978" y="1398184"/>
            <a:ext cx="53746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3600" b="1" dirty="0">
                <a:solidFill>
                  <a:schemeClr val="bg1"/>
                </a:solidFill>
                <a:latin typeface="Arial"/>
                <a:cs typeface="Arial"/>
              </a:rPr>
              <a:t>Köszönjük a figyelmet!</a:t>
            </a:r>
            <a:endParaRPr lang="en-US" sz="3600" b="1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6B63CB25-3D02-F64F-A2C8-C56753AC7014}"/>
              </a:ext>
            </a:extLst>
          </p:cNvPr>
          <p:cNvCxnSpPr>
            <a:cxnSpLocks/>
          </p:cNvCxnSpPr>
          <p:nvPr/>
        </p:nvCxnSpPr>
        <p:spPr>
          <a:xfrm>
            <a:off x="690724" y="1251406"/>
            <a:ext cx="4880455" cy="0"/>
          </a:xfrm>
          <a:prstGeom prst="line">
            <a:avLst/>
          </a:prstGeom>
          <a:ln w="19050" cmpd="sng">
            <a:solidFill>
              <a:schemeClr val="bg1">
                <a:alpha val="2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BW-ENG-compact-white.eps">
            <a:extLst>
              <a:ext uri="{FF2B5EF4-FFF2-40B4-BE49-F238E27FC236}">
                <a16:creationId xmlns:a16="http://schemas.microsoft.com/office/drawing/2014/main" id="{D54C72A1-1ED2-974D-B6F2-3557017BD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24" y="4237113"/>
            <a:ext cx="1174751" cy="500997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92CAC6A-4864-4849-A76F-9F2241BEC0EB}"/>
              </a:ext>
            </a:extLst>
          </p:cNvPr>
          <p:cNvCxnSpPr>
            <a:cxnSpLocks/>
          </p:cNvCxnSpPr>
          <p:nvPr/>
        </p:nvCxnSpPr>
        <p:spPr>
          <a:xfrm>
            <a:off x="690724" y="3975003"/>
            <a:ext cx="3075877" cy="0"/>
          </a:xfrm>
          <a:prstGeom prst="line">
            <a:avLst/>
          </a:prstGeom>
          <a:ln w="19050" cmpd="sng">
            <a:solidFill>
              <a:schemeClr val="bg1">
                <a:alpha val="2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Kép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224" y="4219500"/>
            <a:ext cx="1173600" cy="5362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993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um" ma:contentTypeID="0x0101002658F3D6D8E7754EA06A3D8FAF53CC14" ma:contentTypeVersion="18" ma:contentTypeDescription="Új dokumentum létrehozása." ma:contentTypeScope="" ma:versionID="85ad7ac98a4d30972e44cfdbd449e137">
  <xsd:schema xmlns:xsd="http://www.w3.org/2001/XMLSchema" xmlns:xs="http://www.w3.org/2001/XMLSchema" xmlns:p="http://schemas.microsoft.com/office/2006/metadata/properties" xmlns:ns2="c203598a-e7da-44f7-830f-b4ea0745d1a0" xmlns:ns3="6d8fd05f-f43c-493d-8084-f4d650a6a54f" targetNamespace="http://schemas.microsoft.com/office/2006/metadata/properties" ma:root="true" ma:fieldsID="b4fd70b0621b8dd489aed7c6e0dd7ec1" ns2:_="" ns3:_="">
    <xsd:import namespace="c203598a-e7da-44f7-830f-b4ea0745d1a0"/>
    <xsd:import namespace="6d8fd05f-f43c-493d-8084-f4d650a6a54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Location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203598a-e7da-44f7-830f-b4ea0745d1a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Résztvevők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Megosztva részletekkel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6b3133e-95e0-4457-8e7a-aee19d744d9e}" ma:internalName="TaxCatchAll" ma:showField="CatchAllData" ma:web="c203598a-e7da-44f7-830f-b4ea0745d1a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8fd05f-f43c-493d-8084-f4d650a6a5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Képcímkék" ma:readOnly="false" ma:fieldId="{5cf76f15-5ced-4ddc-b409-7134ff3c332f}" ma:taxonomyMulti="true" ma:sspId="ff61ea93-f997-47d2-98b1-1bb0ceca26d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artalomtípus"/>
        <xsd:element ref="dc:title" minOccurs="0" maxOccurs="1" ma:index="4" ma:displayName="Cím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6d8fd05f-f43c-493d-8084-f4d650a6a54f">
      <Terms xmlns="http://schemas.microsoft.com/office/infopath/2007/PartnerControls"/>
    </lcf76f155ced4ddcb4097134ff3c332f>
    <TaxCatchAll xmlns="c203598a-e7da-44f7-830f-b4ea0745d1a0" xsi:nil="true"/>
  </documentManagement>
</p:properties>
</file>

<file path=customXml/itemProps1.xml><?xml version="1.0" encoding="utf-8"?>
<ds:datastoreItem xmlns:ds="http://schemas.openxmlformats.org/officeDocument/2006/customXml" ds:itemID="{CC24B6AE-7CB4-43D9-ADDE-A8F96529186F}"/>
</file>

<file path=customXml/itemProps2.xml><?xml version="1.0" encoding="utf-8"?>
<ds:datastoreItem xmlns:ds="http://schemas.openxmlformats.org/officeDocument/2006/customXml" ds:itemID="{9A0569DB-4218-4ECE-B2E6-74150685C07A}"/>
</file>

<file path=customXml/itemProps3.xml><?xml version="1.0" encoding="utf-8"?>
<ds:datastoreItem xmlns:ds="http://schemas.openxmlformats.org/officeDocument/2006/customXml" ds:itemID="{112DEEBE-DC55-4C7F-B4D3-078396981D5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26514</TotalTime>
  <Words>1920</Words>
  <Application>Microsoft Office PowerPoint</Application>
  <PresentationFormat>Diavetítés a képernyőre (16:9 oldalarány)</PresentationFormat>
  <Paragraphs>202</Paragraphs>
  <Slides>29</Slides>
  <Notes>4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29</vt:i4>
      </vt:variant>
    </vt:vector>
  </HeadingPairs>
  <TitlesOfParts>
    <vt:vector size="36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Hídi vezetékek, mederkeresztezések üzemeltetési és rekonstrukciós kihívásai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Fovarosi Vizmuvek Zrt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Márton Gereben</dc:creator>
  <cp:lastModifiedBy>Debreczeny László</cp:lastModifiedBy>
  <cp:revision>1327</cp:revision>
  <dcterms:created xsi:type="dcterms:W3CDTF">2019-10-07T12:41:57Z</dcterms:created>
  <dcterms:modified xsi:type="dcterms:W3CDTF">2026-01-27T09:24:36Z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0x0101002658F3D6D8E7754EA06A3D8FAF53CC14</vt:lpwstr>
  </property>
</Properties>
</file>