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2" r:id="rId4"/>
    <p:sldMasterId id="2147483732" r:id="rId5"/>
    <p:sldMasterId id="2147483752" r:id="rId6"/>
  </p:sldMasterIdLst>
  <p:notesMasterIdLst>
    <p:notesMasterId r:id="rId26"/>
  </p:notesMasterIdLst>
  <p:sldIdLst>
    <p:sldId id="433" r:id="rId7"/>
    <p:sldId id="612" r:id="rId8"/>
    <p:sldId id="418" r:id="rId9"/>
    <p:sldId id="288" r:id="rId10"/>
    <p:sldId id="371" r:id="rId11"/>
    <p:sldId id="293" r:id="rId12"/>
    <p:sldId id="332" r:id="rId13"/>
    <p:sldId id="569" r:id="rId14"/>
    <p:sldId id="710" r:id="rId15"/>
    <p:sldId id="571" r:id="rId16"/>
    <p:sldId id="679" r:id="rId17"/>
    <p:sldId id="365" r:id="rId18"/>
    <p:sldId id="465" r:id="rId19"/>
    <p:sldId id="616" r:id="rId20"/>
    <p:sldId id="685" r:id="rId21"/>
    <p:sldId id="422" r:id="rId22"/>
    <p:sldId id="614" r:id="rId23"/>
    <p:sldId id="615" r:id="rId24"/>
    <p:sldId id="65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ole Lygo" initials="NL" lastIdx="1" clrIdx="0">
    <p:extLst>
      <p:ext uri="{19B8F6BF-5375-455C-9EA6-DF929625EA0E}">
        <p15:presenceInfo xmlns:p15="http://schemas.microsoft.com/office/powerpoint/2012/main" userId="Nicole Ly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75412" autoAdjust="0"/>
  </p:normalViewPr>
  <p:slideViewPr>
    <p:cSldViewPr snapToGrid="0">
      <p:cViewPr varScale="1">
        <p:scale>
          <a:sx n="58" d="100"/>
          <a:sy n="58" d="100"/>
        </p:scale>
        <p:origin x="72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4D402-7EC9-4938-AD9E-AAB7F24A859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917C2-AA8C-4CFE-A27D-A123BFABA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55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46505-CE0E-4049-BB74-B9E6CF5176A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431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Quick-Lock PRESSURE PIPE (LD+HD): 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 150 - DN 800</a:t>
            </a:r>
          </a:p>
          <a:p>
            <a:r>
              <a:rPr lang="de-D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Quick-Lock PRESSURE PIPE: </a:t>
            </a:r>
            <a:r>
              <a:rPr lang="de-DE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LinerEnd</a:t>
            </a:r>
            <a:r>
              <a:rPr lang="de-D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(LD+HD) 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 150 - DN 600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917C2-AA8C-4CFE-A27D-A123BFABAE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43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D8FB503-DF4C-4E1E-8B64-909467F06C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F2D9778-D80B-4D64-A892-B0139C8C77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INFO:</a:t>
            </a:r>
          </a:p>
          <a:p>
            <a:pPr marL="171450" indent="-171450">
              <a:buFontTx/>
              <a:buChar char="-"/>
            </a:pPr>
            <a:r>
              <a:rPr lang="de-DE" dirty="0"/>
              <a:t>Baustelle Windhagen</a:t>
            </a:r>
          </a:p>
          <a:p>
            <a:pPr marL="171450" indent="-171450">
              <a:buFontTx/>
              <a:buChar char="-"/>
            </a:pPr>
            <a:r>
              <a:rPr lang="de-DE" dirty="0"/>
              <a:t>Material:</a:t>
            </a:r>
          </a:p>
          <a:p>
            <a:pPr marL="171450" indent="-171450">
              <a:buFontTx/>
              <a:buChar char="-"/>
            </a:pPr>
            <a:r>
              <a:rPr lang="de-DE" dirty="0"/>
              <a:t>DN:</a:t>
            </a:r>
          </a:p>
          <a:p>
            <a:pPr marL="171450" indent="-171450">
              <a:buFontTx/>
              <a:buChar char="-"/>
            </a:pPr>
            <a:r>
              <a:rPr lang="de-DE" dirty="0"/>
              <a:t>Schadensbild: </a:t>
            </a:r>
            <a:r>
              <a:rPr lang="de-DE" dirty="0" err="1"/>
              <a:t>Querriss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Sonstiger Input???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9517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INFO:</a:t>
            </a:r>
          </a:p>
          <a:p>
            <a:pPr marL="171450" indent="-171450">
              <a:buFontTx/>
              <a:buChar char="-"/>
            </a:pPr>
            <a:r>
              <a:rPr lang="de-DE" dirty="0"/>
              <a:t>Baustelle Brücke </a:t>
            </a:r>
            <a:r>
              <a:rPr lang="de-DE" dirty="0" err="1"/>
              <a:t>Dasbach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Material:</a:t>
            </a:r>
          </a:p>
          <a:p>
            <a:pPr marL="171450" indent="-171450">
              <a:buFontTx/>
              <a:buChar char="-"/>
            </a:pPr>
            <a:r>
              <a:rPr lang="de-DE" dirty="0"/>
              <a:t>DN 300</a:t>
            </a:r>
          </a:p>
          <a:p>
            <a:pPr marL="171450" indent="-171450">
              <a:buFontTx/>
              <a:buChar char="-"/>
            </a:pPr>
            <a:r>
              <a:rPr lang="de-DE" dirty="0"/>
              <a:t>Schadensbild: </a:t>
            </a:r>
          </a:p>
          <a:p>
            <a:pPr marL="171450" indent="-171450">
              <a:buFontTx/>
              <a:buChar char="-"/>
            </a:pPr>
            <a:r>
              <a:rPr lang="de-DE" dirty="0"/>
              <a:t>Sonstiger Input??? Vorbereitungen Sanierung / wie saniert?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799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INFO:</a:t>
            </a:r>
          </a:p>
          <a:p>
            <a:pPr marL="171450" indent="-171450">
              <a:buFontTx/>
              <a:buChar char="-"/>
            </a:pPr>
            <a:r>
              <a:rPr lang="de-DE" dirty="0"/>
              <a:t>Baustelle </a:t>
            </a:r>
            <a:r>
              <a:rPr lang="de-DE" dirty="0" err="1"/>
              <a:t>Wehbach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Material:</a:t>
            </a:r>
          </a:p>
          <a:p>
            <a:pPr marL="171450" indent="-171450">
              <a:buFontTx/>
              <a:buChar char="-"/>
            </a:pPr>
            <a:r>
              <a:rPr lang="de-DE" dirty="0"/>
              <a:t>DN 300</a:t>
            </a:r>
          </a:p>
          <a:p>
            <a:pPr marL="171450" indent="-171450">
              <a:buFontTx/>
              <a:buChar char="-"/>
            </a:pPr>
            <a:r>
              <a:rPr lang="de-DE" dirty="0"/>
              <a:t>Schadensbild: Infiltration?</a:t>
            </a:r>
          </a:p>
          <a:p>
            <a:pPr marL="171450" indent="-171450">
              <a:buFontTx/>
              <a:buChar char="-"/>
            </a:pPr>
            <a:r>
              <a:rPr lang="de-DE" dirty="0"/>
              <a:t>Sonstiger Input??? Vorbereitungen Sanierung / wie saniert?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5514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C21C1-541D-5703-FF98-826F3C5F3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D00A522-8036-A6FB-53EF-8613A6085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C80850E-192A-5797-0C0E-318064195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None/>
            </a:pPr>
            <a:r>
              <a:rPr lang="de-DE" altLang="de-DE" sz="1200" dirty="0"/>
              <a:t>Müssen die ganzen Infos dazu eigentlich sein oder reichen die Bilder?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AZ-Rohre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Sohlbruch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Infiltrationen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NW DN 700 u. 800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Länge 225 m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280 x Q.L. DN 700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160 x Q.L. DN 800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4 Stutzen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Versetzdauer 6 Tage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01753E5-44F2-5B91-1137-DE37CB37C5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900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Weitere Bilder? Von meiner Baustelle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46505-CE0E-4049-BB74-B9E6CF5176A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515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998C0-BC10-98C6-9CFD-63C296FD1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8690723-B168-67C0-C399-90DE825DE1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F911451-9E13-B3BB-1AED-757FB1D70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EA3A6B0-722E-5E57-14E3-1D8F3B28D3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362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08CF4-291A-717F-0CAE-BDE0491DB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E315D82-95D0-5EC6-379D-5C8D940C8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FD1587E-67DF-AFD5-D082-3DEF96264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@Krissy</a:t>
            </a:r>
          </a:p>
          <a:p>
            <a:r>
              <a:rPr lang="de-DE" dirty="0"/>
              <a:t>Abb. neu</a:t>
            </a:r>
          </a:p>
          <a:p>
            <a:r>
              <a:rPr lang="de-DE" dirty="0"/>
              <a:t>Logo unten rechts nicht freigestellt.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284AA4-0AC2-D16C-1016-199E5D23AB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46505-CE0E-4049-BB74-B9E6CF5176A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144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EC654D6F-1A74-4688-90F5-66537D28DF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00E03EE3-5F9A-4988-A3E0-028740DE4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EC654D6F-1A74-4688-90F5-66537D28DF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00E03EE3-5F9A-4988-A3E0-028740DE4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605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603C3F6B-C4E1-4526-A55F-080683C681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A9EB4CE3-C618-44BF-8717-3E60AD2AFF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8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46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6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79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6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9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5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7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2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35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53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7569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781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21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4246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6591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961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415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119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331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182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6072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08567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CB031C-003F-4625-A6F8-428D0680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6862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17434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4409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97585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9126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6172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05513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53539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7378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418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3F56FA0-6648-41A6-AA23-F48C31E561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0287-B329-4A4C-877E-ADB1CA73702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89F3F3-1ACB-41D6-8636-71988CA648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8407927"/>
      </p:ext>
    </p:extLst>
  </p:cSld>
  <p:clrMapOvr>
    <a:masterClrMapping/>
  </p:clrMapOvr>
  <p:transition>
    <p:zo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3532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CB031C-003F-4625-A6F8-428D0680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00389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19928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9487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8200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72255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9405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48352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0218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71147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09397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3F56FA0-6648-41A6-AA23-F48C31E561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0287-B329-4A4C-877E-ADB1CA73702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89F3F3-1ACB-41D6-8636-71988CA648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95625"/>
      </p:ext>
    </p:extLst>
  </p:cSld>
  <p:clrMapOvr>
    <a:masterClrMapping/>
  </p:clrMapOvr>
  <p:transition>
    <p:zo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0548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CB031C-003F-4625-A6F8-428D0680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745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4034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20564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3587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3461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73005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14414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2241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79459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0921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3F56FA0-6648-41A6-AA23-F48C31E561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0287-B329-4A4C-877E-ADB1CA73702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89F3F3-1ACB-41D6-8636-71988CA648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159837"/>
      </p:ext>
    </p:extLst>
  </p:cSld>
  <p:clrMapOvr>
    <a:masterClrMapping/>
  </p:clrMapOvr>
  <p:transition>
    <p:zo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69495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CB031C-003F-4625-A6F8-428D0680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7862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73792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39814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82983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83121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975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2784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8593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77665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9393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3F56FA0-6648-41A6-AA23-F48C31E561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0287-B329-4A4C-877E-ADB1CA73702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89F3F3-1ACB-41D6-8636-71988CA648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9768793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EDDB8-D349-453A-AFD6-EBDAC0E82BD3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3AF8C-114F-455C-A4FB-F64460738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9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4"/>
            <a:ext cx="2066723" cy="27920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5E74BCA-C6DC-4903-886F-9BC2E5470CA7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18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5"/>
            <a:ext cx="2066723" cy="2792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06CAD37-0EB8-48F4-AA5B-A1FAB02EC87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alphaModFix amt="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5"/>
            <a:ext cx="2066723" cy="2792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06CAD37-0EB8-48F4-AA5B-A1FAB02EC87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alphaModFix amt="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6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5"/>
            <a:ext cx="2066723" cy="2792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06CAD37-0EB8-48F4-AA5B-A1FAB02EC87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alphaModFix amt="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7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5"/>
            <a:ext cx="2066723" cy="2792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06CAD37-0EB8-48F4-AA5B-A1FAB02EC87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alphaModFix amt="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7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7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7.jpeg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E255E131-816A-4E1A-8B61-0CA8C7089917}"/>
              </a:ext>
            </a:extLst>
          </p:cNvPr>
          <p:cNvSpPr txBox="1"/>
          <p:nvPr/>
        </p:nvSpPr>
        <p:spPr>
          <a:xfrm>
            <a:off x="638753" y="300177"/>
            <a:ext cx="10873853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hu-HU" sz="6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Nemzetközi tapasztalatok és korszerű megoldások a feltárás nélküli csőfelújításban</a:t>
            </a:r>
            <a:endParaRPr lang="de-DE" sz="44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lvl="0"/>
            <a:endParaRPr lang="en-GB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ISTT – A</a:t>
            </a:r>
            <a:r>
              <a:rPr lang="hu-HU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feltárás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nélküli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technológiák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összekapcsolása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világszerte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endParaRPr lang="de-DE" sz="2400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AATT / ÖGL –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Tapasztalatok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másik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feltárás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nélküli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szakmai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szervezettől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Osztrák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Árok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Nélküli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Technológiai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Társaság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példáján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keresztül</a:t>
            </a: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2400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Rövid 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áttekintés</a:t>
            </a: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és 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bevezetés</a:t>
            </a: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a 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rozsdamentes</a:t>
            </a: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acél</a:t>
            </a: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hu-HU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gyűrű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kkel</a:t>
            </a: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történő</a:t>
            </a: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„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csőjavítás</a:t>
            </a:r>
            <a:r>
              <a:rPr lang="hu-HU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”-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ba</a:t>
            </a: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– a Quick-Lock 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rendszerek</a:t>
            </a: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példáján</a:t>
            </a: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3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keresztül</a:t>
            </a:r>
            <a:endParaRPr lang="de-DE" sz="60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175D469-F3EF-44FF-99B6-8AB13EB5EF21}"/>
              </a:ext>
            </a:extLst>
          </p:cNvPr>
          <p:cNvSpPr txBox="1"/>
          <p:nvPr/>
        </p:nvSpPr>
        <p:spPr>
          <a:xfrm>
            <a:off x="638753" y="6211116"/>
            <a:ext cx="1121086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defRPr/>
            </a:pPr>
            <a:r>
              <a:rPr lang="hu-HU" sz="2500" dirty="0">
                <a:latin typeface="Arial" panose="020B0604020202020204" pitchFamily="34" charset="0"/>
                <a:cs typeface="Arial" panose="020B0604020202020204" pitchFamily="34" charset="0"/>
              </a:rPr>
              <a:t>Hely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500" dirty="0">
                <a:latin typeface="Arial" panose="020B0604020202020204" pitchFamily="34" charset="0"/>
                <a:cs typeface="Arial" panose="020B0604020202020204" pitchFamily="34" charset="0"/>
              </a:rPr>
              <a:t>3325 </a:t>
            </a:r>
            <a:r>
              <a:rPr lang="de-DE" sz="2500" dirty="0" err="1">
                <a:latin typeface="Arial" panose="020B0604020202020204" pitchFamily="34" charset="0"/>
                <a:cs typeface="Arial" panose="020B0604020202020204" pitchFamily="34" charset="0"/>
              </a:rPr>
              <a:t>Noszvaj</a:t>
            </a:r>
            <a:r>
              <a:rPr lang="de-DE" sz="2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2500" dirty="0">
                <a:latin typeface="Arial" panose="020B0604020202020204" pitchFamily="34" charset="0"/>
                <a:cs typeface="Arial" panose="020B0604020202020204" pitchFamily="34" charset="0"/>
              </a:rPr>
              <a:t>Dátum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: 2026</a:t>
            </a:r>
            <a:r>
              <a:rPr lang="hu-HU" sz="2500" dirty="0">
                <a:latin typeface="Arial" panose="020B0604020202020204" pitchFamily="34" charset="0"/>
                <a:cs typeface="Arial" panose="020B0604020202020204" pitchFamily="34" charset="0"/>
              </a:rPr>
              <a:t>. január 28.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2500" dirty="0">
                <a:latin typeface="Arial" panose="020B0604020202020204" pitchFamily="34" charset="0"/>
                <a:cs typeface="Arial" panose="020B0604020202020204" pitchFamily="34" charset="0"/>
              </a:rPr>
              <a:t>Előadó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: Mark André Haebler</a:t>
            </a:r>
          </a:p>
        </p:txBody>
      </p:sp>
    </p:spTree>
    <p:extLst>
      <p:ext uri="{BB962C8B-B14F-4D97-AF65-F5344CB8AC3E}">
        <p14:creationId xmlns:p14="http://schemas.microsoft.com/office/powerpoint/2010/main" val="304463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368124-E969-44B4-9747-506CD3CB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A3A683-170C-4725-8FEA-490EC8FD6C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Uhrig_QL_Film_01a_NEWLOGO_0206_1080p">
            <a:hlinkClick r:id="" action="ppaction://media"/>
            <a:extLst>
              <a:ext uri="{FF2B5EF4-FFF2-40B4-BE49-F238E27FC236}">
                <a16:creationId xmlns:a16="http://schemas.microsoft.com/office/drawing/2014/main" id="{56344C3E-3AF4-4C66-A1EC-79A9887F8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6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6.jpeg">
            <a:extLst>
              <a:ext uri="{FF2B5EF4-FFF2-40B4-BE49-F238E27FC236}">
                <a16:creationId xmlns:a16="http://schemas.microsoft.com/office/drawing/2014/main" id="{BB75F716-0CBE-426E-8F2C-7BC4EB31B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4366" y="1165151"/>
            <a:ext cx="10348618" cy="5186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7CD1BD1-07E9-4C74-BE90-ADB3C2BBDE93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©Uhrig Kanaltechnik GmbH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6C1F160-CEE9-7B54-B1C8-F701B25F703C}"/>
              </a:ext>
            </a:extLst>
          </p:cNvPr>
          <p:cNvSpPr txBox="1"/>
          <p:nvPr/>
        </p:nvSpPr>
        <p:spPr>
          <a:xfrm>
            <a:off x="2763036" y="812401"/>
            <a:ext cx="927130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Egyszerűség és gazdaságosság több, mint 30 éves gyakorlati tapasztalattal</a:t>
            </a:r>
            <a:endParaRPr lang="de-DE" sz="38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pic>
        <p:nvPicPr>
          <p:cNvPr id="3" name="Grafik 2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A5E45F21-BDAE-768A-F337-8E856ED19B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40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029" y="424118"/>
            <a:ext cx="10515600" cy="1325563"/>
          </a:xfrm>
        </p:spPr>
        <p:txBody>
          <a:bodyPr>
            <a:normAutofit/>
          </a:bodyPr>
          <a:lstStyle/>
          <a:p>
            <a:r>
              <a:rPr lang="it-IT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Mi az a Quick-Lock és mi az újdonság?</a:t>
            </a:r>
            <a:endParaRPr lang="en-US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Egy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mechanikus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pontjavító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rendszer,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amely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kevés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munkaerővel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percek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alatt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telepíthető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bármely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CCTV-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kamerás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robot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segítségével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Standard: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belső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csőátmérők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DN100 – DN800,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egy gyűrűs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változat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LEM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Bélelő tömlő vég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csatlakozásokhoz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DN100 – DN800,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egy gyűrűs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változat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BIG DN800 – DN3000, 2-, 3-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vagy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4-részes rendszer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LEM BIG DN700 – DN2400, 2-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vagy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3-részes rendszer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nyomó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vezetékhez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(LD és HD)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DN100 – DN800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LEM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nyomó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vezetékhez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(LD és HD):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DN100 – DN600</a:t>
            </a:r>
          </a:p>
          <a:p>
            <a:endParaRPr lang="en-US" dirty="0"/>
          </a:p>
        </p:txBody>
      </p:sp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2405918A-2FFF-8B68-D8DE-A79B49D821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3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BA42130-A9DD-42C5-9AA2-B1FDF51DD0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1950" y="446317"/>
            <a:ext cx="8928100" cy="4905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Quick-Lock </a:t>
            </a:r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alkalmazási</a:t>
            </a:r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területei</a:t>
            </a:r>
            <a:endParaRPr lang="de-DE" altLang="de-DE" b="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09FAFC70-BB1B-4279-804C-5093D0D1E6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16476" y="1321398"/>
            <a:ext cx="5779524" cy="2147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Szivárgások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talajvíz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- és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lang="hu-HU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szivárgása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Repedések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hosszanti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sugárirányú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keresztirányú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Törések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szilánkosodás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Szivárgó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csőkötések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Elmozdulások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hu-HU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eltolódások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Gyökér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benövések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40D6EFF5-DBDD-472B-9FE8-F685751CF68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6096000" y="1321398"/>
            <a:ext cx="5865844" cy="21476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Nem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használt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oldalágak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lezárása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tömítése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Korrózió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felpattogzás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kopás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Csövek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szerkezeti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szilárdságának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javítása</a:t>
            </a:r>
            <a:endParaRPr lang="hu-HU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Bélelő tömlő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satlakozások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Akna-kötés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javítás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hu-HU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meneti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csatlakozás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</a:pPr>
            <a:endParaRPr lang="de-DE" altLang="de-DE" dirty="0"/>
          </a:p>
        </p:txBody>
      </p:sp>
      <p:sp>
        <p:nvSpPr>
          <p:cNvPr id="19462" name="Datumsplatzhalter 3">
            <a:extLst>
              <a:ext uri="{FF2B5EF4-FFF2-40B4-BE49-F238E27FC236}">
                <a16:creationId xmlns:a16="http://schemas.microsoft.com/office/drawing/2014/main" id="{966C107B-C9F2-443F-8ED6-88F64A01BF15}"/>
              </a:ext>
            </a:extLst>
          </p:cNvPr>
          <p:cNvSpPr txBox="1">
            <a:spLocks noGrp="1"/>
          </p:cNvSpPr>
          <p:nvPr/>
        </p:nvSpPr>
        <p:spPr bwMode="auto">
          <a:xfrm>
            <a:off x="1774825" y="6237288"/>
            <a:ext cx="42497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itel 3">
            <a:extLst>
              <a:ext uri="{FF2B5EF4-FFF2-40B4-BE49-F238E27FC236}">
                <a16:creationId xmlns:a16="http://schemas.microsoft.com/office/drawing/2014/main" id="{04B86267-D639-4987-976C-E9E55E26A0A1}"/>
              </a:ext>
            </a:extLst>
          </p:cNvPr>
          <p:cNvSpPr txBox="1">
            <a:spLocks/>
          </p:cNvSpPr>
          <p:nvPr/>
        </p:nvSpPr>
        <p:spPr bwMode="auto">
          <a:xfrm>
            <a:off x="1631950" y="115889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2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48D79DE-8464-4EA3-851E-3BB5A04405D3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©Uhrig Kanaltechnik GmbH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59E1AA3-5E09-91CC-2899-39A588E7E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6520"/>
            <a:ext cx="12192000" cy="2355859"/>
          </a:xfrm>
          <a:prstGeom prst="rect">
            <a:avLst/>
          </a:prstGeom>
        </p:spPr>
      </p:pic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59A87C91-D40C-11C6-88FC-6BF929E882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71A3442-D952-42CB-A5B3-326F278527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r="7656"/>
          <a:stretch/>
        </p:blipFill>
        <p:spPr>
          <a:xfrm>
            <a:off x="8369737" y="1822493"/>
            <a:ext cx="3822263" cy="4351338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Rozsdamentes acél gyűrű</a:t>
            </a:r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426297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316L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rozsdamentes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acél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(1.4404)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Magas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korrózióállóság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megőrzése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alkalmas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szennyvízhez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ivóvízhez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egyaránt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904L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rozsdamentes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acél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(1.4539)</a:t>
            </a:r>
          </a:p>
          <a:p>
            <a:pPr lvl="1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engervíz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zel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szembeni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korrózióvédel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megőrzése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r>
              <a:rPr lang="en-US" sz="4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Tömítések</a:t>
            </a:r>
            <a:r>
              <a:rPr lang="en-US" sz="4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</a:p>
          <a:p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EPDM-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tömítés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szennyvízhez</a:t>
            </a:r>
            <a:endParaRPr lang="hu-HU" alt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Szilikon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tömítés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ivóvízhez</a:t>
            </a:r>
            <a:endParaRPr lang="hu-HU" alt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NBR-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tömítés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olajhoz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gázhoz</a:t>
            </a:r>
            <a:endParaRPr lang="en-US" dirty="0"/>
          </a:p>
          <a:p>
            <a:endParaRPr lang="en-US" dirty="0"/>
          </a:p>
        </p:txBody>
      </p:sp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FB3BBF26-9510-C3D3-0246-6879B17E25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8AD213B-2BA2-41D1-97F5-0CEDC3B354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0" t="15859" r="-1" b="15978"/>
          <a:stretch/>
        </p:blipFill>
        <p:spPr>
          <a:xfrm>
            <a:off x="7555206" y="4498742"/>
            <a:ext cx="3971916" cy="212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315" y="1205961"/>
            <a:ext cx="10522572" cy="734881"/>
          </a:xfrm>
        </p:spPr>
        <p:txBody>
          <a:bodyPr anchor="b">
            <a:noAutofit/>
          </a:bodyPr>
          <a:lstStyle/>
          <a:p>
            <a:r>
              <a:rPr lang="hu-HU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Beszerelő</a:t>
            </a:r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US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packerek</a:t>
            </a:r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US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pontjavításhoz</a:t>
            </a:r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és </a:t>
            </a:r>
            <a:r>
              <a:rPr lang="hu-HU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beszerelő</a:t>
            </a:r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US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ballonok</a:t>
            </a:r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hu-HU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Bélelő </a:t>
            </a:r>
            <a:r>
              <a:rPr lang="hu-HU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Tömlőhö</a:t>
            </a:r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934" y="2726876"/>
            <a:ext cx="3664826" cy="3897804"/>
          </a:xfrm>
        </p:spPr>
        <p:txBody>
          <a:bodyPr anchor="t">
            <a:norm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packerek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egyenletes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tágulási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nyomást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biztosítanak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teljes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gyűrű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hossz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mentén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 packer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felfújása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felszíni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irányítás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mellett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történik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E5CCC-C8B4-1C26-7EEC-22D3D6E6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640742" y="2309584"/>
            <a:ext cx="123362" cy="6833167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A4F2E6-C9E1-359F-FAB8-8E3432107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72516" y="4941359"/>
            <a:ext cx="123362" cy="1569619"/>
          </a:xfrm>
          <a:prstGeom prst="rect">
            <a:avLst/>
          </a:prstGeom>
          <a:gradFill>
            <a:gsLst>
              <a:gs pos="19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7C592F26-492E-7355-40CB-2E6E020641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  <p:pic>
        <p:nvPicPr>
          <p:cNvPr id="7" name="Inhaltsplatzhalter 3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37168AFD-5654-6526-FFBF-A8E8C0C07C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160"/>
          <a:stretch>
            <a:fillRect/>
          </a:stretch>
        </p:blipFill>
        <p:spPr>
          <a:xfrm rot="5400000">
            <a:off x="4222090" y="2560472"/>
            <a:ext cx="4672927" cy="3393840"/>
          </a:xfrm>
          <a:prstGeom prst="rect">
            <a:avLst/>
          </a:prstGeom>
        </p:spPr>
      </p:pic>
      <p:pic>
        <p:nvPicPr>
          <p:cNvPr id="10" name="Inhaltsplatzhalter 6">
            <a:extLst>
              <a:ext uri="{FF2B5EF4-FFF2-40B4-BE49-F238E27FC236}">
                <a16:creationId xmlns:a16="http://schemas.microsoft.com/office/drawing/2014/main" id="{4CADF79E-1AF0-1E99-8ED7-D257CF5EE9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2" b="-3"/>
          <a:stretch>
            <a:fillRect/>
          </a:stretch>
        </p:blipFill>
        <p:spPr>
          <a:xfrm>
            <a:off x="8255474" y="1920928"/>
            <a:ext cx="3439354" cy="467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6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7F895-7E23-42C3-9C1F-E533A4599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70963"/>
            <a:ext cx="9677400" cy="82164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</a:t>
            </a:r>
            <a:r>
              <a:rPr lang="hu-HU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gyűrűs</a:t>
            </a:r>
            <a:r>
              <a:rPr lang="de-DE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beszerelés</a:t>
            </a:r>
            <a:endParaRPr lang="de-DE" sz="40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7454A6A-D9FF-4A8E-A26E-71FFEFB32AEA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©Uhrig Kanaltechnik GmbH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D5095BF6-DFCF-479D-9FEC-3A9CC1E81E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0" name="Inhaltsplatzhalter 9" descr="Ein Bild, das Text, Elektronik, Lautsprecher enthält.&#10;&#10;Automatisch generierte Beschreibung">
            <a:extLst>
              <a:ext uri="{FF2B5EF4-FFF2-40B4-BE49-F238E27FC236}">
                <a16:creationId xmlns:a16="http://schemas.microsoft.com/office/drawing/2014/main" id="{B772FA4F-BA85-4B97-B5D0-0198B2445A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1" y="2058194"/>
            <a:ext cx="5181600" cy="3886200"/>
          </a:xfrm>
        </p:spPr>
      </p:pic>
      <p:pic>
        <p:nvPicPr>
          <p:cNvPr id="16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FC85BF1F-D377-4653-AB7C-15FC1C8A4A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2097818"/>
            <a:ext cx="5181600" cy="3886200"/>
          </a:xfrm>
          <a:prstGeom prst="rect">
            <a:avLst/>
          </a:prstGeo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1CE991E8-DFA0-9536-C532-7023F67934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3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7F895-7E23-42C3-9C1F-E533A4599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70963"/>
            <a:ext cx="9677400" cy="82164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</a:t>
            </a:r>
            <a:r>
              <a:rPr lang="hu-HU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gyűrűs</a:t>
            </a:r>
            <a:r>
              <a:rPr lang="de-DE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beszerelés</a:t>
            </a:r>
            <a:endParaRPr lang="de-DE" sz="40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7454A6A-D9FF-4A8E-A26E-71FFEFB32AEA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©Uhrig Kanaltechnik GmbH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nhaltsplatzhalter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3F3D87F3-5693-4E3A-92CC-F6A1414AE1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2" name="Inhaltsplatzhalter 11" descr="Ein Bild, das Text, Elektronik, drinnen, festlegen enthält.&#10;&#10;Automatisch generierte Beschreibung">
            <a:extLst>
              <a:ext uri="{FF2B5EF4-FFF2-40B4-BE49-F238E27FC236}">
                <a16:creationId xmlns:a16="http://schemas.microsoft.com/office/drawing/2014/main" id="{3561CD63-2A77-468B-BF0C-C78A206488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D47DA244-B0EB-68E3-34F3-16A7B581D5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97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7F895-7E23-42C3-9C1F-E533A4599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70963"/>
            <a:ext cx="9677400" cy="82164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</a:t>
            </a:r>
            <a:r>
              <a:rPr lang="hu-HU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gyűrűs</a:t>
            </a:r>
            <a:r>
              <a:rPr lang="de-DE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beszerelés</a:t>
            </a:r>
            <a:endParaRPr lang="de-DE" sz="40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7454A6A-D9FF-4A8E-A26E-71FFEFB32AEA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©Uhrig Kanaltechnik GmbH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2E743B82-AECC-4600-8C5A-D574F00B47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2" name="Inhaltsplatzhalter 11" descr="Ein Bild, das Text, Elektronik, Kamera enthält.&#10;&#10;Automatisch generierte Beschreibung">
            <a:extLst>
              <a:ext uri="{FF2B5EF4-FFF2-40B4-BE49-F238E27FC236}">
                <a16:creationId xmlns:a16="http://schemas.microsoft.com/office/drawing/2014/main" id="{5EE32A60-AE16-4AA2-AE63-16FCDE238A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DF901EC6-3F56-7681-0CCF-FE0BA79A69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04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4343BB1-8326-63B1-526B-02DF34DBA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B8581-9B0A-FBC6-F17A-605F7031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26" y="679450"/>
            <a:ext cx="10711826" cy="8039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Sorozat</a:t>
            </a:r>
            <a:r>
              <a:rPr lang="hu-HU" sz="4000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hu-HU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beszerelés</a:t>
            </a:r>
            <a:endParaRPr lang="en-US" sz="40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6E7F6F3-666D-04DC-8561-C401C0828010}"/>
              </a:ext>
            </a:extLst>
          </p:cNvPr>
          <p:cNvSpPr txBox="1"/>
          <p:nvPr/>
        </p:nvSpPr>
        <p:spPr>
          <a:xfrm>
            <a:off x="-54422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©Uhrig Kanaltechnik GmbH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nhaltsplatzhalter 6" descr="Ein Bild, das Netz, Spinnennetz, Spinne enthält.&#10;&#10;KI-generierte Inhalte können fehlerhaft sein.">
            <a:extLst>
              <a:ext uri="{FF2B5EF4-FFF2-40B4-BE49-F238E27FC236}">
                <a16:creationId xmlns:a16="http://schemas.microsoft.com/office/drawing/2014/main" id="{5403417C-B0CB-0E98-864E-4689F01081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0151" y="2085622"/>
            <a:ext cx="5137573" cy="3853179"/>
          </a:xfrm>
        </p:spPr>
      </p:pic>
      <p:pic>
        <p:nvPicPr>
          <p:cNvPr id="10" name="Grafik 9" descr="Ein Bild, das Spirale, Kreis, Vortex enthält.&#10;&#10;KI-generierte Inhalte können fehlerhaft sein.">
            <a:extLst>
              <a:ext uri="{FF2B5EF4-FFF2-40B4-BE49-F238E27FC236}">
                <a16:creationId xmlns:a16="http://schemas.microsoft.com/office/drawing/2014/main" id="{9D61B20B-3EE5-33A7-A475-0AD75B5C85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5700" y="2085622"/>
            <a:ext cx="5137576" cy="3853182"/>
          </a:xfrm>
          <a:prstGeom prst="rect">
            <a:avLst/>
          </a:prstGeom>
        </p:spPr>
      </p:pic>
      <p:pic>
        <p:nvPicPr>
          <p:cNvPr id="5" name="Grafik 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45B23912-2B1E-FD13-932D-06EE8B8986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8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 descr="Image result for Quick-Lock epdm rubber seal"/>
          <p:cNvSpPr>
            <a:spLocks noChangeAspect="1" noChangeArrowheads="1"/>
          </p:cNvSpPr>
          <p:nvPr/>
        </p:nvSpPr>
        <p:spPr bwMode="auto">
          <a:xfrm>
            <a:off x="5943600" y="2280138"/>
            <a:ext cx="1301262" cy="130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Grafik 4" descr="Ein Bild, das drinnen, schmutzig enthält.&#10;&#10;Automatisch generierte Beschreibung">
            <a:extLst>
              <a:ext uri="{FF2B5EF4-FFF2-40B4-BE49-F238E27FC236}">
                <a16:creationId xmlns:a16="http://schemas.microsoft.com/office/drawing/2014/main" id="{A4D67616-2981-48F4-FE63-DEF7A147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136" y="777553"/>
            <a:ext cx="4331735" cy="5775647"/>
          </a:xfrm>
          <a:prstGeom prst="rect">
            <a:avLst/>
          </a:prstGeo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D2F5FFB9-D563-A997-7F35-BC9D8DFFF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  <p:pic>
        <p:nvPicPr>
          <p:cNvPr id="6" name="Grafik 12" descr="Ein Bild, das Design, Licht, Auto enthält.&#10;&#10;KI-generierte Inhalte können fehlerhaft sein.">
            <a:extLst>
              <a:ext uri="{FF2B5EF4-FFF2-40B4-BE49-F238E27FC236}">
                <a16:creationId xmlns:a16="http://schemas.microsoft.com/office/drawing/2014/main" id="{4DCA50F5-25FB-DFC6-7616-A85871A21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76" y="1518173"/>
            <a:ext cx="6786657" cy="382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220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44FDF-80ED-47F5-8776-E095A8A75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2145" y="808185"/>
            <a:ext cx="6307710" cy="671823"/>
          </a:xfrm>
        </p:spPr>
        <p:txBody>
          <a:bodyPr>
            <a:normAutofit/>
          </a:bodyPr>
          <a:lstStyle/>
          <a:p>
            <a:r>
              <a:rPr lang="de-DE" sz="4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Példák</a:t>
            </a:r>
            <a:r>
              <a:rPr lang="de-DE" sz="4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hu-HU" sz="4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munkaterületen</a:t>
            </a:r>
            <a:endParaRPr lang="de-DE" sz="40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pic>
        <p:nvPicPr>
          <p:cNvPr id="5" name="Inhaltsplatzhalter 5" descr="Ein Bild, das blau, sitzend, dunkel, halb enthält.&#10;&#10;Automatisch generierte Beschreibung">
            <a:extLst>
              <a:ext uri="{FF2B5EF4-FFF2-40B4-BE49-F238E27FC236}">
                <a16:creationId xmlns:a16="http://schemas.microsoft.com/office/drawing/2014/main" id="{8C1AD65C-E526-49E0-9394-8B6E145443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98" y="1823167"/>
            <a:ext cx="3263503" cy="4351338"/>
          </a:xfrm>
        </p:spPr>
      </p:pic>
      <p:pic>
        <p:nvPicPr>
          <p:cNvPr id="4" name="Inhaltsplatzhalter 11" descr="Ein Bild, das drinnen, schmutzig enthält.&#10;&#10;Automatisch generierte Beschreibung">
            <a:extLst>
              <a:ext uri="{FF2B5EF4-FFF2-40B4-BE49-F238E27FC236}">
                <a16:creationId xmlns:a16="http://schemas.microsoft.com/office/drawing/2014/main" id="{A1829D1A-57E0-479E-8F8E-1A6F549753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02" y="2055736"/>
            <a:ext cx="5181600" cy="3886200"/>
          </a:xfrm>
          <a:prstGeom prst="rect">
            <a:avLst/>
          </a:prstGeom>
        </p:spPr>
      </p:pic>
      <p:pic>
        <p:nvPicPr>
          <p:cNvPr id="6" name="Grafik 5" descr="Ein Bild, das drinnen, Pfanne enthält.&#10;&#10;Automatisch generierte Beschreibung">
            <a:extLst>
              <a:ext uri="{FF2B5EF4-FFF2-40B4-BE49-F238E27FC236}">
                <a16:creationId xmlns:a16="http://schemas.microsoft.com/office/drawing/2014/main" id="{7CD4F4B2-4BC3-4447-96E0-9DAAA668A9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1823167"/>
            <a:ext cx="3263504" cy="435133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443BE7E-30DD-483F-BE6F-17E22DC14D6B}"/>
              </a:ext>
            </a:extLst>
          </p:cNvPr>
          <p:cNvSpPr txBox="1"/>
          <p:nvPr/>
        </p:nvSpPr>
        <p:spPr>
          <a:xfrm>
            <a:off x="-54422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©Uhrig Kanaltechnik GmbH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rafik 2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DE3B2F13-9EA8-D1A5-03A2-9C673925CA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02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2BBF38A-3A1C-A2D6-3CFE-F9F5C1884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D4A8B97-16B5-6F99-6821-11E21237F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55645" y="2073590"/>
            <a:ext cx="5414930" cy="271081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Quick-Lock</a:t>
            </a:r>
          </a:p>
          <a:p>
            <a:r>
              <a:rPr lang="hu-H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NYOMÓVEZETÉK</a:t>
            </a:r>
            <a:endParaRPr lang="en-US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 + HD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AD6BF42-3B87-3250-5AC6-87E6694F2A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1" r="2068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Grafik 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88BC35A2-7505-673A-004C-81D65E6DDE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11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7A73104-BC50-E238-C81D-7348B31CB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4F491F-BE7E-204B-E79D-E3390F96B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496" y="2445774"/>
            <a:ext cx="6167826" cy="151622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Quick-Lock </a:t>
            </a:r>
            <a:r>
              <a:rPr lang="en-US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LinerEnd</a:t>
            </a:r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hu-H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NYOMÓVEZETÉK</a:t>
            </a:r>
            <a:endParaRPr lang="en-US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LD+HD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86358E2-60AB-75D3-6014-C69D5AF5EAFC}"/>
              </a:ext>
            </a:extLst>
          </p:cNvPr>
          <p:cNvSpPr txBox="1"/>
          <p:nvPr/>
        </p:nvSpPr>
        <p:spPr>
          <a:xfrm>
            <a:off x="-54422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©Uhrig Kanaltechnik GmbH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98DD55D-712E-820E-22B8-BD7428A69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r="7656"/>
          <a:stretch/>
        </p:blipFill>
        <p:spPr>
          <a:xfrm>
            <a:off x="71866" y="100290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B9D8454C-A5A9-C33A-6223-E5640BA5C1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74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0D44AC-226D-4FA4-BD13-39C94E959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28495" y="1982020"/>
            <a:ext cx="4681040" cy="63591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Quick-Lock Flex</a:t>
            </a: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Quick-Lock BIG</a:t>
            </a: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MÁS QL-RENDSZEREK is </a:t>
            </a:r>
            <a:r>
              <a:rPr lang="en-US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elérhetők</a:t>
            </a:r>
            <a:endParaRPr lang="en-US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0EA188-E359-4866-ABC0-392DF20DF2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" r="1712"/>
          <a:stretch/>
        </p:blipFill>
        <p:spPr>
          <a:xfrm>
            <a:off x="0" y="993068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734EEFB7-095B-AFD1-2C6E-F076B51536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27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EB21E38-AB8C-5F1F-3593-76C7028357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r="7656"/>
          <a:stretch/>
        </p:blipFill>
        <p:spPr>
          <a:xfrm>
            <a:off x="7652669" y="955504"/>
            <a:ext cx="3822263" cy="4351338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0962" name="Rectangle 2">
            <a:extLst>
              <a:ext uri="{FF2B5EF4-FFF2-40B4-BE49-F238E27FC236}">
                <a16:creationId xmlns:a16="http://schemas.microsoft.com/office/drawing/2014/main" id="{88F16913-ECB9-4639-B342-A635B026D1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5148" y="739604"/>
            <a:ext cx="9762851" cy="726664"/>
          </a:xfrm>
        </p:spPr>
        <p:txBody>
          <a:bodyPr>
            <a:normAutofit/>
          </a:bodyPr>
          <a:lstStyle/>
          <a:p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Előnyök</a:t>
            </a:r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rendszerekkel</a:t>
            </a:r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szemben</a:t>
            </a:r>
            <a:endParaRPr lang="de-DE" altLang="de-DE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3" name="Text Box 13">
            <a:extLst>
              <a:ext uri="{FF2B5EF4-FFF2-40B4-BE49-F238E27FC236}">
                <a16:creationId xmlns:a16="http://schemas.microsoft.com/office/drawing/2014/main" id="{3096094C-7EF3-4298-9960-1BBF71130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5513" y="1298576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4" name="Datumsplatzhalter 3">
            <a:extLst>
              <a:ext uri="{FF2B5EF4-FFF2-40B4-BE49-F238E27FC236}">
                <a16:creationId xmlns:a16="http://schemas.microsoft.com/office/drawing/2014/main" id="{C0217DAC-427C-46E8-A635-1FF5E570AA4F}"/>
              </a:ext>
            </a:extLst>
          </p:cNvPr>
          <p:cNvSpPr txBox="1">
            <a:spLocks noGrp="1"/>
          </p:cNvSpPr>
          <p:nvPr/>
        </p:nvSpPr>
        <p:spPr bwMode="auto">
          <a:xfrm>
            <a:off x="1774825" y="6237288"/>
            <a:ext cx="42497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8" name="Textfeld 8">
            <a:extLst>
              <a:ext uri="{FF2B5EF4-FFF2-40B4-BE49-F238E27FC236}">
                <a16:creationId xmlns:a16="http://schemas.microsoft.com/office/drawing/2014/main" id="{26FAACF8-311C-409B-BB3D-C630F2715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068" y="1466268"/>
            <a:ext cx="10308284" cy="509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Környezetbarát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nincs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hulladék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helyszínen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Nincs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szükség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építési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vegyszerekre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Egész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évben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könnyen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alkalmazható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Erő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és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formakötéssel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rögzül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falhoz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Hosszú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élettartam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50+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tervezett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élettartam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Állandóan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rugalmas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vízzáró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fog</a:t>
            </a:r>
            <a:r>
              <a:rPr kumimoji="0" lang="hu-H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minden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záron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többlet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megerősítéshez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Három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fogaskerék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fog</a:t>
            </a:r>
            <a:r>
              <a:rPr kumimoji="0" lang="hu-H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gyűrű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mentén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harmadik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megakadályozza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kioldódást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Fogak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közel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vannak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egymáshoz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vízzáró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tömítésért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de-DE" altLang="de-DE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F3D5A426-FE26-786D-5108-0F148B59B6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 Box 13">
            <a:extLst>
              <a:ext uri="{FF2B5EF4-FFF2-40B4-BE49-F238E27FC236}">
                <a16:creationId xmlns:a16="http://schemas.microsoft.com/office/drawing/2014/main" id="{3096094C-7EF3-4298-9960-1BBF71130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5513" y="1298576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4" name="Datumsplatzhalter 3">
            <a:extLst>
              <a:ext uri="{FF2B5EF4-FFF2-40B4-BE49-F238E27FC236}">
                <a16:creationId xmlns:a16="http://schemas.microsoft.com/office/drawing/2014/main" id="{C0217DAC-427C-46E8-A635-1FF5E570AA4F}"/>
              </a:ext>
            </a:extLst>
          </p:cNvPr>
          <p:cNvSpPr txBox="1">
            <a:spLocks noGrp="1"/>
          </p:cNvSpPr>
          <p:nvPr/>
        </p:nvSpPr>
        <p:spPr bwMode="auto">
          <a:xfrm>
            <a:off x="1774825" y="6237288"/>
            <a:ext cx="42497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Titel 3">
            <a:extLst>
              <a:ext uri="{FF2B5EF4-FFF2-40B4-BE49-F238E27FC236}">
                <a16:creationId xmlns:a16="http://schemas.microsoft.com/office/drawing/2014/main" id="{22E4BD76-7157-4747-B6A1-3FD0968F9054}"/>
              </a:ext>
            </a:extLst>
          </p:cNvPr>
          <p:cNvSpPr txBox="1">
            <a:spLocks/>
          </p:cNvSpPr>
          <p:nvPr/>
        </p:nvSpPr>
        <p:spPr bwMode="auto">
          <a:xfrm>
            <a:off x="1631950" y="115889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/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2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0968" name="Textfeld 8">
            <a:extLst>
              <a:ext uri="{FF2B5EF4-FFF2-40B4-BE49-F238E27FC236}">
                <a16:creationId xmlns:a16="http://schemas.microsoft.com/office/drawing/2014/main" id="{26FAACF8-311C-409B-BB3D-C630F2715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61" y="524914"/>
            <a:ext cx="11340363" cy="603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Statikailag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stabilizáló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részleges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víztelenítés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szükséges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Nincs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kötési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várakozási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idő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gazdaságos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helyszínen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Első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részleges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felújító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rendszer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AZ II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típus</a:t>
            </a:r>
            <a:r>
              <a:rPr lang="hu-H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ú</a:t>
            </a:r>
            <a:r>
              <a:rPr lang="en-US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statikával</a:t>
            </a:r>
            <a:r>
              <a:rPr lang="en-US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Részleges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sorozattelepítésekhez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egyaránt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hu-H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esztelve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1,5 bar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külső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nyomásig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(15 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vízoszlop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Hosszanti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repedések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keresztmetszeti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deformációk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kezelése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kumimoji="0" lang="hu-H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alitás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max. 3–5%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Védelmet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nyújt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béleléscső vég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nek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nagynyomású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tisztítás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robotos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belépés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esetén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Magába foglalja a béléscső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vastagságát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Tömíti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cső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végét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hogy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ne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szivároghasson be víz a béléscső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mögé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Quick-Lock Flex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tok </a:t>
            </a:r>
            <a:r>
              <a:rPr kumimoji="0" lang="hu-H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szétcsúszosok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kezelésére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tervezve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Quick-Lock (DN100 / 125 / 150 short) </a:t>
            </a:r>
            <a:r>
              <a:rPr lang="hu-H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íveken való</a:t>
            </a:r>
            <a:r>
              <a:rPr lang="en-US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áthaladásra</a:t>
            </a:r>
            <a:r>
              <a:rPr lang="en-US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nyomott vezetékekre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Különféle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engedélyekkel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rendelkezik</a:t>
            </a:r>
            <a:endParaRPr kumimoji="0" lang="de-DE" altLang="de-DE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C6540219-65C8-4F01-1606-712F8DB251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23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891" name="Rectangle 12289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 descr="Ein Bild, das Bautechnik, Schwarzweiß, Stahl, Gebäude enthält.&#10;&#10;Automatisch generierte Beschreibung">
            <a:extLst>
              <a:ext uri="{FF2B5EF4-FFF2-40B4-BE49-F238E27FC236}">
                <a16:creationId xmlns:a16="http://schemas.microsoft.com/office/drawing/2014/main" id="{F7015419-688B-9D22-694A-7DE7BB018D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2893" name="Rectangle 12289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tx1"/>
              </a:gs>
              <a:gs pos="35000">
                <a:schemeClr val="tx1">
                  <a:alpha val="77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886" name="Textfeld 9">
            <a:extLst>
              <a:ext uri="{FF2B5EF4-FFF2-40B4-BE49-F238E27FC236}">
                <a16:creationId xmlns:a16="http://schemas.microsoft.com/office/drawing/2014/main" id="{0910383D-A5FC-4A09-B57A-786102B75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2963" y="722305"/>
            <a:ext cx="3445765" cy="369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u-HU" altLang="de-DE" sz="5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Köszönöm a figyelmet!</a:t>
            </a:r>
            <a:endParaRPr lang="en-US" altLang="de-DE" sz="5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3CABE9C-B424-4E1A-9770-08A4A973C623}"/>
              </a:ext>
            </a:extLst>
          </p:cNvPr>
          <p:cNvSpPr txBox="1"/>
          <p:nvPr/>
        </p:nvSpPr>
        <p:spPr>
          <a:xfrm>
            <a:off x="7735878" y="6458317"/>
            <a:ext cx="3445766" cy="3050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b="0" i="1" dirty="0">
                <a:solidFill>
                  <a:schemeClr val="bg1"/>
                </a:solidFill>
                <a:effectLst/>
              </a:rPr>
              <a:t>©Uhrig Kanaltechnik GmbH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4EC7C74C-E22A-4018-88C5-53499BAB655F}"/>
              </a:ext>
            </a:extLst>
          </p:cNvPr>
          <p:cNvSpPr txBox="1">
            <a:spLocks/>
          </p:cNvSpPr>
          <p:nvPr/>
        </p:nvSpPr>
        <p:spPr bwMode="auto">
          <a:xfrm>
            <a:off x="1631950" y="115889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/>
            </a:lvl1pPr>
          </a:lstStyle>
          <a:p>
            <a:pPr>
              <a:defRPr/>
            </a:pPr>
            <a:endParaRPr lang="de-DE" sz="22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E5979F06-892B-3B39-24FA-BDC6104EC1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3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4.xml><?xml version="1.0" encoding="utf-8"?>
<a:theme xmlns:a="http://schemas.openxmlformats.org/drawingml/2006/main" name="2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5.xml><?xml version="1.0" encoding="utf-8"?>
<a:theme xmlns:a="http://schemas.openxmlformats.org/drawingml/2006/main" name="4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6.xml><?xml version="1.0" encoding="utf-8"?>
<a:theme xmlns:a="http://schemas.openxmlformats.org/drawingml/2006/main" name="5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750</Words>
  <Application>Microsoft Office PowerPoint</Application>
  <PresentationFormat>Szélesvásznú</PresentationFormat>
  <Paragraphs>131</Paragraphs>
  <Slides>19</Slides>
  <Notes>13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6</vt:i4>
      </vt:variant>
      <vt:variant>
        <vt:lpstr>Diacímek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Office</vt:lpstr>
      <vt:lpstr>1_Office</vt:lpstr>
      <vt:lpstr>2_Office</vt:lpstr>
      <vt:lpstr>4_Office</vt:lpstr>
      <vt:lpstr>5_Office</vt:lpstr>
      <vt:lpstr>PowerPoint-bemutató</vt:lpstr>
      <vt:lpstr>PowerPoint-bemutató</vt:lpstr>
      <vt:lpstr>PowerPoint-bemutató</vt:lpstr>
      <vt:lpstr>Mi az a Quick-Lock és mi az újdonság?</vt:lpstr>
      <vt:lpstr>A Quick-Lock alkalmazási területei</vt:lpstr>
      <vt:lpstr>Rozsdamentes acél gyűrű </vt:lpstr>
      <vt:lpstr>Beszerelő packerek pontjavításhoz és beszerelő ballonok Bélelő Tömlőhöz</vt:lpstr>
      <vt:lpstr>Egy gyűrűs beszerelés</vt:lpstr>
      <vt:lpstr>Egy gyűrűs beszerelés</vt:lpstr>
      <vt:lpstr>Egy gyűrűs beszerelés</vt:lpstr>
      <vt:lpstr>Sorozatos beszerelés</vt:lpstr>
      <vt:lpstr>PowerPoint-bemutató</vt:lpstr>
      <vt:lpstr>Példák munkaterületen</vt:lpstr>
      <vt:lpstr>PowerPoint-bemutató</vt:lpstr>
      <vt:lpstr>PowerPoint-bemutató</vt:lpstr>
      <vt:lpstr>PowerPoint-bemutató</vt:lpstr>
      <vt:lpstr>Előnyök más rendszerekkel szemben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Lock Competitors</dc:title>
  <dc:creator>Nick Sebastian</dc:creator>
  <cp:lastModifiedBy>User202005</cp:lastModifiedBy>
  <cp:revision>207</cp:revision>
  <dcterms:created xsi:type="dcterms:W3CDTF">2016-12-13T16:45:14Z</dcterms:created>
  <dcterms:modified xsi:type="dcterms:W3CDTF">2026-01-27T14:04:56Z</dcterms:modified>
</cp:coreProperties>
</file>