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2" r:id="rId4"/>
    <p:sldMasterId id="2147483732" r:id="rId5"/>
    <p:sldMasterId id="2147483752" r:id="rId6"/>
  </p:sldMasterIdLst>
  <p:notesMasterIdLst>
    <p:notesMasterId r:id="rId26"/>
  </p:notesMasterIdLst>
  <p:sldIdLst>
    <p:sldId id="433" r:id="rId7"/>
    <p:sldId id="612" r:id="rId8"/>
    <p:sldId id="418" r:id="rId9"/>
    <p:sldId id="288" r:id="rId10"/>
    <p:sldId id="371" r:id="rId11"/>
    <p:sldId id="293" r:id="rId12"/>
    <p:sldId id="332" r:id="rId13"/>
    <p:sldId id="569" r:id="rId14"/>
    <p:sldId id="710" r:id="rId15"/>
    <p:sldId id="571" r:id="rId16"/>
    <p:sldId id="679" r:id="rId17"/>
    <p:sldId id="365" r:id="rId18"/>
    <p:sldId id="465" r:id="rId19"/>
    <p:sldId id="616" r:id="rId20"/>
    <p:sldId id="685" r:id="rId21"/>
    <p:sldId id="422" r:id="rId22"/>
    <p:sldId id="614" r:id="rId23"/>
    <p:sldId id="615" r:id="rId24"/>
    <p:sldId id="65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cole Lygo" initials="NL" lastIdx="1" clrIdx="0">
    <p:extLst>
      <p:ext uri="{19B8F6BF-5375-455C-9EA6-DF929625EA0E}">
        <p15:presenceInfo xmlns:p15="http://schemas.microsoft.com/office/powerpoint/2012/main" userId="Nicole Ly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3" autoAdjust="0"/>
    <p:restoredTop sz="75412" autoAdjust="0"/>
  </p:normalViewPr>
  <p:slideViewPr>
    <p:cSldViewPr snapToGrid="0">
      <p:cViewPr varScale="1">
        <p:scale>
          <a:sx n="51" d="100"/>
          <a:sy n="51" d="100"/>
        </p:scale>
        <p:origin x="10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4D402-7EC9-4938-AD9E-AAB7F24A8595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B917C2-AA8C-4CFE-A27D-A123BFABAE3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55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7431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Quick-Lock PRESSURE PIPE (LD+HD): 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 150 - DN 800</a:t>
            </a:r>
          </a:p>
          <a:p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Quick-Lock PRESSURE PIPE: </a:t>
            </a:r>
            <a:r>
              <a:rPr lang="de-DE" sz="1200" b="1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LinerEnd</a:t>
            </a:r>
            <a:r>
              <a:rPr lang="de-DE" sz="1200" b="1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(LD+HD) </a:t>
            </a:r>
            <a:r>
              <a:rPr lang="de-D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DN 150 - DN 600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917C2-AA8C-4CFE-A27D-A123BFABAE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43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D8FB503-DF4C-4E1E-8B64-909467F06C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F2D9778-D80B-4D64-A892-B0139C8C77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Windhagen</a:t>
            </a:r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DN: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</a:t>
            </a:r>
            <a:r>
              <a:rPr lang="de-DE" dirty="0" err="1"/>
              <a:t>Querriss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Sonstiger Input???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495177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Brücke </a:t>
            </a:r>
            <a:r>
              <a:rPr lang="de-DE" dirty="0" err="1"/>
              <a:t>Dasbach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 300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</a:t>
            </a:r>
          </a:p>
          <a:p>
            <a:pPr marL="171450" indent="-171450">
              <a:buFontTx/>
              <a:buChar char="-"/>
            </a:pPr>
            <a:r>
              <a:rPr lang="de-DE" dirty="0"/>
              <a:t>Sonstiger Input??? Vorbereitungen Sanierung / wie saniert?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15799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INFO:</a:t>
            </a:r>
          </a:p>
          <a:p>
            <a:pPr marL="171450" indent="-171450">
              <a:buFontTx/>
              <a:buChar char="-"/>
            </a:pPr>
            <a:r>
              <a:rPr lang="de-DE" dirty="0"/>
              <a:t>Baustelle </a:t>
            </a:r>
            <a:r>
              <a:rPr lang="de-DE" dirty="0" err="1"/>
              <a:t>Wehbach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Material:</a:t>
            </a:r>
          </a:p>
          <a:p>
            <a:pPr marL="171450" indent="-171450">
              <a:buFontTx/>
              <a:buChar char="-"/>
            </a:pPr>
            <a:r>
              <a:rPr lang="de-DE" dirty="0"/>
              <a:t>DN 300</a:t>
            </a:r>
          </a:p>
          <a:p>
            <a:pPr marL="171450" indent="-171450">
              <a:buFontTx/>
              <a:buChar char="-"/>
            </a:pPr>
            <a:r>
              <a:rPr lang="de-DE" dirty="0"/>
              <a:t>Schadensbild: Infiltration?</a:t>
            </a:r>
          </a:p>
          <a:p>
            <a:pPr marL="171450" indent="-171450">
              <a:buFontTx/>
              <a:buChar char="-"/>
            </a:pPr>
            <a:r>
              <a:rPr lang="de-DE" dirty="0"/>
              <a:t>Sonstiger Input??? Vorbereitungen Sanierung / wie saniert?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5144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21C1-541D-5703-FF98-826F3C5F3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D00A522-8036-A6FB-53EF-8613A60856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C80850E-192A-5797-0C0E-318064195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None/>
            </a:pPr>
            <a:r>
              <a:rPr lang="de-DE" altLang="de-DE" sz="1200" dirty="0"/>
              <a:t>Müssen die ganzen Infos dazu eigentlich sein oder reichen die Bilder?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AZ-Rohre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Sohlbruch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Infiltrationen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NW DN 700 u. 800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Länge 225 m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280 x Q.L. DN 700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160 x Q.L. DN 800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4 Stutzen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Blip>
                <a:blip r:embed="rId3"/>
              </a:buBlip>
            </a:pPr>
            <a:r>
              <a:rPr lang="de-DE" altLang="de-DE" sz="1200" dirty="0"/>
              <a:t>Versetzdauer 6 Tage</a:t>
            </a:r>
          </a:p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1753E5-44F2-5B91-1137-DE37CB37C5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90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Weitere Bilder? Von meiner Baustelle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55157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998C0-BC10-98C6-9CFD-63C296FD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690723-B168-67C0-C399-90DE825DE1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F911451-9E13-B3BB-1AED-757FB1D704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EA3A6B0-722E-5E57-14E3-1D8F3B28D3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A46505-CE0E-4049-BB74-B9E6CF5176AF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362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08CF4-291A-717F-0CAE-BDE0491DB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E315D82-95D0-5EC6-379D-5C8D940C8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FD1587E-67DF-AFD5-D082-3DEF962649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@Krissy</a:t>
            </a:r>
          </a:p>
          <a:p>
            <a:r>
              <a:rPr lang="de-DE" dirty="0"/>
              <a:t>Abb. neu</a:t>
            </a:r>
          </a:p>
          <a:p>
            <a:r>
              <a:rPr lang="de-DE" dirty="0"/>
              <a:t>Logo unten rechts nicht freigestellt.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284AA4-0AC2-D16C-1016-199E5D23AB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A46505-CE0E-4049-BB74-B9E6CF5176AF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14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C654D6F-1A74-4688-90F5-66537D28D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0E03EE3-5F9A-4988-A3E0-028740DE4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EC654D6F-1A74-4688-90F5-66537D28DF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0E03EE3-5F9A-4988-A3E0-028740DE47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6058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603C3F6B-C4E1-4526-A55F-080683C681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A9EB4CE3-C618-44BF-8717-3E60AD2AFF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DE" altLang="de-DE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587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546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86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879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6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69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559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274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020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35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53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7569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781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45215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4246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65912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19615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415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119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331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182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6072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08567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86862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17434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74409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97585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9126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61725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5513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535395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73785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74184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8407927"/>
      </p:ext>
    </p:extLst>
  </p:cSld>
  <p:clrMapOvr>
    <a:masterClrMapping/>
  </p:clrMapOvr>
  <p:transition>
    <p:zo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23532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00389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9928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79487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68200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2255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794053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48352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602187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71147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09397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95625"/>
      </p:ext>
    </p:extLst>
  </p:cSld>
  <p:clrMapOvr>
    <a:masterClrMapping/>
  </p:clrMapOvr>
  <p:transition>
    <p:zo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05482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745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40342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20564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33587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73461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73005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4414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92241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794598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909218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159837"/>
      </p:ext>
    </p:extLst>
  </p:cSld>
  <p:clrMapOvr>
    <a:masterClrMapping/>
  </p:clrMapOvr>
  <p:transition>
    <p:zo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365055-7D0C-413E-941B-29CE9BE5FF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8F564-8984-415A-B153-67CCFDB656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60597C-1107-4CA7-BE1F-9462D8F54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214584A-8091-48A0-8743-1293D8764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C7FF020-3357-42CF-B697-48368161F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694951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45DB2-7E39-431C-8E44-E06B88C05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6D57A72-714D-48CB-9738-F555C581A1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80339F-B282-4C87-8E2B-E8AD3CDF7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067F309-F69B-4D04-90D7-C2A84D32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CB031C-003F-4625-A6F8-428D0680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178625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AC7501-CD99-459C-AEF5-9D72AB39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BBF51E5-6B24-4260-9BBA-D151C5232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AC4D022-A493-4CC7-8A31-E319226F3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035AFED-F4F6-4506-836E-EC03F7AF8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55C2A45-6E6E-4435-97E4-EA81E87DA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3792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A7F82-D37C-4E6C-9559-DDD099B84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F3D342E-E9A0-4E25-AC92-0E981BC1AC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A7B9184-5E3B-4514-B612-94A36209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C8CDFCE-F024-4A68-9377-3FDADE96E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A43F948-AAE2-4621-99AC-D0C48753D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36FAE9-7601-4462-B9CA-9925B11E3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398145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1F59CD-EA1C-46DA-AEE0-4BFB7BBF0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9DA6612-1CD9-4ECB-9927-DE71931226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15314C9-32FD-445D-95A3-F5B77657B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21EDDE4-13E3-41CD-9BF0-681AD4B997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7A9B9A0-78EC-4676-AEB7-B38DA23564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7C599A-A52E-44A1-B6EA-8B8DC2359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B890E70-AF7B-4108-805B-59D9B5BA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4439332-E7C4-461A-A9A6-BDCA3B5F4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829837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478B4C-1B76-4D75-BD7E-439B31B04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6852FA0-B757-4038-95A5-6F166329E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F56106D-96B3-4C00-8688-743D1315D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E204CB3-9D9C-444F-85FE-FF5943A59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831216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FFDD059-5562-4C4F-ADDD-670A0ED2F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C62FFAF-0BAA-4E96-A9CA-AAEAA087F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29CC94-07DA-4BCE-BDCA-96BF40A2C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89750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00FA9A-63A1-49E6-90F4-45C5DF019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DCC329F-B8CD-455F-93C5-8EBB3A29E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640ABA4-0725-4F59-AC18-B9924C4CB7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4C757AF-CE7B-4C38-819A-54F895D7A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E4EC47-6D1F-4086-813F-09447E397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C661220-5074-4787-BF88-60025A67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052784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F246C-3136-42A7-96D6-B86401E2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56C31C3-BBE3-4611-B590-FEF21F6169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FCE805D-6773-4621-9B94-B368F022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32F151-9882-4F22-A219-D130CA419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26E64F1-8B1D-4556-98AF-670EC66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CCFC410-F5D0-47E7-9084-1430FCB97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8593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099827-318A-4676-AF42-B538842A5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CB812FA-ABFC-475B-BDD1-F0E6E79449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84877E3-411C-4DC6-AEFF-775A509B7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8702DC-78EA-4AEC-9AA9-F9247801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4AE527B-6C82-450C-B753-44059F81E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776657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B197B81-6265-401E-B96E-EBD6D30C22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9CFF17F-668C-44B4-A5DC-D312C4A75D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817D5BB-905A-4434-8337-8A23C90C6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9669BA9-6AEF-4177-B950-BB78621AD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92EDF0C-7B05-4159-921C-0897087FD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293939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43F56FA0-6648-41A6-AA23-F48C31E5610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40287-B329-4A4C-877E-ADB1CA737027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AE89F3F3-1ACB-41D6-8636-71988CA648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9768793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.gif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3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4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image" Target="../media/image4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microsoft.com/office/2007/relationships/hdphoto" Target="../media/hdphoto1.wdp"/><Relationship Id="rId2" Type="http://schemas.openxmlformats.org/officeDocument/2006/relationships/slideLayout" Target="../slideLayouts/slideLayout6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EDDB8-D349-453A-AFD6-EBDAC0E82BD3}" type="datetimeFigureOut">
              <a:rPr lang="en-US" smtClean="0"/>
              <a:t>1/26/2026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3AF8C-114F-455C-A4FB-F64460738E2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79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alphaModFix amt="70000"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4"/>
            <a:ext cx="2066723" cy="27920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65E74BCA-C6DC-4903-886F-9BC2E5470CA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6181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23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6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576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A2B909A-0763-49BC-9763-B5E81DFAB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CA6161E-ED2F-4246-AE38-6DD988104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A611AA-052A-4ACE-A86B-7B27CD7A09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0EC0E-108C-4F23-88CF-EB37DE4AFF4E}" type="datetimeFigureOut">
              <a:rPr lang="de-DE" smtClean="0"/>
              <a:t>26.01.2026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F1D3CB-7352-4895-B534-25A8EB430D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EE0398-159E-42B6-A6B6-6F9B2D304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D20A4E-EDA6-4241-BD11-616C99A747AD}" type="slidenum">
              <a:rPr lang="de-DE" smtClean="0"/>
              <a:t>‹Nr.›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6D6FE99-A148-432A-8AF5-3AE8FE15CAD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5158" y="6330275"/>
            <a:ext cx="2066723" cy="27920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06CAD37-0EB8-48F4-AA5B-A1FAB02EC878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9953" y="104610"/>
            <a:ext cx="1064691" cy="75236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4FDB53A-AC65-4DB2-BCA5-39C3E40FC3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>
            <a:alphaModFix amt="70000"/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b="443"/>
          <a:stretch/>
        </p:blipFill>
        <p:spPr>
          <a:xfrm>
            <a:off x="20" y="0"/>
            <a:ext cx="12191980" cy="7145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74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7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jpe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f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7.jpeg"/><Relationship Id="rId5" Type="http://schemas.openxmlformats.org/officeDocument/2006/relationships/image" Target="../media/image27.JP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255E131-816A-4E1A-8B61-0CA8C7089917}"/>
              </a:ext>
            </a:extLst>
          </p:cNvPr>
          <p:cNvSpPr txBox="1"/>
          <p:nvPr/>
        </p:nvSpPr>
        <p:spPr>
          <a:xfrm>
            <a:off x="638753" y="300177"/>
            <a:ext cx="10873853" cy="67172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de-DE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International </a:t>
            </a:r>
            <a:r>
              <a:rPr lang="de-DE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experiences</a:t>
            </a:r>
            <a:r>
              <a:rPr lang="de-DE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and modern </a:t>
            </a:r>
            <a:r>
              <a:rPr lang="de-DE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solutions</a:t>
            </a:r>
            <a:r>
              <a:rPr lang="de-DE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in trenchless </a:t>
            </a:r>
            <a:r>
              <a:rPr lang="de-DE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pipe</a:t>
            </a:r>
            <a:r>
              <a:rPr lang="de-DE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renovation</a:t>
            </a:r>
            <a:endParaRPr lang="de-DE" sz="55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/>
            <a:endParaRPr lang="en-GB" dirty="0"/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ISTT – Connecting trenchless across the world.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AATT/ ÖGL – Experiences from another Trenchless Society – using the example of the Austrian Association for Trenchless Technology</a:t>
            </a: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de-DE" sz="24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r>
              <a:rPr lang="en-GB" sz="3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 brief overview and introduction into “pipe repair” with stainless steel sleeves – using the example of the Quick-Lock systems</a:t>
            </a:r>
            <a:endParaRPr lang="de-DE" sz="3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endParaRPr lang="de-DE" sz="6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175D469-F3EF-44FF-99B6-8AB13EB5EF21}"/>
              </a:ext>
            </a:extLst>
          </p:cNvPr>
          <p:cNvSpPr txBox="1"/>
          <p:nvPr/>
        </p:nvSpPr>
        <p:spPr>
          <a:xfrm>
            <a:off x="638753" y="6211116"/>
            <a:ext cx="1121086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1000"/>
              </a:spcBef>
              <a:defRPr/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Place: </a:t>
            </a: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3325 </a:t>
            </a:r>
            <a:r>
              <a:rPr lang="de-DE" sz="2500" dirty="0" err="1">
                <a:latin typeface="Arial" panose="020B0604020202020204" pitchFamily="34" charset="0"/>
                <a:cs typeface="Arial" panose="020B0604020202020204" pitchFamily="34" charset="0"/>
              </a:rPr>
              <a:t>Noszvaj</a:t>
            </a:r>
            <a:r>
              <a:rPr lang="de-DE" sz="2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Date: 28. January 2026, Speaker: Mark André Haebler</a:t>
            </a:r>
          </a:p>
        </p:txBody>
      </p:sp>
    </p:spTree>
    <p:extLst>
      <p:ext uri="{BB962C8B-B14F-4D97-AF65-F5344CB8AC3E}">
        <p14:creationId xmlns:p14="http://schemas.microsoft.com/office/powerpoint/2010/main" val="30446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368124-E969-44B4-9747-506CD3CBF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A3A683-170C-4725-8FEA-490EC8FD6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Uhrig_QL_Film_01a_NEWLOGO_0206_1080p">
            <a:hlinkClick r:id="" action="ppaction://media"/>
            <a:extLst>
              <a:ext uri="{FF2B5EF4-FFF2-40B4-BE49-F238E27FC236}">
                <a16:creationId xmlns:a16="http://schemas.microsoft.com/office/drawing/2014/main" id="{56344C3E-3AF4-4C66-A1EC-79A9887F85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366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2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6.jpeg">
            <a:extLst>
              <a:ext uri="{FF2B5EF4-FFF2-40B4-BE49-F238E27FC236}">
                <a16:creationId xmlns:a16="http://schemas.microsoft.com/office/drawing/2014/main" id="{BB75F716-0CBE-426E-8F2C-7BC4EB31BD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44366" y="1165151"/>
            <a:ext cx="10348618" cy="5186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7CD1BD1-07E9-4C74-BE90-ADB3C2BBDE93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46C1F160-CEE9-7B54-B1C8-F701B25F703C}"/>
              </a:ext>
            </a:extLst>
          </p:cNvPr>
          <p:cNvSpPr txBox="1"/>
          <p:nvPr/>
        </p:nvSpPr>
        <p:spPr>
          <a:xfrm>
            <a:off x="2763036" y="812401"/>
            <a:ext cx="927130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Simplicity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and </a:t>
            </a:r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economic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efficiency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with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30+ </a:t>
            </a:r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years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experience</a:t>
            </a:r>
            <a:r>
              <a:rPr lang="de-DE" sz="3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in </a:t>
            </a:r>
            <a:r>
              <a:rPr lang="de-DE" sz="38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field</a:t>
            </a:r>
            <a:endParaRPr lang="de-DE" sz="38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pic>
        <p:nvPicPr>
          <p:cNvPr id="3" name="Grafik 2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A5E45F21-BDAE-768A-F337-8E856ED19B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40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029" y="424118"/>
            <a:ext cx="10515600" cy="1325563"/>
          </a:xfrm>
        </p:spPr>
        <p:txBody>
          <a:bodyPr>
            <a:normAutofit/>
          </a:bodyPr>
          <a:lstStyle/>
          <a:p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What´s Quick-Lock and what´s NEW?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 mechanical point repair system, that can be installed with limited manpower in a matter of minutes with any CCTV crawler.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Standard for interior pipe diameters DN100 – DN800 as a single sleeve version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LinerEnd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connections from DN100 – DN800 single sleeve version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BIG from DN800 – DN3000 in 2-, 3- or 4-part system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BIG from DN700 - DN2400 in 2- and 3-part system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for pressure pipe LD and HD from DN100 – DN800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QL LEM pressure pipe LD and HD from DN100 – DN600</a:t>
            </a:r>
          </a:p>
          <a:p>
            <a:endParaRPr lang="en-US" dirty="0"/>
          </a:p>
        </p:txBody>
      </p:sp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2405918A-2FFF-8B68-D8DE-A79B49D82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32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BA42130-A9DD-42C5-9AA2-B1FDF51DD0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31950" y="446317"/>
            <a:ext cx="6554058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b="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</a:t>
            </a:r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09FAFC70-BB1B-4279-804C-5093D0D1E63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534954" y="1321398"/>
            <a:ext cx="5561046" cy="2147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Leaks (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groundwater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infiltration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exfiltration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Cracks (longitudinal, radial and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transverse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Fragmentation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Leaking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joints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Displacement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offsets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Root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penetration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134" name="Rectangle 6">
            <a:extLst>
              <a:ext uri="{FF2B5EF4-FFF2-40B4-BE49-F238E27FC236}">
                <a16:creationId xmlns:a16="http://schemas.microsoft.com/office/drawing/2014/main" id="{40D6EFF5-DBDD-472B-9FE8-F685751CF68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6096000" y="1321398"/>
            <a:ext cx="5865844" cy="21476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Closing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sealing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unused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laterals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Corrosion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spalling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wear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Improving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structual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pipes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LinerEnd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connections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chemeClr val="tx1"/>
              </a:buClr>
              <a:buBlip>
                <a:blip r:embed="rId3"/>
              </a:buBlip>
            </a:pP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Manhole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joint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repair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entry</a:t>
            </a:r>
            <a:r>
              <a:rPr lang="de-DE" alt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connection</a:t>
            </a:r>
            <a:endParaRPr lang="de-DE" altLang="de-DE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buClr>
                <a:schemeClr val="tx1"/>
              </a:buClr>
            </a:pPr>
            <a:endParaRPr lang="de-DE" altLang="de-DE" dirty="0"/>
          </a:p>
        </p:txBody>
      </p:sp>
      <p:sp>
        <p:nvSpPr>
          <p:cNvPr id="19462" name="Datumsplatzhalter 3">
            <a:extLst>
              <a:ext uri="{FF2B5EF4-FFF2-40B4-BE49-F238E27FC236}">
                <a16:creationId xmlns:a16="http://schemas.microsoft.com/office/drawing/2014/main" id="{966C107B-C9F2-443F-8ED6-88F64A01BF15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Titel 3">
            <a:extLst>
              <a:ext uri="{FF2B5EF4-FFF2-40B4-BE49-F238E27FC236}">
                <a16:creationId xmlns:a16="http://schemas.microsoft.com/office/drawing/2014/main" id="{04B86267-D639-4987-976C-E9E55E26A0A1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2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48D79DE-8464-4EA3-851E-3BB5A04405D3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59E1AA3-5E09-91CC-2899-39A588E7E3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96520"/>
            <a:ext cx="12192000" cy="2355859"/>
          </a:xfrm>
          <a:prstGeom prst="rect">
            <a:avLst/>
          </a:prstGeom>
        </p:spPr>
      </p:pic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59A87C91-D40C-11C6-88FC-6BF929E882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71A3442-D952-42CB-A5B3-326F278527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8369737" y="1822493"/>
            <a:ext cx="3822263" cy="4351338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Stainless Steel Sleeve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838200" y="1426297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316L stainless steel (1.4404)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Maintains high corrosion resistance - functional for both sewage and potable water.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904L stainless steel (1.4539)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Maintains seawater corrosion resistance</a:t>
            </a:r>
          </a:p>
          <a:p>
            <a:pPr marL="457200" lvl="1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r>
              <a:rPr lang="en-US" sz="48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Seals </a:t>
            </a:r>
          </a:p>
          <a:p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EPDM-Seal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sewage</a:t>
            </a:r>
            <a:r>
              <a:rPr lang="de-DE" alt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de-DE" alt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Silicone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seal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potable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NBR-Seal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oil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and gas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B3BBF26-9510-C3D3-0246-6879B17E25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8AD213B-2BA2-41D1-97F5-0CEDC3B3542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0" t="15859" r="-1" b="15978"/>
          <a:stretch/>
        </p:blipFill>
        <p:spPr>
          <a:xfrm>
            <a:off x="7555206" y="4498742"/>
            <a:ext cx="3971916" cy="212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3315" y="1205961"/>
            <a:ext cx="10522572" cy="734881"/>
          </a:xfrm>
        </p:spPr>
        <p:txBody>
          <a:bodyPr anchor="b">
            <a:noAutofit/>
          </a:bodyPr>
          <a:lstStyle/>
          <a:p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Installation packers for point repair </a:t>
            </a:r>
            <a:r>
              <a:rPr lang="de-DE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and Installation </a:t>
            </a:r>
            <a:r>
              <a:rPr lang="de-DE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balloons</a:t>
            </a:r>
            <a:r>
              <a:rPr lang="de-DE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for</a:t>
            </a:r>
            <a:r>
              <a:rPr lang="de-DE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LinerEnd</a:t>
            </a:r>
            <a:r>
              <a:rPr lang="en-US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934" y="2726876"/>
            <a:ext cx="3664826" cy="3897804"/>
          </a:xfrm>
        </p:spPr>
        <p:txBody>
          <a:bodyPr anchor="t">
            <a:normAutofit/>
          </a:bodyPr>
          <a:lstStyle/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Packers provide uniform expansion pressure throughout the overall sleeve length.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Inflation of packer controlled from above ground.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8E5CCC-C8B4-1C26-7EEC-22D3D6E6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7640742" y="2309584"/>
            <a:ext cx="123362" cy="6833167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5"/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A4F2E6-C9E1-359F-FAB8-8E3432107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72516" y="4941359"/>
            <a:ext cx="123362" cy="1569619"/>
          </a:xfrm>
          <a:prstGeom prst="rect">
            <a:avLst/>
          </a:prstGeom>
          <a:gradFill>
            <a:gsLst>
              <a:gs pos="19000">
                <a:schemeClr val="accent5">
                  <a:alpha val="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7C592F26-492E-7355-40CB-2E6E020641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7" name="Inhaltsplatzhalter 3" descr="Ein Bild, das drinnen enthält.&#10;&#10;Automatisch generierte Beschreibung">
            <a:extLst>
              <a:ext uri="{FF2B5EF4-FFF2-40B4-BE49-F238E27FC236}">
                <a16:creationId xmlns:a16="http://schemas.microsoft.com/office/drawing/2014/main" id="{37168AFD-5654-6526-FFBF-A8E8C0C07C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3160"/>
          <a:stretch>
            <a:fillRect/>
          </a:stretch>
        </p:blipFill>
        <p:spPr>
          <a:xfrm rot="5400000">
            <a:off x="4222090" y="2560472"/>
            <a:ext cx="4672927" cy="3393840"/>
          </a:xfrm>
          <a:prstGeom prst="rect">
            <a:avLst/>
          </a:prstGeom>
        </p:spPr>
      </p:pic>
      <p:pic>
        <p:nvPicPr>
          <p:cNvPr id="10" name="Inhaltsplatzhalter 6">
            <a:extLst>
              <a:ext uri="{FF2B5EF4-FFF2-40B4-BE49-F238E27FC236}">
                <a16:creationId xmlns:a16="http://schemas.microsoft.com/office/drawing/2014/main" id="{4CADF79E-1AF0-1E99-8ED7-D257CF5EE9B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2" b="-3"/>
          <a:stretch>
            <a:fillRect/>
          </a:stretch>
        </p:blipFill>
        <p:spPr>
          <a:xfrm>
            <a:off x="8255474" y="1920928"/>
            <a:ext cx="3439354" cy="4672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6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de-DE" sz="40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nhaltsplatzhalter 11">
            <a:extLst>
              <a:ext uri="{FF2B5EF4-FFF2-40B4-BE49-F238E27FC236}">
                <a16:creationId xmlns:a16="http://schemas.microsoft.com/office/drawing/2014/main" id="{D5095BF6-DFCF-479D-9FEC-3A9CC1E81EA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0" name="Inhaltsplatzhalter 9" descr="Ein Bild, das Text, Elektronik, Lautsprecher enthält.&#10;&#10;Automatisch generierte Beschreibung">
            <a:extLst>
              <a:ext uri="{FF2B5EF4-FFF2-40B4-BE49-F238E27FC236}">
                <a16:creationId xmlns:a16="http://schemas.microsoft.com/office/drawing/2014/main" id="{B772FA4F-BA85-4B97-B5D0-0198B2445A4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2058194"/>
            <a:ext cx="5181600" cy="3886200"/>
          </a:xfrm>
        </p:spPr>
      </p:pic>
      <p:pic>
        <p:nvPicPr>
          <p:cNvPr id="16" name="Grafik 1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C85BF1F-D377-4653-AB7C-15FC1C8A4A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2" y="2097818"/>
            <a:ext cx="5181600" cy="3886200"/>
          </a:xfrm>
          <a:prstGeom prst="rect">
            <a:avLst/>
          </a:pr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1CE991E8-DFA0-9536-C532-7023F67934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3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de-DE" sz="40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nhaltsplatzhalter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3F3D87F3-5693-4E3A-92CC-F6A1414AE15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Inhaltsplatzhalter 11" descr="Ein Bild, das Text, Elektronik, drinnen, festlegen enthält.&#10;&#10;Automatisch generierte Beschreibung">
            <a:extLst>
              <a:ext uri="{FF2B5EF4-FFF2-40B4-BE49-F238E27FC236}">
                <a16:creationId xmlns:a16="http://schemas.microsoft.com/office/drawing/2014/main" id="{3561CD63-2A77-468B-BF0C-C78A206488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47DA244-B0EB-68E3-34F3-16A7B581D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397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7F895-7E23-42C3-9C1F-E533A4599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870963"/>
            <a:ext cx="9677400" cy="821649"/>
          </a:xfrm>
        </p:spPr>
        <p:txBody>
          <a:bodyPr>
            <a:normAutofit/>
          </a:bodyPr>
          <a:lstStyle/>
          <a:p>
            <a:r>
              <a:rPr lang="de-DE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Single </a:t>
            </a:r>
            <a:r>
              <a:rPr lang="de-DE" sz="4000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endParaRPr lang="de-DE" sz="4000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7454A6A-D9FF-4A8E-A26E-71FFEFB32AEA}"/>
              </a:ext>
            </a:extLst>
          </p:cNvPr>
          <p:cNvSpPr txBox="1"/>
          <p:nvPr/>
        </p:nvSpPr>
        <p:spPr>
          <a:xfrm>
            <a:off x="0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nhaltsplatzhalter 9">
            <a:extLst>
              <a:ext uri="{FF2B5EF4-FFF2-40B4-BE49-F238E27FC236}">
                <a16:creationId xmlns:a16="http://schemas.microsoft.com/office/drawing/2014/main" id="{2E743B82-AECC-4600-8C5A-D574F00B473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5181600" cy="3886200"/>
          </a:xfrm>
        </p:spPr>
      </p:pic>
      <p:pic>
        <p:nvPicPr>
          <p:cNvPr id="12" name="Inhaltsplatzhalter 11" descr="Ein Bild, das Text, Elektronik, Kamera enthält.&#10;&#10;Automatisch generierte Beschreibung">
            <a:extLst>
              <a:ext uri="{FF2B5EF4-FFF2-40B4-BE49-F238E27FC236}">
                <a16:creationId xmlns:a16="http://schemas.microsoft.com/office/drawing/2014/main" id="{5EE32A60-AE16-4AA2-AE63-16FCDE238A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58194"/>
            <a:ext cx="5181600" cy="3886200"/>
          </a:xfr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F901EC6-3F56-7681-0CCF-FE0BA79A69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904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4343BB1-8326-63B1-526B-02DF34DBA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1B8581-9B0A-FBC6-F17A-605F70319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26" y="679450"/>
            <a:ext cx="10711826" cy="8039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Serial installation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6E7F6F3-666D-04DC-8561-C401C0828010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0" i="1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©Uhrig Kanaltechnik GmbH</a:t>
            </a:r>
            <a:endParaRPr lang="de-DE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nhaltsplatzhalter 6" descr="Ein Bild, das Netz, Spinnennetz, Spinne enthält.&#10;&#10;KI-generierte Inhalte können fehlerhaft sein.">
            <a:extLst>
              <a:ext uri="{FF2B5EF4-FFF2-40B4-BE49-F238E27FC236}">
                <a16:creationId xmlns:a16="http://schemas.microsoft.com/office/drawing/2014/main" id="{5403417C-B0CB-0E98-864E-4689F01081D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0151" y="2085622"/>
            <a:ext cx="5137573" cy="3853179"/>
          </a:xfrm>
        </p:spPr>
      </p:pic>
      <p:pic>
        <p:nvPicPr>
          <p:cNvPr id="10" name="Grafik 9" descr="Ein Bild, das Spirale, Kreis, Vortex enthält.&#10;&#10;KI-generierte Inhalte können fehlerhaft sein.">
            <a:extLst>
              <a:ext uri="{FF2B5EF4-FFF2-40B4-BE49-F238E27FC236}">
                <a16:creationId xmlns:a16="http://schemas.microsoft.com/office/drawing/2014/main" id="{9D61B20B-3EE5-33A7-A475-0AD75B5C85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5700" y="2085622"/>
            <a:ext cx="5137576" cy="3853182"/>
          </a:xfrm>
          <a:prstGeom prst="rect">
            <a:avLst/>
          </a:prstGeom>
        </p:spPr>
      </p:pic>
      <p:pic>
        <p:nvPicPr>
          <p:cNvPr id="5" name="Grafik 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45B23912-2B1E-FD13-932D-06EE8B898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58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4" descr="Image result for Quick-Lock epdm rubber seal"/>
          <p:cNvSpPr>
            <a:spLocks noChangeAspect="1" noChangeArrowheads="1"/>
          </p:cNvSpPr>
          <p:nvPr/>
        </p:nvSpPr>
        <p:spPr bwMode="auto">
          <a:xfrm>
            <a:off x="5943600" y="2280138"/>
            <a:ext cx="1301262" cy="130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Grafik 4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A4D67616-2981-48F4-FE63-DEF7A1477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36" y="777553"/>
            <a:ext cx="4331735" cy="5775647"/>
          </a:xfrm>
          <a:prstGeom prst="rect">
            <a:avLst/>
          </a:pr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2F5FFB9-D563-A997-7F35-BC9D8DFFF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  <p:pic>
        <p:nvPicPr>
          <p:cNvPr id="6" name="Grafik 12" descr="Ein Bild, das Design, Licht, Auto enthält.&#10;&#10;KI-generierte Inhalte können fehlerhaft sein.">
            <a:extLst>
              <a:ext uri="{FF2B5EF4-FFF2-40B4-BE49-F238E27FC236}">
                <a16:creationId xmlns:a16="http://schemas.microsoft.com/office/drawing/2014/main" id="{4DCA50F5-25FB-DFC6-7616-A85871A2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76" y="1518173"/>
            <a:ext cx="6786657" cy="382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32200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544FDF-80ED-47F5-8776-E095A8A75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145" y="808185"/>
            <a:ext cx="6307710" cy="671823"/>
          </a:xfrm>
        </p:spPr>
        <p:txBody>
          <a:bodyPr>
            <a:normAutofit/>
          </a:bodyPr>
          <a:lstStyle/>
          <a:p>
            <a:r>
              <a:rPr lang="de-DE" sz="4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Examples</a:t>
            </a:r>
            <a:r>
              <a:rPr lang="de-DE" sz="4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4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construction</a:t>
            </a:r>
            <a:r>
              <a:rPr lang="de-DE" sz="40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de-DE" sz="40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site</a:t>
            </a:r>
            <a:endParaRPr lang="de-DE" sz="4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nhaltsplatzhalter 5" descr="Ein Bild, das blau, sitzend, dunkel, halb enthält.&#10;&#10;Automatisch generierte Beschreibung">
            <a:extLst>
              <a:ext uri="{FF2B5EF4-FFF2-40B4-BE49-F238E27FC236}">
                <a16:creationId xmlns:a16="http://schemas.microsoft.com/office/drawing/2014/main" id="{8C1AD65C-E526-49E0-9394-8B6E1454430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98" y="1823167"/>
            <a:ext cx="3263503" cy="4351338"/>
          </a:xfrm>
        </p:spPr>
      </p:pic>
      <p:pic>
        <p:nvPicPr>
          <p:cNvPr id="4" name="Inhaltsplatzhalter 11" descr="Ein Bild, das drinnen, schmutzig enthält.&#10;&#10;Automatisch generierte Beschreibung">
            <a:extLst>
              <a:ext uri="{FF2B5EF4-FFF2-40B4-BE49-F238E27FC236}">
                <a16:creationId xmlns:a16="http://schemas.microsoft.com/office/drawing/2014/main" id="{A1829D1A-57E0-479E-8F8E-1A6F549753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502" y="2055736"/>
            <a:ext cx="5181600" cy="3886200"/>
          </a:xfrm>
          <a:prstGeom prst="rect">
            <a:avLst/>
          </a:prstGeom>
        </p:spPr>
      </p:pic>
      <p:pic>
        <p:nvPicPr>
          <p:cNvPr id="6" name="Grafik 5" descr="Ein Bild, das drinnen, Pfanne enthält.&#10;&#10;Automatisch generierte Beschreibung">
            <a:extLst>
              <a:ext uri="{FF2B5EF4-FFF2-40B4-BE49-F238E27FC236}">
                <a16:creationId xmlns:a16="http://schemas.microsoft.com/office/drawing/2014/main" id="{7CD4F4B2-4BC3-4447-96E0-9DAAA668A9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823167"/>
            <a:ext cx="3263504" cy="435133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E443BE7E-30DD-483F-BE6F-17E22DC14D6B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Grafik 2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E3B2F13-9EA8-D1A5-03A2-9C673925CA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02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2BBF38A-3A1C-A2D6-3CFE-F9F5C1884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D4A8B97-16B5-6F99-6821-11E21237F1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55645" y="2073590"/>
            <a:ext cx="5215320" cy="27108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PIPE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 + HD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DAD6BF42-3B87-3250-5AC6-87E6694F2A4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1" r="2068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5" name="Grafik 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88BC35A2-7505-673A-004C-81D65E6DDE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11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7A73104-BC50-E238-C81D-7348B31CB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E4F491F-BE7E-204B-E79D-E3390F96B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3496" y="2445774"/>
            <a:ext cx="6167826" cy="151622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</a:t>
            </a:r>
            <a:r>
              <a:rPr lang="en-US" sz="4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LinerEnd</a:t>
            </a:r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PRESSURE PIPE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LD+HD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86358E2-60AB-75D3-6014-C69D5AF5EAFC}"/>
              </a:ext>
            </a:extLst>
          </p:cNvPr>
          <p:cNvSpPr txBox="1"/>
          <p:nvPr/>
        </p:nvSpPr>
        <p:spPr>
          <a:xfrm>
            <a:off x="-54422" y="6581001"/>
            <a:ext cx="21603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©Uhrig Kanaltechnik GmbH</a:t>
            </a: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598DD55D-712E-820E-22B8-BD7428A69D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71866" y="100290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Grafik 3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B9D8454C-A5A9-C33A-6223-E5640BA5C1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3741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A0D44AC-226D-4FA4-BD13-39C94E959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28495" y="1982020"/>
            <a:ext cx="4681040" cy="63591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Flex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Quick-Lock BIG</a:t>
            </a:r>
          </a:p>
          <a:p>
            <a:r>
              <a:rPr lang="en-US" sz="4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OTHER QL-SYSTEMS are available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0EA188-E359-4866-ABC0-392DF20DF2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" r="1712"/>
          <a:stretch/>
        </p:blipFill>
        <p:spPr>
          <a:xfrm>
            <a:off x="0" y="993068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734EEFB7-095B-AFD1-2C6E-F076B51536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227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EB21E38-AB8C-5F1F-3593-76C7028357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56" r="7656"/>
          <a:stretch/>
        </p:blipFill>
        <p:spPr>
          <a:xfrm>
            <a:off x="7652669" y="955504"/>
            <a:ext cx="3822263" cy="4351338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0962" name="Rectangle 2">
            <a:extLst>
              <a:ext uri="{FF2B5EF4-FFF2-40B4-BE49-F238E27FC236}">
                <a16:creationId xmlns:a16="http://schemas.microsoft.com/office/drawing/2014/main" id="{88F16913-ECB9-4639-B342-A635B026D1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5149" y="739604"/>
            <a:ext cx="7524750" cy="431800"/>
          </a:xfrm>
        </p:spPr>
        <p:txBody>
          <a:bodyPr>
            <a:normAutofit fontScale="90000"/>
          </a:bodyPr>
          <a:lstStyle/>
          <a:p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Advantages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altLang="de-DE" dirty="0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altLang="de-DE" dirty="0" err="1">
                <a:solidFill>
                  <a:srgbClr val="CC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systems</a:t>
            </a:r>
            <a:endParaRPr lang="de-DE" altLang="de-DE" dirty="0">
              <a:solidFill>
                <a:srgbClr val="CC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963" name="Text Box 13">
            <a:extLst>
              <a:ext uri="{FF2B5EF4-FFF2-40B4-BE49-F238E27FC236}">
                <a16:creationId xmlns:a16="http://schemas.microsoft.com/office/drawing/2014/main" id="{3096094C-7EF3-4298-9960-1BBF7113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3" y="1298576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4" name="Datumsplatzhalter 3">
            <a:extLst>
              <a:ext uri="{FF2B5EF4-FFF2-40B4-BE49-F238E27FC236}">
                <a16:creationId xmlns:a16="http://schemas.microsoft.com/office/drawing/2014/main" id="{C0217DAC-427C-46E8-A635-1FF5E570AA4F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8" name="Textfeld 8">
            <a:extLst>
              <a:ext uri="{FF2B5EF4-FFF2-40B4-BE49-F238E27FC236}">
                <a16:creationId xmlns:a16="http://schemas.microsoft.com/office/drawing/2014/main" id="{26FAACF8-311C-409B-BB3D-C630F271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68" y="1466268"/>
            <a:ext cx="10308284" cy="4631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environmentally friendly - no waste on site 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no construction chemicals needed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all over the year easily usable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force / form-fitting fixed to the wall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long life span - 50+ years design life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permanently elastic and tight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2 rows of teeth at each lock for added strength 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3 gears: 2 gears run along teeth of sleeve and the 3</a:t>
            </a:r>
            <a:r>
              <a:rPr kumimoji="0" lang="en-US" sz="20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gear prevents unlocking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teeth are positioned close together for a tight seal 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endParaRPr kumimoji="0" lang="de-DE" altLang="de-DE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3D5A426-FE26-786D-5108-0F148B59B6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 Box 13">
            <a:extLst>
              <a:ext uri="{FF2B5EF4-FFF2-40B4-BE49-F238E27FC236}">
                <a16:creationId xmlns:a16="http://schemas.microsoft.com/office/drawing/2014/main" id="{3096094C-7EF3-4298-9960-1BBF71130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5513" y="1298576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64" name="Datumsplatzhalter 3">
            <a:extLst>
              <a:ext uri="{FF2B5EF4-FFF2-40B4-BE49-F238E27FC236}">
                <a16:creationId xmlns:a16="http://schemas.microsoft.com/office/drawing/2014/main" id="{C0217DAC-427C-46E8-A635-1FF5E570AA4F}"/>
              </a:ext>
            </a:extLst>
          </p:cNvPr>
          <p:cNvSpPr txBox="1">
            <a:spLocks noGrp="1"/>
          </p:cNvSpPr>
          <p:nvPr/>
        </p:nvSpPr>
        <p:spPr bwMode="auto">
          <a:xfrm>
            <a:off x="1774825" y="6237288"/>
            <a:ext cx="4249738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altLang="de-D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itel 3">
            <a:extLst>
              <a:ext uri="{FF2B5EF4-FFF2-40B4-BE49-F238E27FC236}">
                <a16:creationId xmlns:a16="http://schemas.microsoft.com/office/drawing/2014/main" id="{22E4BD76-7157-4747-B6A1-3FD0968F9054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200" b="1" i="0" u="none" strike="noStrike" kern="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40968" name="Textfeld 8">
            <a:extLst>
              <a:ext uri="{FF2B5EF4-FFF2-40B4-BE49-F238E27FC236}">
                <a16:creationId xmlns:a16="http://schemas.microsoft.com/office/drawing/2014/main" id="{26FAACF8-311C-409B-BB3D-C630F2715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161" y="587706"/>
            <a:ext cx="11340363" cy="6036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statically stabilizing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dewatering only partially necessary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no cure times (safe times on site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Wingdings" panose="05000000000000000000" pitchFamily="2" charset="2"/>
                <a:ea typeface="Times New Roman" panose="02020603050405020304" pitchFamily="18" charset="0"/>
                <a:cs typeface="Times New Roman" panose="02020603050405020304" pitchFamily="18" charset="0"/>
              </a:rPr>
              <a:t>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economic efficiency)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first partial renovation system with a type statics for the AZ II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for partial AND serial installations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tested up to an external pressure of 1.5 bar = 15 m water column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longitudinal cracks and body formation up to 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ovalization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3-max5%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protect liner ends against damages from jetting and cleaning or crawler entry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incorporates the thickness of the liner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seals pipe end to keep infiltration from getting behind the liner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Quick-Lock Flex is designed to handle offsets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Quick-Lock (DN100 / 125 / 150 short) </a:t>
            </a:r>
            <a:r>
              <a:rPr lang="en-US" sz="2000" b="1" dirty="0">
                <a:solidFill>
                  <a:prstClr val="black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designed to go thru bands and for rising mains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various approvals </a:t>
            </a:r>
            <a:endParaRPr kumimoji="0" lang="de-DE" altLang="de-DE" sz="1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C6540219-65C8-4F01-1606-712F8DB25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623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2891" name="Rectangle 12289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Grafik 2" descr="Ein Bild, das Bautechnik, Schwarzweiß, Stahl, Gebäude enthält.&#10;&#10;Automatisch generierte Beschreibung">
            <a:extLst>
              <a:ext uri="{FF2B5EF4-FFF2-40B4-BE49-F238E27FC236}">
                <a16:creationId xmlns:a16="http://schemas.microsoft.com/office/drawing/2014/main" id="{F7015419-688B-9D22-694A-7DE7BB018D7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22893" name="Rectangle 12289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tx1"/>
              </a:gs>
              <a:gs pos="35000">
                <a:schemeClr val="tx1">
                  <a:alpha val="77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886" name="Textfeld 9">
            <a:extLst>
              <a:ext uri="{FF2B5EF4-FFF2-40B4-BE49-F238E27FC236}">
                <a16:creationId xmlns:a16="http://schemas.microsoft.com/office/drawing/2014/main" id="{0910383D-A5FC-4A09-B57A-786102B75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2963" y="722305"/>
            <a:ext cx="3445765" cy="369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b">
            <a:norm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de-DE" sz="5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Thank you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de-DE" sz="5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for your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de-DE" sz="5200" b="1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attention!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3CABE9C-B424-4E1A-9770-08A4A973C623}"/>
              </a:ext>
            </a:extLst>
          </p:cNvPr>
          <p:cNvSpPr txBox="1"/>
          <p:nvPr/>
        </p:nvSpPr>
        <p:spPr>
          <a:xfrm>
            <a:off x="7735878" y="6458317"/>
            <a:ext cx="3445766" cy="3050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</a:pPr>
            <a:r>
              <a:rPr lang="en-US" b="0" i="1" dirty="0">
                <a:solidFill>
                  <a:schemeClr val="bg1"/>
                </a:solidFill>
                <a:effectLst/>
              </a:rPr>
              <a:t>©Uhrig Kanaltechnik GmbH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4EC7C74C-E22A-4018-88C5-53499BAB655F}"/>
              </a:ext>
            </a:extLst>
          </p:cNvPr>
          <p:cNvSpPr txBox="1">
            <a:spLocks/>
          </p:cNvSpPr>
          <p:nvPr/>
        </p:nvSpPr>
        <p:spPr bwMode="auto">
          <a:xfrm>
            <a:off x="1631950" y="115889"/>
            <a:ext cx="8229600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>
              <a:defRPr/>
            </a:lvl1pPr>
          </a:lstStyle>
          <a:p>
            <a:pPr>
              <a:defRPr/>
            </a:pPr>
            <a:endParaRPr lang="de-DE" sz="2200" b="1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Grafik 1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E5979F06-892B-3B39-24FA-BDC6104EC1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76" y="233320"/>
            <a:ext cx="1010879" cy="3800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3.xml><?xml version="1.0" encoding="utf-8"?>
<a:theme xmlns:a="http://schemas.openxmlformats.org/drawingml/2006/main" name="1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4.xml><?xml version="1.0" encoding="utf-8"?>
<a:theme xmlns:a="http://schemas.openxmlformats.org/drawingml/2006/main" name="2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5.xml><?xml version="1.0" encoding="utf-8"?>
<a:theme xmlns:a="http://schemas.openxmlformats.org/drawingml/2006/main" name="4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6.xml><?xml version="1.0" encoding="utf-8"?>
<a:theme xmlns:a="http://schemas.openxmlformats.org/drawingml/2006/main" name="5_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sterfolie II" id="{9F004BEA-3E0A-462D-9010-76BDF2F87071}" vid="{8515F3FB-3CCC-4D1F-AE0E-6E95C3D6D6AD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775</Words>
  <Application>Microsoft Office PowerPoint</Application>
  <PresentationFormat>Breitbild</PresentationFormat>
  <Paragraphs>135</Paragraphs>
  <Slides>19</Slides>
  <Notes>13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Office</vt:lpstr>
      <vt:lpstr>1_Office</vt:lpstr>
      <vt:lpstr>2_Office</vt:lpstr>
      <vt:lpstr>4_Office</vt:lpstr>
      <vt:lpstr>5_Office</vt:lpstr>
      <vt:lpstr>PowerPoint-Präsentation</vt:lpstr>
      <vt:lpstr>PowerPoint-Präsentation</vt:lpstr>
      <vt:lpstr>PowerPoint-Präsentation</vt:lpstr>
      <vt:lpstr>What´s Quick-Lock and what´s NEW?</vt:lpstr>
      <vt:lpstr>Applications for Quick-Lock</vt:lpstr>
      <vt:lpstr>Stainless Steel Sleeve </vt:lpstr>
      <vt:lpstr>Installation packers for point repair and Installation balloons for LinerEnd </vt:lpstr>
      <vt:lpstr>Single installation</vt:lpstr>
      <vt:lpstr>Single installation</vt:lpstr>
      <vt:lpstr>Single installation</vt:lpstr>
      <vt:lpstr>Serial installation</vt:lpstr>
      <vt:lpstr>PowerPoint-Präsentation</vt:lpstr>
      <vt:lpstr>Examples construction site</vt:lpstr>
      <vt:lpstr>PowerPoint-Präsentation</vt:lpstr>
      <vt:lpstr>PowerPoint-Präsentation</vt:lpstr>
      <vt:lpstr>PowerPoint-Präsentation</vt:lpstr>
      <vt:lpstr>Advantages over other systems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Quick Lock Competitors</dc:title>
  <dc:creator>Nick Sebastian</dc:creator>
  <cp:lastModifiedBy>Haebler, Mark André</cp:lastModifiedBy>
  <cp:revision>201</cp:revision>
  <dcterms:created xsi:type="dcterms:W3CDTF">2016-12-13T16:45:14Z</dcterms:created>
  <dcterms:modified xsi:type="dcterms:W3CDTF">2026-01-26T14:25:23Z</dcterms:modified>
</cp:coreProperties>
</file>