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9"/>
  </p:notesMasterIdLst>
  <p:sldIdLst>
    <p:sldId id="424" r:id="rId2"/>
    <p:sldId id="522" r:id="rId3"/>
    <p:sldId id="425" r:id="rId4"/>
    <p:sldId id="553" r:id="rId5"/>
    <p:sldId id="524" r:id="rId6"/>
    <p:sldId id="525" r:id="rId7"/>
    <p:sldId id="523" r:id="rId8"/>
    <p:sldId id="526" r:id="rId9"/>
    <p:sldId id="541" r:id="rId10"/>
    <p:sldId id="544" r:id="rId11"/>
    <p:sldId id="552" r:id="rId12"/>
    <p:sldId id="545" r:id="rId13"/>
    <p:sldId id="549" r:id="rId14"/>
    <p:sldId id="548" r:id="rId15"/>
    <p:sldId id="546" r:id="rId16"/>
    <p:sldId id="529" r:id="rId17"/>
    <p:sldId id="539" r:id="rId18"/>
    <p:sldId id="537" r:id="rId19"/>
    <p:sldId id="530" r:id="rId20"/>
    <p:sldId id="534" r:id="rId21"/>
    <p:sldId id="536" r:id="rId22"/>
    <p:sldId id="528" r:id="rId23"/>
    <p:sldId id="527" r:id="rId24"/>
    <p:sldId id="547" r:id="rId25"/>
    <p:sldId id="540" r:id="rId26"/>
    <p:sldId id="542" r:id="rId27"/>
    <p:sldId id="543" r:id="rId28"/>
  </p:sldIdLst>
  <p:sldSz cx="9144000" cy="6858000" type="screen4x3"/>
  <p:notesSz cx="7102475" cy="10234613"/>
  <p:defaultTextStyle>
    <a:defPPr>
      <a:defRPr lang="hu-HU"/>
    </a:defPPr>
    <a:lvl1pPr algn="l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órocz Gábor" initials="MG" lastIdx="27" clrIdx="0">
    <p:extLst>
      <p:ext uri="{19B8F6BF-5375-455C-9EA6-DF929625EA0E}">
        <p15:presenceInfo xmlns:p15="http://schemas.microsoft.com/office/powerpoint/2012/main" userId="Mórocz Gábo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7A4C"/>
    <a:srgbClr val="003054"/>
    <a:srgbClr val="FCA2EF"/>
    <a:srgbClr val="FF6600"/>
    <a:srgbClr val="00CC00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0311B2-BA14-460F-999C-A28E5A8131A6}" v="16" dt="2026-01-16T18:03:26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97" autoAdjust="0"/>
    <p:restoredTop sz="50000" autoAdjust="0"/>
  </p:normalViewPr>
  <p:slideViewPr>
    <p:cSldViewPr>
      <p:cViewPr varScale="1">
        <p:scale>
          <a:sx n="97" d="100"/>
          <a:sy n="97" d="100"/>
        </p:scale>
        <p:origin x="883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66" tIns="49533" rIns="99066" bIns="49533" numCol="1" anchor="t" anchorCtr="0" compatLnSpc="1">
            <a:prstTxWarp prst="textNoShape">
              <a:avLst/>
            </a:prstTxWarp>
          </a:bodyPr>
          <a:lstStyle>
            <a:lvl1pPr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4313" y="0"/>
            <a:ext cx="3078162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66" tIns="49533" rIns="99066" bIns="49533" numCol="1" anchor="t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921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3775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47738" y="4860925"/>
            <a:ext cx="5207000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66" tIns="49533" rIns="99066" bIns="4953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hu-HU" noProof="0"/>
              <a:t>Click to edit Master text styles</a:t>
            </a:r>
          </a:p>
          <a:p>
            <a:pPr lvl="1"/>
            <a:r>
              <a:rPr lang="hu-HU" noProof="0"/>
              <a:t>Second level</a:t>
            </a:r>
          </a:p>
          <a:p>
            <a:pPr lvl="2"/>
            <a:r>
              <a:rPr lang="hu-HU" noProof="0"/>
              <a:t>Third level</a:t>
            </a:r>
          </a:p>
          <a:p>
            <a:pPr lvl="3"/>
            <a:r>
              <a:rPr lang="hu-HU" noProof="0"/>
              <a:t>Fourth level</a:t>
            </a:r>
          </a:p>
          <a:p>
            <a:pPr lvl="4"/>
            <a:r>
              <a:rPr lang="hu-HU" noProof="0"/>
              <a:t>Fifth level</a:t>
            </a: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3438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66" tIns="49533" rIns="99066" bIns="49533" numCol="1" anchor="b" anchorCtr="0" compatLnSpc="1">
            <a:prstTxWarp prst="textNoShape">
              <a:avLst/>
            </a:prstTxWarp>
          </a:bodyPr>
          <a:lstStyle>
            <a:lvl1pPr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4313" y="9723438"/>
            <a:ext cx="3078162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66" tIns="49533" rIns="99066" bIns="49533" numCol="1" anchor="b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Arial" charset="0"/>
              </a:defRPr>
            </a:lvl1pPr>
          </a:lstStyle>
          <a:p>
            <a:pPr>
              <a:defRPr/>
            </a:pPr>
            <a:fld id="{85D69D62-BD8E-488D-8AAC-CAECB87ACF2B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2917062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hu-HU"/>
              <a:t>Alcím mintájának szerkesztése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69571E-601A-4320-9B8E-C25DB85F5126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429FDA-FF28-42DC-AE49-C2DB799C96DC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C2776D-2B3A-46A1-BF49-E998A100D75C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950913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5141913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C33428-758B-4C8B-B89A-E16C75EC7A81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Szöveg hely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370D71-F299-48D4-B786-DEC03ED8EC89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B821C-F44D-443E-8329-DEF12B73948B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248790-42A8-479E-A705-9E8C2B696251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81C10-AF5E-4F44-861C-09B21B6CDDC2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Kép hely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hu-HU" noProof="0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D92CFD-84ED-452B-8860-787F9B908F18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AC98CF-1AE3-410F-BC10-BA2E85F7EF53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7123113" y="274638"/>
            <a:ext cx="2057400" cy="5851525"/>
          </a:xfrm>
        </p:spPr>
        <p:txBody>
          <a:bodyPr vert="eaVert"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950913" y="274638"/>
            <a:ext cx="6019800" cy="5851525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BD7A3-0269-4BE8-8C23-B6755274EF54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Cím és 4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 sz="quarter"/>
          </p:nvPr>
        </p:nvSpPr>
        <p:spPr>
          <a:xfrm>
            <a:off x="950913" y="274638"/>
            <a:ext cx="8229600" cy="1143000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/>
          <p:cNvSpPr>
            <a:spLocks noGrp="1"/>
          </p:cNvSpPr>
          <p:nvPr>
            <p:ph sz="quarter" idx="1"/>
          </p:nvPr>
        </p:nvSpPr>
        <p:spPr>
          <a:xfrm>
            <a:off x="950913" y="1600200"/>
            <a:ext cx="4038600" cy="21859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quarter" idx="2"/>
          </p:nvPr>
        </p:nvSpPr>
        <p:spPr>
          <a:xfrm>
            <a:off x="5141913" y="1600200"/>
            <a:ext cx="4038600" cy="21859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Tartalom helye 4"/>
          <p:cNvSpPr>
            <a:spLocks noGrp="1"/>
          </p:cNvSpPr>
          <p:nvPr>
            <p:ph sz="quarter" idx="3"/>
          </p:nvPr>
        </p:nvSpPr>
        <p:spPr>
          <a:xfrm>
            <a:off x="950913" y="3938588"/>
            <a:ext cx="4038600" cy="2187575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5141913" y="3938588"/>
            <a:ext cx="4038600" cy="2187575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CD99F9-A944-4596-ABC9-730B5895F4E5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PoPointoldal-Zrt-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-19050"/>
            <a:ext cx="862013" cy="689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50913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hu-HU"/>
              <a:t>Click to edit Master title style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950913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hu-HU"/>
              <a:t>Click to edit Master text styles</a:t>
            </a:r>
          </a:p>
          <a:p>
            <a:pPr lvl="1"/>
            <a:r>
              <a:rPr lang="hu-HU"/>
              <a:t>Second level</a:t>
            </a:r>
          </a:p>
          <a:p>
            <a:pPr lvl="2"/>
            <a:r>
              <a:rPr lang="hu-HU"/>
              <a:t>Third level</a:t>
            </a:r>
          </a:p>
          <a:p>
            <a:pPr lvl="3"/>
            <a:r>
              <a:rPr lang="hu-HU"/>
              <a:t>Fourth level</a:t>
            </a:r>
          </a:p>
          <a:p>
            <a:pPr lvl="4"/>
            <a:r>
              <a:rPr lang="hu-HU"/>
              <a:t>Fifth level</a:t>
            </a:r>
          </a:p>
        </p:txBody>
      </p:sp>
      <p:sp>
        <p:nvSpPr>
          <p:cNvPr id="17818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79475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1" u="none">
                <a:solidFill>
                  <a:srgbClr val="003054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17818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46475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1" u="none">
                <a:solidFill>
                  <a:srgbClr val="003054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hu-HU"/>
          </a:p>
        </p:txBody>
      </p:sp>
      <p:sp>
        <p:nvSpPr>
          <p:cNvPr id="17818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75475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1" u="none">
                <a:solidFill>
                  <a:srgbClr val="003054"/>
                </a:solidFill>
                <a:latin typeface="Arial" charset="0"/>
              </a:defRPr>
            </a:lvl1pPr>
          </a:lstStyle>
          <a:p>
            <a:pPr>
              <a:defRPr/>
            </a:pPr>
            <a:fld id="{9D19F6D2-6C09-4326-9E8E-B87481AB3D87}" type="slidenum">
              <a:rPr lang="hu-HU"/>
              <a:pPr>
                <a:defRPr/>
              </a:pPr>
              <a:t>‹#›</a:t>
            </a:fld>
            <a:endParaRPr lang="hu-H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467A4C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467A4C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467A4C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467A4C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467A4C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467A4C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467A4C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467A4C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467A4C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b="1">
          <a:solidFill>
            <a:srgbClr val="003054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3054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b="1">
          <a:solidFill>
            <a:srgbClr val="003054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 b="1">
          <a:solidFill>
            <a:srgbClr val="003054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 b="1">
          <a:solidFill>
            <a:srgbClr val="003054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rgbClr val="003054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rgbClr val="003054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rgbClr val="003054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rgbClr val="003054"/>
          </a:solidFill>
          <a:latin typeface="+mn-lt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f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9000" b="-6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899592" y="836712"/>
            <a:ext cx="8028384" cy="554461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hu-HU" sz="2800" dirty="0">
                <a:solidFill>
                  <a:srgbClr val="467A4C"/>
                </a:solidFill>
              </a:rPr>
              <a:t>         </a:t>
            </a:r>
          </a:p>
          <a:p>
            <a:pPr eaLnBrk="1" hangingPunct="1">
              <a:buFontTx/>
              <a:buNone/>
            </a:pPr>
            <a:r>
              <a:rPr lang="hu-HU" sz="2800" dirty="0">
                <a:solidFill>
                  <a:srgbClr val="FFFF00"/>
                </a:solidFill>
              </a:rPr>
              <a:t>       </a:t>
            </a:r>
          </a:p>
          <a:p>
            <a:pPr eaLnBrk="1" hangingPunct="1">
              <a:buFontTx/>
              <a:buNone/>
            </a:pPr>
            <a:r>
              <a:rPr lang="hu-HU" sz="2800" dirty="0">
                <a:solidFill>
                  <a:srgbClr val="FFFF00"/>
                </a:solidFill>
              </a:rPr>
              <a:t>    „Extrém” körülmények között üzemelő</a:t>
            </a:r>
          </a:p>
          <a:p>
            <a:pPr eaLnBrk="1" hangingPunct="1">
              <a:buFontTx/>
              <a:buNone/>
            </a:pPr>
            <a:r>
              <a:rPr lang="hu-HU" sz="2800" dirty="0">
                <a:solidFill>
                  <a:srgbClr val="FFFF00"/>
                </a:solidFill>
              </a:rPr>
              <a:t>  csatorna felújítása RIBLOC technologiával</a:t>
            </a:r>
          </a:p>
          <a:p>
            <a:pPr eaLnBrk="1" hangingPunct="1">
              <a:buFontTx/>
              <a:buNone/>
            </a:pPr>
            <a:endParaRPr lang="hu-HU" sz="1600" dirty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endParaRPr lang="hu-HU" sz="1600" dirty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endParaRPr lang="hu-HU" sz="1600" dirty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endParaRPr lang="hu-HU" sz="1600" dirty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endParaRPr lang="hu-HU" sz="1600" dirty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endParaRPr lang="hu-HU" sz="1600" dirty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r>
              <a:rPr lang="hu-HU" sz="1600" dirty="0">
                <a:solidFill>
                  <a:srgbClr val="FFFF00"/>
                </a:solidFill>
              </a:rPr>
              <a:t>      Mórocz Gábor</a:t>
            </a:r>
          </a:p>
          <a:p>
            <a:pPr eaLnBrk="1" hangingPunct="1">
              <a:buFontTx/>
              <a:buNone/>
            </a:pPr>
            <a:r>
              <a:rPr lang="hu-HU" sz="1100" dirty="0">
                <a:solidFill>
                  <a:srgbClr val="FFFF00"/>
                </a:solidFill>
              </a:rPr>
              <a:t>Hálózatüzemeltetési Igazgató                                                                                           </a:t>
            </a:r>
            <a:r>
              <a:rPr lang="hu-HU" sz="1100" dirty="0" err="1">
                <a:solidFill>
                  <a:srgbClr val="FFFF00"/>
                </a:solidFill>
              </a:rPr>
              <a:t>Agriapipe</a:t>
            </a:r>
            <a:r>
              <a:rPr lang="hu-HU" sz="1100" dirty="0">
                <a:solidFill>
                  <a:srgbClr val="FFFF00"/>
                </a:solidFill>
              </a:rPr>
              <a:t> Kft.-Szakmai nap                                        </a:t>
            </a:r>
          </a:p>
          <a:p>
            <a:pPr eaLnBrk="1" hangingPunct="1">
              <a:buFontTx/>
              <a:buNone/>
            </a:pPr>
            <a:r>
              <a:rPr lang="hu-HU" sz="1100" dirty="0">
                <a:solidFill>
                  <a:srgbClr val="FFFF00"/>
                </a:solidFill>
              </a:rPr>
              <a:t>Fővárosi Csatornázási Művek Zrt.                                                                                               2025.01.28</a:t>
            </a:r>
            <a:r>
              <a:rPr lang="hu-HU" sz="1100" dirty="0">
                <a:solidFill>
                  <a:srgbClr val="0070C0"/>
                </a:solidFill>
              </a:rPr>
              <a:t>.   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1337767" y="548680"/>
            <a:ext cx="7805737" cy="4316413"/>
          </a:xfrm>
        </p:spPr>
        <p:txBody>
          <a:bodyPr/>
          <a:lstStyle/>
          <a:p>
            <a:pPr>
              <a:spcBef>
                <a:spcPct val="0"/>
              </a:spcBef>
              <a:buFontTx/>
              <a:buNone/>
            </a:pPr>
            <a:r>
              <a:rPr lang="hu-HU" sz="2400" dirty="0"/>
              <a:t>		</a:t>
            </a:r>
            <a:endParaRPr lang="hu-HU" sz="2800" dirty="0"/>
          </a:p>
        </p:txBody>
      </p:sp>
      <p:pic>
        <p:nvPicPr>
          <p:cNvPr id="3" name="Kép 2">
            <a:extLst>
              <a:ext uri="{FF2B5EF4-FFF2-40B4-BE49-F238E27FC236}">
                <a16:creationId xmlns:a16="http://schemas.microsoft.com/office/drawing/2014/main" id="{327A31E2-AC78-6C84-874F-84B7F0096E1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428" y="1662769"/>
            <a:ext cx="3895141" cy="2191017"/>
          </a:xfrm>
          <a:prstGeom prst="rect">
            <a:avLst/>
          </a:prstGeom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EA3C9FB0-C0B3-E0E2-B00E-9CF38D8B5C3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5946" y="1559984"/>
            <a:ext cx="3979596" cy="2293803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144FA362-CFD9-BC2E-01B8-5CBF245FFCF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427" y="4151114"/>
            <a:ext cx="3979597" cy="2351767"/>
          </a:xfrm>
          <a:prstGeom prst="rect">
            <a:avLst/>
          </a:prstGeom>
        </p:spPr>
      </p:pic>
      <p:pic>
        <p:nvPicPr>
          <p:cNvPr id="11" name="Kép 10">
            <a:extLst>
              <a:ext uri="{FF2B5EF4-FFF2-40B4-BE49-F238E27FC236}">
                <a16:creationId xmlns:a16="http://schemas.microsoft.com/office/drawing/2014/main" id="{CB25D23D-486A-CD5E-0815-F7A418B0D9E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9" r="13200"/>
          <a:stretch/>
        </p:blipFill>
        <p:spPr>
          <a:xfrm>
            <a:off x="4905946" y="4091827"/>
            <a:ext cx="3979596" cy="2409732"/>
          </a:xfrm>
          <a:prstGeom prst="rect">
            <a:avLst/>
          </a:prstGeom>
        </p:spPr>
      </p:pic>
      <p:sp>
        <p:nvSpPr>
          <p:cNvPr id="2" name="Szöveg helye 1">
            <a:extLst>
              <a:ext uri="{FF2B5EF4-FFF2-40B4-BE49-F238E27FC236}">
                <a16:creationId xmlns:a16="http://schemas.microsoft.com/office/drawing/2014/main" id="{C478288F-F0D4-7C1C-33D7-0A10C17B9B70}"/>
              </a:ext>
            </a:extLst>
          </p:cNvPr>
          <p:cNvSpPr txBox="1">
            <a:spLocks/>
          </p:cNvSpPr>
          <p:nvPr/>
        </p:nvSpPr>
        <p:spPr bwMode="auto">
          <a:xfrm>
            <a:off x="1014400" y="586269"/>
            <a:ext cx="8229600" cy="90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1">
                <a:solidFill>
                  <a:srgbClr val="003054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rgbClr val="003054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rgbClr val="003054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endParaRPr lang="hu-HU" sz="2400" u="none" kern="0" dirty="0"/>
          </a:p>
          <a:p>
            <a:pPr marL="0" indent="0">
              <a:buFontTx/>
              <a:buNone/>
            </a:pPr>
            <a:r>
              <a:rPr lang="hu-HU" sz="2400" u="none" kern="0" dirty="0"/>
              <a:t>No-</a:t>
            </a:r>
            <a:r>
              <a:rPr lang="hu-HU" sz="2400" u="none" kern="0" dirty="0" err="1"/>
              <a:t>Dig</a:t>
            </a:r>
            <a:r>
              <a:rPr lang="hu-HU" sz="2400" u="none" kern="0" dirty="0"/>
              <a:t> technológiák alkalmazhatóságának határai</a:t>
            </a:r>
            <a:endParaRPr lang="hu-HU" u="none" kern="0" dirty="0"/>
          </a:p>
        </p:txBody>
      </p:sp>
    </p:spTree>
    <p:extLst>
      <p:ext uri="{BB962C8B-B14F-4D97-AF65-F5344CB8AC3E}">
        <p14:creationId xmlns:p14="http://schemas.microsoft.com/office/powerpoint/2010/main" val="660279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 helye 1">
            <a:extLst>
              <a:ext uri="{FF2B5EF4-FFF2-40B4-BE49-F238E27FC236}">
                <a16:creationId xmlns:a16="http://schemas.microsoft.com/office/drawing/2014/main" id="{D37DD5BB-0B4F-6AC4-2927-1779A5EDBF7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27748" y="526341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hu-HU" dirty="0"/>
              <a:t>                  </a:t>
            </a:r>
          </a:p>
        </p:txBody>
      </p:sp>
      <p:pic>
        <p:nvPicPr>
          <p:cNvPr id="5" name="Kép 4" descr="A képen kültéri, ég, fa, út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6456E0DE-9D25-6295-375B-31538DBC52E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33491"/>
            <a:ext cx="4788024" cy="3591018"/>
          </a:xfrm>
          <a:prstGeom prst="rect">
            <a:avLst/>
          </a:prstGeom>
        </p:spPr>
      </p:pic>
      <p:pic>
        <p:nvPicPr>
          <p:cNvPr id="7" name="Kép 6" descr="A képen kültéri, ég, jármű, kerék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3827CA4A-0454-4695-5A63-26BA6BC71C2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208285"/>
            <a:ext cx="4401867" cy="3303334"/>
          </a:xfrm>
          <a:prstGeom prst="rect">
            <a:avLst/>
          </a:prstGeom>
        </p:spPr>
      </p:pic>
      <p:sp>
        <p:nvSpPr>
          <p:cNvPr id="8" name="Szöveg helye 1">
            <a:extLst>
              <a:ext uri="{FF2B5EF4-FFF2-40B4-BE49-F238E27FC236}">
                <a16:creationId xmlns:a16="http://schemas.microsoft.com/office/drawing/2014/main" id="{8BBD03B6-FD41-1E96-9B54-E4F4F112098C}"/>
              </a:ext>
            </a:extLst>
          </p:cNvPr>
          <p:cNvSpPr txBox="1">
            <a:spLocks/>
          </p:cNvSpPr>
          <p:nvPr/>
        </p:nvSpPr>
        <p:spPr bwMode="auto">
          <a:xfrm>
            <a:off x="827584" y="787528"/>
            <a:ext cx="82296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1">
                <a:solidFill>
                  <a:srgbClr val="003054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rgbClr val="003054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rgbClr val="003054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hu-HU" u="none" kern="0" dirty="0"/>
              <a:t>  </a:t>
            </a:r>
            <a:r>
              <a:rPr lang="hu-HU" sz="2400" u="none" kern="0" dirty="0"/>
              <a:t>Képek a múltból, avagy mi is történik/történt</a:t>
            </a:r>
            <a:endParaRPr lang="hu-HU" u="none" kern="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6863C1-278C-0475-8905-18C47F502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>
            <a:extLst>
              <a:ext uri="{FF2B5EF4-FFF2-40B4-BE49-F238E27FC236}">
                <a16:creationId xmlns:a16="http://schemas.microsoft.com/office/drawing/2014/main" id="{B017AE69-99B3-0E56-92E5-18112BD6B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3461" b="1453"/>
          <a:stretch/>
        </p:blipFill>
        <p:spPr>
          <a:xfrm>
            <a:off x="1691680" y="1772816"/>
            <a:ext cx="5904656" cy="4438140"/>
          </a:xfrm>
          <a:prstGeom prst="rect">
            <a:avLst/>
          </a:prstGeom>
        </p:spPr>
      </p:pic>
      <p:sp>
        <p:nvSpPr>
          <p:cNvPr id="2" name="Szöveg helye 1">
            <a:extLst>
              <a:ext uri="{FF2B5EF4-FFF2-40B4-BE49-F238E27FC236}">
                <a16:creationId xmlns:a16="http://schemas.microsoft.com/office/drawing/2014/main" id="{7E49AD4E-2BDF-D210-1A8B-A3D8994D09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42988" y="1052513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hu-HU" dirty="0"/>
              <a:t>                  </a:t>
            </a:r>
            <a:r>
              <a:rPr lang="hu-HU" sz="2400" dirty="0"/>
              <a:t>Most nem ő a hibás</a:t>
            </a: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1023122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7AFE2-7B50-96AB-80D4-BCEE439FB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>
            <a:extLst>
              <a:ext uri="{FF2B5EF4-FFF2-40B4-BE49-F238E27FC236}">
                <a16:creationId xmlns:a16="http://schemas.microsoft.com/office/drawing/2014/main" id="{B21E8C2A-3EA3-4687-808C-AAE57B349A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5" y="1412776"/>
            <a:ext cx="5478579" cy="5544615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FE513C87-5E76-46E5-9CAA-1559CDDAE1E9}"/>
              </a:ext>
            </a:extLst>
          </p:cNvPr>
          <p:cNvSpPr txBox="1"/>
          <p:nvPr/>
        </p:nvSpPr>
        <p:spPr>
          <a:xfrm>
            <a:off x="1042848" y="6237312"/>
            <a:ext cx="18722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1400" dirty="0"/>
              <a:t>Kép: </a:t>
            </a:r>
            <a:r>
              <a:rPr lang="hu-HU" sz="1400" dirty="0" err="1"/>
              <a:t>Spránitz</a:t>
            </a:r>
            <a:r>
              <a:rPr lang="hu-HU" sz="1400" dirty="0"/>
              <a:t> Ferenc Dolomit Kft.</a:t>
            </a:r>
          </a:p>
        </p:txBody>
      </p:sp>
      <p:pic>
        <p:nvPicPr>
          <p:cNvPr id="6" name="Kép 5">
            <a:extLst>
              <a:ext uri="{FF2B5EF4-FFF2-40B4-BE49-F238E27FC236}">
                <a16:creationId xmlns:a16="http://schemas.microsoft.com/office/drawing/2014/main" id="{7C072431-7301-4E7A-CCE2-5871566779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6176" y="1646728"/>
            <a:ext cx="2879812" cy="2111896"/>
          </a:xfrm>
          <a:prstGeom prst="rect">
            <a:avLst/>
          </a:prstGeom>
        </p:spPr>
      </p:pic>
      <p:sp>
        <p:nvSpPr>
          <p:cNvPr id="8" name="Szövegdoboz 7">
            <a:extLst>
              <a:ext uri="{FF2B5EF4-FFF2-40B4-BE49-F238E27FC236}">
                <a16:creationId xmlns:a16="http://schemas.microsoft.com/office/drawing/2014/main" id="{4AEA984D-065F-D9B9-3B51-944B86993F07}"/>
              </a:ext>
            </a:extLst>
          </p:cNvPr>
          <p:cNvSpPr txBox="1"/>
          <p:nvPr/>
        </p:nvSpPr>
        <p:spPr>
          <a:xfrm>
            <a:off x="6228944" y="4775373"/>
            <a:ext cx="2952328" cy="1723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hu-HU" b="1" i="0" u="none" dirty="0">
                <a:solidFill>
                  <a:srgbClr val="666666"/>
                </a:solidFill>
                <a:effectLst/>
                <a:latin typeface="acumin-pro"/>
              </a:rPr>
              <a:t> </a:t>
            </a:r>
            <a:r>
              <a:rPr lang="hu-HU" sz="1400" b="1" i="0" u="none" dirty="0" err="1">
                <a:solidFill>
                  <a:srgbClr val="666666"/>
                </a:solidFill>
                <a:effectLst/>
                <a:latin typeface="acumin-pro"/>
              </a:rPr>
              <a:t>Biogén</a:t>
            </a:r>
            <a:r>
              <a:rPr lang="hu-HU" sz="1400" b="1" i="0" u="none" dirty="0">
                <a:solidFill>
                  <a:srgbClr val="666666"/>
                </a:solidFill>
                <a:effectLst/>
                <a:latin typeface="acumin-pro"/>
              </a:rPr>
              <a:t> kénsav korrózió a szennyvíz csatornában. </a:t>
            </a:r>
          </a:p>
          <a:p>
            <a:r>
              <a:rPr lang="hu-HU" sz="1400" b="1" i="0" u="none" dirty="0">
                <a:solidFill>
                  <a:srgbClr val="666666"/>
                </a:solidFill>
                <a:effectLst/>
                <a:latin typeface="acumin-pro"/>
              </a:rPr>
              <a:t>A </a:t>
            </a:r>
            <a:r>
              <a:rPr lang="hu-HU" sz="1400" b="1" i="0" u="none" dirty="0" err="1">
                <a:solidFill>
                  <a:srgbClr val="666666"/>
                </a:solidFill>
                <a:effectLst/>
                <a:latin typeface="acumin-pro"/>
              </a:rPr>
              <a:t>thiobacilusok</a:t>
            </a:r>
            <a:r>
              <a:rPr lang="hu-HU" sz="1400" b="1" i="0" u="none" dirty="0">
                <a:solidFill>
                  <a:srgbClr val="666666"/>
                </a:solidFill>
                <a:effectLst/>
                <a:latin typeface="acumin-pro"/>
              </a:rPr>
              <a:t> mikrobiológiai oxidációval </a:t>
            </a:r>
            <a:r>
              <a:rPr lang="hu-HU" sz="1400" b="1" i="0" u="none" dirty="0" err="1">
                <a:solidFill>
                  <a:srgbClr val="666666"/>
                </a:solidFill>
                <a:effectLst/>
                <a:latin typeface="acumin-pro"/>
              </a:rPr>
              <a:t>kénhidrogénbôl</a:t>
            </a:r>
            <a:r>
              <a:rPr lang="hu-HU" sz="1400" b="1" i="0" u="none" dirty="0">
                <a:solidFill>
                  <a:srgbClr val="666666"/>
                </a:solidFill>
                <a:effectLst/>
                <a:latin typeface="acumin-pro"/>
              </a:rPr>
              <a:t> 7%-os kénsavat képesek elállítani, ami a természetben fellépő legerősebb savas behatás</a:t>
            </a:r>
            <a:r>
              <a:rPr lang="hu-HU" b="1" i="0" u="none" dirty="0">
                <a:solidFill>
                  <a:srgbClr val="666666"/>
                </a:solidFill>
                <a:effectLst/>
                <a:latin typeface="acumin-pro"/>
              </a:rPr>
              <a:t>.</a:t>
            </a:r>
            <a:endParaRPr lang="hu-HU" u="none" dirty="0"/>
          </a:p>
        </p:txBody>
      </p:sp>
      <p:sp>
        <p:nvSpPr>
          <p:cNvPr id="5" name="Szöveg helye 1">
            <a:extLst>
              <a:ext uri="{FF2B5EF4-FFF2-40B4-BE49-F238E27FC236}">
                <a16:creationId xmlns:a16="http://schemas.microsoft.com/office/drawing/2014/main" id="{0BDBBD0B-7AE9-52A7-FF29-39D72C792765}"/>
              </a:ext>
            </a:extLst>
          </p:cNvPr>
          <p:cNvSpPr txBox="1">
            <a:spLocks/>
          </p:cNvSpPr>
          <p:nvPr/>
        </p:nvSpPr>
        <p:spPr>
          <a:xfrm>
            <a:off x="1042848" y="836810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1">
                <a:solidFill>
                  <a:srgbClr val="003054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rgbClr val="003054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rgbClr val="003054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hu-HU" sz="3600" u="none" kern="0" dirty="0"/>
              <a:t>  </a:t>
            </a:r>
            <a:r>
              <a:rPr lang="hu-HU" sz="2400" u="none" kern="0" dirty="0"/>
              <a:t>Egy másik ellenség: a </a:t>
            </a:r>
            <a:r>
              <a:rPr lang="hu-HU" sz="2400" u="none" kern="0" dirty="0" err="1"/>
              <a:t>biogén</a:t>
            </a:r>
            <a:r>
              <a:rPr lang="hu-HU" sz="1800" u="none" kern="0" dirty="0"/>
              <a:t> </a:t>
            </a:r>
            <a:r>
              <a:rPr lang="hu-HU" sz="2400" u="none" kern="0" dirty="0"/>
              <a:t>kénsav</a:t>
            </a:r>
            <a:r>
              <a:rPr lang="hu-HU" sz="2800" u="none" kern="0" dirty="0"/>
              <a:t> </a:t>
            </a:r>
            <a:r>
              <a:rPr lang="hu-HU" sz="2400" u="none" kern="0" dirty="0"/>
              <a:t>korrózió</a:t>
            </a:r>
            <a:endParaRPr lang="hu-HU" sz="3600" u="none" kern="0" dirty="0"/>
          </a:p>
        </p:txBody>
      </p:sp>
    </p:spTree>
    <p:extLst>
      <p:ext uri="{BB962C8B-B14F-4D97-AF65-F5344CB8AC3E}">
        <p14:creationId xmlns:p14="http://schemas.microsoft.com/office/powerpoint/2010/main" val="3159863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9FDB4-72DB-09AC-4A8F-0B2087B9E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C9154C11-4CC1-ECE3-B77D-EE98EC1A436F}"/>
              </a:ext>
            </a:extLst>
          </p:cNvPr>
          <p:cNvSpPr txBox="1"/>
          <p:nvPr/>
        </p:nvSpPr>
        <p:spPr>
          <a:xfrm>
            <a:off x="1835696" y="855055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400" b="1" u="none" dirty="0"/>
              <a:t>Halomi u.– Kénhidrogén szintek!!!!!</a:t>
            </a: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3AE8514F-61C3-5858-230A-349C6DBF10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2" t="15023" r="1176"/>
          <a:stretch/>
        </p:blipFill>
        <p:spPr>
          <a:xfrm>
            <a:off x="683568" y="2204864"/>
            <a:ext cx="8336184" cy="345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278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0F735-B0E8-2817-B743-FA80095F2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2F75090C-44EA-212C-4FB0-E2D0AD13662C}"/>
              </a:ext>
            </a:extLst>
          </p:cNvPr>
          <p:cNvSpPr txBox="1"/>
          <p:nvPr/>
        </p:nvSpPr>
        <p:spPr>
          <a:xfrm>
            <a:off x="2051720" y="916284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u="none" dirty="0"/>
              <a:t>                 </a:t>
            </a:r>
            <a:r>
              <a:rPr lang="hu-HU" sz="2400" b="1" u="none" dirty="0"/>
              <a:t>XVIII. Halomi út</a:t>
            </a:r>
            <a:endParaRPr lang="hu-HU" b="1" u="none" dirty="0"/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2374400D-5F5C-1C24-5CA4-7E801F33B00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251" y="1589935"/>
            <a:ext cx="4645512" cy="2428136"/>
          </a:xfrm>
          <a:prstGeom prst="rect">
            <a:avLst/>
          </a:prstGeom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6406E9F7-2799-EDBD-FF44-8684CB03F89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03" y="3831782"/>
            <a:ext cx="4464496" cy="2333522"/>
          </a:xfrm>
          <a:prstGeom prst="rect">
            <a:avLst/>
          </a:prstGeom>
        </p:spPr>
      </p:pic>
      <p:pic>
        <p:nvPicPr>
          <p:cNvPr id="8" name="Kép 7">
            <a:extLst>
              <a:ext uri="{FF2B5EF4-FFF2-40B4-BE49-F238E27FC236}">
                <a16:creationId xmlns:a16="http://schemas.microsoft.com/office/drawing/2014/main" id="{5950F724-43AB-54CB-DE7A-574274406C1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204359"/>
            <a:ext cx="4860032" cy="2540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27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1BB645-36BC-4E7B-12B9-31629D3E3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CA71690C-D818-5EAF-6326-D26EB7B4D85B}"/>
              </a:ext>
            </a:extLst>
          </p:cNvPr>
          <p:cNvSpPr txBox="1"/>
          <p:nvPr/>
        </p:nvSpPr>
        <p:spPr>
          <a:xfrm>
            <a:off x="1979712" y="9087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400" b="1" u="none" dirty="0"/>
              <a:t>Baljós árnyak, avagy az első jelek</a:t>
            </a:r>
          </a:p>
        </p:txBody>
      </p:sp>
      <p:pic>
        <p:nvPicPr>
          <p:cNvPr id="4" name="Videó 3">
            <a:hlinkClick r:id="" action="ppaction://media"/>
            <a:extLst>
              <a:ext uri="{FF2B5EF4-FFF2-40B4-BE49-F238E27FC236}">
                <a16:creationId xmlns:a16="http://schemas.microsoft.com/office/drawing/2014/main" id="{F49B6C22-2218-6DCC-85FA-5C89511F6E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576" y="1628800"/>
            <a:ext cx="8144228" cy="458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577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7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BD1F61-9B5F-9542-552A-C77AFC28A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barlang, elefánt, kültéri, alagút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3E32FA7F-6685-6168-E444-8DACD3B872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276872"/>
            <a:ext cx="8069879" cy="3312368"/>
          </a:xfrm>
          <a:prstGeom prst="rect">
            <a:avLst/>
          </a:prstGeom>
        </p:spPr>
      </p:pic>
      <p:sp>
        <p:nvSpPr>
          <p:cNvPr id="2" name="Szövegdoboz 1">
            <a:extLst>
              <a:ext uri="{FF2B5EF4-FFF2-40B4-BE49-F238E27FC236}">
                <a16:creationId xmlns:a16="http://schemas.microsoft.com/office/drawing/2014/main" id="{AB025EB3-F715-C198-F2A0-A9AD5A26BF6E}"/>
              </a:ext>
            </a:extLst>
          </p:cNvPr>
          <p:cNvSpPr txBox="1"/>
          <p:nvPr/>
        </p:nvSpPr>
        <p:spPr>
          <a:xfrm>
            <a:off x="1979712" y="9087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400" b="1" u="none" dirty="0"/>
              <a:t>           Tisztítás előtti állapot</a:t>
            </a:r>
          </a:p>
        </p:txBody>
      </p:sp>
    </p:spTree>
    <p:extLst>
      <p:ext uri="{BB962C8B-B14F-4D97-AF65-F5344CB8AC3E}">
        <p14:creationId xmlns:p14="http://schemas.microsoft.com/office/powerpoint/2010/main" val="3456235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9B98E1-BB2D-471E-B7D2-BF87AE8C68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5" descr="A képen térkép, szöveg, diagram, atlasz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B87AFA1F-7FCF-BBD7-792C-55C4B61DBA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" t="565" r="63254" b="18944"/>
          <a:stretch/>
        </p:blipFill>
        <p:spPr>
          <a:xfrm>
            <a:off x="592557" y="1628799"/>
            <a:ext cx="4753275" cy="4175309"/>
          </a:xfrm>
          <a:prstGeom prst="rect">
            <a:avLst/>
          </a:prstGeom>
        </p:spPr>
      </p:pic>
      <p:sp>
        <p:nvSpPr>
          <p:cNvPr id="3" name="Szöveg helye 1">
            <a:extLst>
              <a:ext uri="{FF2B5EF4-FFF2-40B4-BE49-F238E27FC236}">
                <a16:creationId xmlns:a16="http://schemas.microsoft.com/office/drawing/2014/main" id="{97ECCE5D-EF63-BEBC-3EC1-351D6D8118BB}"/>
              </a:ext>
            </a:extLst>
          </p:cNvPr>
          <p:cNvSpPr txBox="1">
            <a:spLocks/>
          </p:cNvSpPr>
          <p:nvPr/>
        </p:nvSpPr>
        <p:spPr>
          <a:xfrm>
            <a:off x="914400" y="908720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1">
                <a:solidFill>
                  <a:srgbClr val="003054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rgbClr val="003054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rgbClr val="003054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hu-HU" sz="2400" u="none" kern="0" dirty="0"/>
              <a:t> Az érintett csatornaszakasz vízgyűjtője és vízhozama</a:t>
            </a:r>
          </a:p>
        </p:txBody>
      </p:sp>
      <p:sp>
        <p:nvSpPr>
          <p:cNvPr id="2" name="Szövegdoboz 1">
            <a:extLst>
              <a:ext uri="{FF2B5EF4-FFF2-40B4-BE49-F238E27FC236}">
                <a16:creationId xmlns:a16="http://schemas.microsoft.com/office/drawing/2014/main" id="{E94975BB-7A01-1083-6094-270E730DF466}"/>
              </a:ext>
            </a:extLst>
          </p:cNvPr>
          <p:cNvSpPr txBox="1"/>
          <p:nvPr/>
        </p:nvSpPr>
        <p:spPr>
          <a:xfrm>
            <a:off x="5364088" y="1556792"/>
            <a:ext cx="3672408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hu-HU" sz="1800" b="0" i="0" u="none" strike="noStrike" baseline="0" dirty="0">
                <a:latin typeface="Calibri" panose="020F0502020204030204" pitchFamily="34" charset="0"/>
              </a:rPr>
              <a:t>A Halomi úti DN120cm-es vasbeton szennyvízcsatorna vízgyűjtő területe több részből tevődik össze:</a:t>
            </a:r>
          </a:p>
          <a:p>
            <a:pPr algn="l"/>
            <a:endParaRPr lang="hu-HU" sz="1800" b="0" i="0" u="none" strike="noStrike" baseline="0" dirty="0">
              <a:latin typeface="Calibri" panose="020F0502020204030204" pitchFamily="34" charset="0"/>
            </a:endParaRPr>
          </a:p>
          <a:p>
            <a:pPr algn="l"/>
            <a:r>
              <a:rPr lang="hu-HU" sz="1800" b="0" i="0" u="none" strike="noStrike" baseline="0" dirty="0">
                <a:latin typeface="Calibri" panose="020F0502020204030204" pitchFamily="34" charset="0"/>
              </a:rPr>
              <a:t>- Vecsés-Gyál-Üllő felől érkező D80cm ÜPE szennyvízcsatorna 180 l/s hozammal,</a:t>
            </a:r>
          </a:p>
          <a:p>
            <a:pPr algn="l"/>
            <a:r>
              <a:rPr lang="hu-HU" sz="1800" b="0" i="0" u="none" strike="noStrike" baseline="0" dirty="0">
                <a:latin typeface="Calibri" panose="020F0502020204030204" pitchFamily="34" charset="0"/>
              </a:rPr>
              <a:t>- Liszt Ferenc reptér 140 l/s hozammal,</a:t>
            </a:r>
          </a:p>
          <a:p>
            <a:pPr algn="l"/>
            <a:r>
              <a:rPr lang="hu-HU" sz="1800" b="0" i="0" u="none" strike="noStrike" baseline="0" dirty="0">
                <a:latin typeface="Calibri" panose="020F0502020204030204" pitchFamily="34" charset="0"/>
              </a:rPr>
              <a:t>- Üllői úti átemelő 80 l/s hozammal,</a:t>
            </a:r>
          </a:p>
          <a:p>
            <a:pPr algn="l"/>
            <a:r>
              <a:rPr lang="pt-BR" sz="1800" b="0" i="0" u="none" strike="noStrike" baseline="0" dirty="0">
                <a:latin typeface="Calibri" panose="020F0502020204030204" pitchFamily="34" charset="0"/>
              </a:rPr>
              <a:t>- Barcika téri átemelő 32 l/s hozammal,</a:t>
            </a:r>
          </a:p>
          <a:p>
            <a:pPr marL="285750" indent="-285750" algn="l">
              <a:buFontTx/>
              <a:buChar char="-"/>
            </a:pPr>
            <a:r>
              <a:rPr lang="hu-HU" sz="1800" b="0" i="0" u="none" strike="noStrike" baseline="0" dirty="0">
                <a:latin typeface="Calibri" panose="020F0502020204030204" pitchFamily="34" charset="0"/>
              </a:rPr>
              <a:t>Saját vízgyűjtő területről 43 l/s hozammal terheli a szakaszt.</a:t>
            </a:r>
          </a:p>
          <a:p>
            <a:pPr algn="l"/>
            <a:endParaRPr lang="hu-HU" sz="1800" b="0" i="0" u="none" strike="noStrike" baseline="0" dirty="0">
              <a:latin typeface="Calibri" panose="020F0502020204030204" pitchFamily="34" charset="0"/>
            </a:endParaRPr>
          </a:p>
          <a:p>
            <a:pPr algn="l"/>
            <a:r>
              <a:rPr lang="hu-HU" sz="1800" b="0" i="0" u="none" strike="noStrike" baseline="0" dirty="0">
                <a:latin typeface="Calibri" panose="020F0502020204030204" pitchFamily="34" charset="0"/>
              </a:rPr>
              <a:t>A teljes-számított- szennyvízhozam</a:t>
            </a:r>
            <a:r>
              <a:rPr lang="hu-HU" u="none" dirty="0">
                <a:latin typeface="Calibri" panose="020F0502020204030204" pitchFamily="34" charset="0"/>
              </a:rPr>
              <a:t>:</a:t>
            </a:r>
            <a:r>
              <a:rPr lang="hu-HU" sz="1800" b="0" i="0" u="none" strike="noStrike" baseline="0" dirty="0">
                <a:latin typeface="Calibri" panose="020F0502020204030204" pitchFamily="34" charset="0"/>
              </a:rPr>
              <a:t>   		</a:t>
            </a:r>
            <a:r>
              <a:rPr lang="hu-HU" sz="1800" b="1" i="0" u="none" strike="noStrike" baseline="0" dirty="0">
                <a:solidFill>
                  <a:srgbClr val="FF0000"/>
                </a:solidFill>
                <a:latin typeface="Calibri" panose="020F0502020204030204" pitchFamily="34" charset="0"/>
              </a:rPr>
              <a:t>475 l/s,    	</a:t>
            </a: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42328972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1797EC-ADBF-F4CF-A43F-49EFB33DD1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>
            <a:extLst>
              <a:ext uri="{FF2B5EF4-FFF2-40B4-BE49-F238E27FC236}">
                <a16:creationId xmlns:a16="http://schemas.microsoft.com/office/drawing/2014/main" id="{35A8EEF3-5D9C-974E-BF7A-B01A056EB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18" y="269776"/>
            <a:ext cx="4861169" cy="6858000"/>
          </a:xfrm>
          <a:prstGeom prst="rect">
            <a:avLst/>
          </a:prstGeom>
        </p:spPr>
      </p:pic>
      <p:graphicFrame>
        <p:nvGraphicFramePr>
          <p:cNvPr id="2" name="Táblázat 1">
            <a:extLst>
              <a:ext uri="{FF2B5EF4-FFF2-40B4-BE49-F238E27FC236}">
                <a16:creationId xmlns:a16="http://schemas.microsoft.com/office/drawing/2014/main" id="{5280D38E-9113-0C1B-7D05-84D6F71684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9733495"/>
              </p:ext>
            </p:extLst>
          </p:nvPr>
        </p:nvGraphicFramePr>
        <p:xfrm>
          <a:off x="5426087" y="269776"/>
          <a:ext cx="3600400" cy="5871611"/>
        </p:xfrm>
        <a:graphic>
          <a:graphicData uri="http://schemas.openxmlformats.org/drawingml/2006/table">
            <a:tbl>
              <a:tblPr/>
              <a:tblGrid>
                <a:gridCol w="1800200">
                  <a:extLst>
                    <a:ext uri="{9D8B030D-6E8A-4147-A177-3AD203B41FA5}">
                      <a16:colId xmlns:a16="http://schemas.microsoft.com/office/drawing/2014/main" val="3312287229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4245732602"/>
                    </a:ext>
                  </a:extLst>
                </a:gridCol>
              </a:tblGrid>
              <a:tr h="43561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hu-HU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hu-HU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6577502"/>
                  </a:ext>
                </a:extLst>
              </a:tr>
              <a:tr h="7623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 b="1">
                          <a:effectLst/>
                          <a:latin typeface="Google Sans Text"/>
                        </a:rPr>
                        <a:t>Maximális térfogatáram</a:t>
                      </a:r>
                      <a:endParaRPr lang="hu-HU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 dirty="0">
                          <a:effectLst/>
                          <a:latin typeface="Google Sans Text"/>
                        </a:rPr>
                        <a:t>~1360 m3/h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8856675"/>
                  </a:ext>
                </a:extLst>
              </a:tr>
              <a:tr h="7623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 b="1" dirty="0">
                          <a:effectLst/>
                          <a:latin typeface="Google Sans Text"/>
                        </a:rPr>
                        <a:t>Maximális emelőmagasság</a:t>
                      </a:r>
                      <a:endParaRPr lang="hu-HU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>
                          <a:effectLst/>
                          <a:latin typeface="Google Sans Text"/>
                        </a:rPr>
                        <a:t>54 – 57 méter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4863689"/>
                  </a:ext>
                </a:extLst>
              </a:tr>
              <a:tr h="7623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 b="1" dirty="0">
                          <a:effectLst/>
                          <a:latin typeface="Google Sans Text"/>
                        </a:rPr>
                        <a:t>Szívó/Nyomó csatlakozás</a:t>
                      </a:r>
                      <a:endParaRPr lang="hu-HU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>
                          <a:effectLst/>
                          <a:latin typeface="Google Sans Text"/>
                        </a:rPr>
                        <a:t>300 mm (12")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5677383"/>
                  </a:ext>
                </a:extLst>
              </a:tr>
              <a:tr h="7623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 b="1">
                          <a:effectLst/>
                          <a:latin typeface="Google Sans Text"/>
                        </a:rPr>
                        <a:t>Szemcseméret (szilárdtest)</a:t>
                      </a:r>
                      <a:endParaRPr lang="hu-HU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>
                          <a:effectLst/>
                          <a:latin typeface="Google Sans Text"/>
                        </a:rPr>
                        <a:t>max. 95 mm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9869071"/>
                  </a:ext>
                </a:extLst>
              </a:tr>
              <a:tr h="4356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 b="1">
                          <a:effectLst/>
                          <a:latin typeface="Google Sans Text"/>
                        </a:rPr>
                        <a:t>Szívómélység</a:t>
                      </a:r>
                      <a:endParaRPr lang="hu-HU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 dirty="0" err="1">
                          <a:effectLst/>
                          <a:latin typeface="Google Sans Text"/>
                        </a:rPr>
                        <a:t>max</a:t>
                      </a:r>
                      <a:r>
                        <a:rPr lang="hu-HU" dirty="0">
                          <a:effectLst/>
                          <a:latin typeface="Google Sans Text"/>
                        </a:rPr>
                        <a:t>. 8,5 méter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5859768"/>
                  </a:ext>
                </a:extLst>
              </a:tr>
              <a:tr h="7623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 b="1">
                          <a:effectLst/>
                          <a:latin typeface="Google Sans Text"/>
                        </a:rPr>
                        <a:t>Üzemi hőmérséklet</a:t>
                      </a:r>
                      <a:endParaRPr lang="hu-HU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>
                          <a:effectLst/>
                          <a:latin typeface="Google Sans Text"/>
                        </a:rPr>
                        <a:t>max. 80–100 °C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4070653"/>
                  </a:ext>
                </a:extLst>
              </a:tr>
              <a:tr h="762331">
                <a:tc gridSpan="2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hu-HU" b="1" dirty="0">
                          <a:effectLst/>
                          <a:latin typeface="Google Sans Text"/>
                        </a:rPr>
                        <a:t>Maximális </a:t>
                      </a:r>
                    </a:p>
                    <a:p>
                      <a:pPr>
                        <a:buNone/>
                      </a:pPr>
                      <a:r>
                        <a:rPr lang="hu-HU" b="1" dirty="0">
                          <a:effectLst/>
                          <a:latin typeface="Google Sans Text"/>
                        </a:rPr>
                        <a:t>Fordulatszám             </a:t>
                      </a:r>
                      <a:r>
                        <a:rPr lang="hu-HU" dirty="0">
                          <a:effectLst/>
                          <a:latin typeface="Google Sans Text"/>
                        </a:rPr>
                        <a:t>1800 RPM</a:t>
                      </a:r>
                    </a:p>
                    <a:p>
                      <a:pPr>
                        <a:buNone/>
                      </a:pPr>
                      <a:endParaRPr lang="hu-HU" dirty="0">
                        <a:effectLst/>
                        <a:latin typeface="Google Sans Text"/>
                      </a:endParaRPr>
                    </a:p>
                    <a:p>
                      <a:pPr>
                        <a:buNone/>
                      </a:pPr>
                      <a:r>
                        <a:rPr lang="hu-HU" b="1" dirty="0">
                          <a:effectLst/>
                          <a:latin typeface="Google Sans Text"/>
                        </a:rPr>
                        <a:t>Zajkibocsátás   </a:t>
                      </a:r>
                      <a:r>
                        <a:rPr lang="hu-HU" dirty="0">
                          <a:effectLst/>
                          <a:latin typeface="Google Sans Text"/>
                        </a:rPr>
                        <a:t>             45 dB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5842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9280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E0E59-5274-F8EF-FDDF-68BC7ED31F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kültéri, ég, fa, növény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8750C449-8EDC-FE66-57A7-8B90194EB55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89"/>
          <a:stretch>
            <a:fillRect/>
          </a:stretch>
        </p:blipFill>
        <p:spPr>
          <a:xfrm>
            <a:off x="2971489" y="188640"/>
            <a:ext cx="5916149" cy="3816424"/>
          </a:xfrm>
          <a:prstGeom prst="rect">
            <a:avLst/>
          </a:prstGeom>
        </p:spPr>
      </p:pic>
      <p:pic>
        <p:nvPicPr>
          <p:cNvPr id="5" name="Kép 4" descr="A képen kültéri, ég, fa, út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4DC2A185-C141-BF85-A2C9-4D72085FE43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780" y="4038022"/>
            <a:ext cx="3888432" cy="2484276"/>
          </a:xfrm>
          <a:prstGeom prst="rect">
            <a:avLst/>
          </a:prstGeom>
        </p:spPr>
      </p:pic>
      <p:pic>
        <p:nvPicPr>
          <p:cNvPr id="6" name="Kép 5" descr="A képen kültéri, ég, út, fa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508EB44F-E8F7-A705-1BE2-6794D94D37E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4213" y="4038022"/>
            <a:ext cx="4490037" cy="2484276"/>
          </a:xfrm>
          <a:prstGeom prst="rect">
            <a:avLst/>
          </a:prstGeom>
        </p:spPr>
      </p:pic>
      <p:sp>
        <p:nvSpPr>
          <p:cNvPr id="2" name="Szövegdoboz 1">
            <a:extLst>
              <a:ext uri="{FF2B5EF4-FFF2-40B4-BE49-F238E27FC236}">
                <a16:creationId xmlns:a16="http://schemas.microsoft.com/office/drawing/2014/main" id="{CC2659F9-A2D9-31DF-D6B1-2EF533E4EA46}"/>
              </a:ext>
            </a:extLst>
          </p:cNvPr>
          <p:cNvSpPr txBox="1"/>
          <p:nvPr/>
        </p:nvSpPr>
        <p:spPr>
          <a:xfrm>
            <a:off x="545780" y="1772816"/>
            <a:ext cx="2514052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b="1" u="none" dirty="0" err="1"/>
              <a:t>Godwin</a:t>
            </a:r>
            <a:r>
              <a:rPr lang="hu-HU" b="1" u="none" dirty="0"/>
              <a:t> CD300M</a:t>
            </a:r>
          </a:p>
          <a:p>
            <a:r>
              <a:rPr lang="hu-HU" u="none" dirty="0"/>
              <a:t>(</a:t>
            </a:r>
            <a:r>
              <a:rPr lang="hu-HU" sz="1600" u="none" dirty="0" err="1"/>
              <a:t>Xylem</a:t>
            </a:r>
            <a:r>
              <a:rPr lang="hu-HU" sz="1600" u="none" dirty="0"/>
              <a:t> </a:t>
            </a:r>
            <a:r>
              <a:rPr lang="hu-HU" sz="1600" u="none" dirty="0" err="1"/>
              <a:t>Godwin</a:t>
            </a:r>
            <a:r>
              <a:rPr lang="hu-HU" sz="1600" u="none" dirty="0"/>
              <a:t> </a:t>
            </a:r>
            <a:r>
              <a:rPr lang="hu-HU" sz="1600" u="none" dirty="0" err="1"/>
              <a:t>Dri-Prime</a:t>
            </a:r>
            <a:r>
              <a:rPr lang="hu-HU" sz="1600" u="none" dirty="0"/>
              <a:t> CD300M) </a:t>
            </a:r>
            <a:endParaRPr lang="hu-HU" u="none" dirty="0"/>
          </a:p>
          <a:p>
            <a:endParaRPr lang="hu-HU" u="none" dirty="0"/>
          </a:p>
          <a:p>
            <a:endParaRPr lang="hu-HU" dirty="0"/>
          </a:p>
          <a:p>
            <a:endParaRPr lang="hu-HU" dirty="0"/>
          </a:p>
          <a:p>
            <a:endParaRPr lang="hu-HU" dirty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3606939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26C3F-44D5-BF3B-55A9-446967CA1F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szöveg, diagram, Tervrajz, sor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8C85680F-769D-41DF-5927-CC1BD02A3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801" b="23097"/>
          <a:stretch/>
        </p:blipFill>
        <p:spPr>
          <a:xfrm>
            <a:off x="827584" y="2060848"/>
            <a:ext cx="8159213" cy="4032448"/>
          </a:xfrm>
          <a:prstGeom prst="rect">
            <a:avLst/>
          </a:prstGeom>
        </p:spPr>
      </p:pic>
      <p:sp>
        <p:nvSpPr>
          <p:cNvPr id="2" name="Szöveg helye 1">
            <a:extLst>
              <a:ext uri="{FF2B5EF4-FFF2-40B4-BE49-F238E27FC236}">
                <a16:creationId xmlns:a16="http://schemas.microsoft.com/office/drawing/2014/main" id="{A9411A62-6492-7A6C-BF9F-9E0EC4CF53D0}"/>
              </a:ext>
            </a:extLst>
          </p:cNvPr>
          <p:cNvSpPr txBox="1">
            <a:spLocks/>
          </p:cNvSpPr>
          <p:nvPr/>
        </p:nvSpPr>
        <p:spPr>
          <a:xfrm>
            <a:off x="914400" y="908720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1">
                <a:solidFill>
                  <a:srgbClr val="003054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rgbClr val="003054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rgbClr val="003054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rgbClr val="003054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hu-HU" sz="2400" u="none" kern="0" dirty="0"/>
              <a:t>    A munkafolyamat alatti szennyvíz átemelés terve</a:t>
            </a:r>
          </a:p>
        </p:txBody>
      </p:sp>
    </p:spTree>
    <p:extLst>
      <p:ext uri="{BB962C8B-B14F-4D97-AF65-F5344CB8AC3E}">
        <p14:creationId xmlns:p14="http://schemas.microsoft.com/office/powerpoint/2010/main" val="37111592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50E4D-01EA-5298-E1BD-CB145E7FF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szöveg, diagram, képernyőkép, Tervrajz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DF7645E5-A3A5-E239-A03F-EEE5D6AC74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63" t="12484" r="34250" b="6937"/>
          <a:stretch/>
        </p:blipFill>
        <p:spPr>
          <a:xfrm>
            <a:off x="1187624" y="1484784"/>
            <a:ext cx="7204970" cy="5112568"/>
          </a:xfrm>
          <a:prstGeom prst="rect">
            <a:avLst/>
          </a:prstGeom>
        </p:spPr>
      </p:pic>
      <p:sp>
        <p:nvSpPr>
          <p:cNvPr id="2" name="Szövegdoboz 1">
            <a:extLst>
              <a:ext uri="{FF2B5EF4-FFF2-40B4-BE49-F238E27FC236}">
                <a16:creationId xmlns:a16="http://schemas.microsoft.com/office/drawing/2014/main" id="{03F82403-76E4-9409-3FA0-4372436E4905}"/>
              </a:ext>
            </a:extLst>
          </p:cNvPr>
          <p:cNvSpPr txBox="1"/>
          <p:nvPr/>
        </p:nvSpPr>
        <p:spPr>
          <a:xfrm>
            <a:off x="1691680" y="836712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               Szívótér kialakítása</a:t>
            </a:r>
          </a:p>
        </p:txBody>
      </p:sp>
    </p:spTree>
    <p:extLst>
      <p:ext uri="{BB962C8B-B14F-4D97-AF65-F5344CB8AC3E}">
        <p14:creationId xmlns:p14="http://schemas.microsoft.com/office/powerpoint/2010/main" val="32543386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DCF343-76B7-750F-F931-AC5991472F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91576DE3-B7E9-ECC4-8907-BE6A03F51DAD}"/>
              </a:ext>
            </a:extLst>
          </p:cNvPr>
          <p:cNvSpPr txBox="1"/>
          <p:nvPr/>
        </p:nvSpPr>
        <p:spPr>
          <a:xfrm>
            <a:off x="2267744" y="10527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dirty="0"/>
              <a:t>Megoldás keresés</a:t>
            </a:r>
          </a:p>
        </p:txBody>
      </p:sp>
      <p:pic>
        <p:nvPicPr>
          <p:cNvPr id="4" name="Videó 3">
            <a:hlinkClick r:id="" action="ppaction://media"/>
            <a:extLst>
              <a:ext uri="{FF2B5EF4-FFF2-40B4-BE49-F238E27FC236}">
                <a16:creationId xmlns:a16="http://schemas.microsoft.com/office/drawing/2014/main" id="{3CCD8DEA-33FC-95AD-A482-57D907D7E9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600" y="728700"/>
            <a:ext cx="7272808" cy="5454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6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90EBC6-90A3-D3D7-7DA7-58D379022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>
            <a:extLst>
              <a:ext uri="{FF2B5EF4-FFF2-40B4-BE49-F238E27FC236}">
                <a16:creationId xmlns:a16="http://schemas.microsoft.com/office/drawing/2014/main" id="{2584DB5A-CA8F-D32D-DF03-70CA34DFAF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676" y="2132856"/>
            <a:ext cx="5832648" cy="4374486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718F2328-2815-C953-D388-4B579008A9C7}"/>
              </a:ext>
            </a:extLst>
          </p:cNvPr>
          <p:cNvSpPr txBox="1"/>
          <p:nvPr/>
        </p:nvSpPr>
        <p:spPr>
          <a:xfrm>
            <a:off x="1691680" y="836712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               Legyen friss levegő!</a:t>
            </a:r>
          </a:p>
        </p:txBody>
      </p:sp>
    </p:spTree>
    <p:extLst>
      <p:ext uri="{BB962C8B-B14F-4D97-AF65-F5344CB8AC3E}">
        <p14:creationId xmlns:p14="http://schemas.microsoft.com/office/powerpoint/2010/main" val="3357657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470878-A786-4EEB-E6EC-EB5576F594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ruházat, személy, kültéri, Nagy láthatóságú ruházat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9181F073-87CC-DF1D-864A-29AEC75CF79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64" y="2173475"/>
            <a:ext cx="5580112" cy="2511050"/>
          </a:xfrm>
          <a:prstGeom prst="rect">
            <a:avLst/>
          </a:prstGeom>
        </p:spPr>
      </p:pic>
      <p:pic>
        <p:nvPicPr>
          <p:cNvPr id="2" name="Kép 1" descr="A képen személy, karóra, fog, kéz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D7F443B3-9A7A-29FD-EE5E-96FA3175311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8884" y="1772816"/>
            <a:ext cx="2576885" cy="4581128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5D245702-6C74-860A-04B3-EFE2618BEA22}"/>
              </a:ext>
            </a:extLst>
          </p:cNvPr>
          <p:cNvSpPr txBox="1"/>
          <p:nvPr/>
        </p:nvSpPr>
        <p:spPr>
          <a:xfrm>
            <a:off x="1691680" y="836712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       Munkavédelem az első</a:t>
            </a:r>
          </a:p>
        </p:txBody>
      </p:sp>
    </p:spTree>
    <p:extLst>
      <p:ext uri="{BB962C8B-B14F-4D97-AF65-F5344CB8AC3E}">
        <p14:creationId xmlns:p14="http://schemas.microsoft.com/office/powerpoint/2010/main" val="1588166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4CE49-1925-FF41-A14D-8C7A3F365E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barlang, talaj, műanyag, elhagyott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3FB5F450-5219-55DB-2CAC-583898155DC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628800"/>
            <a:ext cx="6552728" cy="4914546"/>
          </a:xfrm>
          <a:prstGeom prst="rect">
            <a:avLst/>
          </a:prstGeom>
        </p:spPr>
      </p:pic>
      <p:sp>
        <p:nvSpPr>
          <p:cNvPr id="2" name="Szövegdoboz 1">
            <a:extLst>
              <a:ext uri="{FF2B5EF4-FFF2-40B4-BE49-F238E27FC236}">
                <a16:creationId xmlns:a16="http://schemas.microsoft.com/office/drawing/2014/main" id="{FC0770F5-129C-B82F-F497-4AF0A1E36EBB}"/>
              </a:ext>
            </a:extLst>
          </p:cNvPr>
          <p:cNvSpPr txBox="1"/>
          <p:nvPr/>
        </p:nvSpPr>
        <p:spPr>
          <a:xfrm>
            <a:off x="1691680" y="83671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Harc a büdös( kénhidrogén) ellen</a:t>
            </a:r>
          </a:p>
        </p:txBody>
      </p:sp>
    </p:spTree>
    <p:extLst>
      <p:ext uri="{BB962C8B-B14F-4D97-AF65-F5344CB8AC3E}">
        <p14:creationId xmlns:p14="http://schemas.microsoft.com/office/powerpoint/2010/main" val="31939836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15C8FC-778E-B594-686E-8EE333F2F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4" descr="A képen barlang, túrázás, kültéri, személy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A5421030-B1E7-B173-A8BA-8013470F7A1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743047"/>
            <a:ext cx="2877162" cy="5114953"/>
          </a:xfrm>
          <a:prstGeom prst="rect">
            <a:avLst/>
          </a:prstGeom>
        </p:spPr>
      </p:pic>
      <p:pic>
        <p:nvPicPr>
          <p:cNvPr id="7" name="Kép 6" descr="A képen talaj, kültéri, sárga, virág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279690F9-AA89-B2F0-530D-375BBE3C306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764163"/>
            <a:ext cx="2842414" cy="5053181"/>
          </a:xfrm>
          <a:prstGeom prst="rect">
            <a:avLst/>
          </a:prstGeom>
        </p:spPr>
      </p:pic>
      <p:sp>
        <p:nvSpPr>
          <p:cNvPr id="2" name="Szövegdoboz 1">
            <a:extLst>
              <a:ext uri="{FF2B5EF4-FFF2-40B4-BE49-F238E27FC236}">
                <a16:creationId xmlns:a16="http://schemas.microsoft.com/office/drawing/2014/main" id="{D7CF4124-1203-12F2-4DAC-4960D57B2632}"/>
              </a:ext>
            </a:extLst>
          </p:cNvPr>
          <p:cNvSpPr txBox="1"/>
          <p:nvPr/>
        </p:nvSpPr>
        <p:spPr>
          <a:xfrm>
            <a:off x="107504" y="836712"/>
            <a:ext cx="93610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               A kémiai és mechanikai korrózió    					együttes hatása</a:t>
            </a:r>
          </a:p>
        </p:txBody>
      </p:sp>
    </p:spTree>
    <p:extLst>
      <p:ext uri="{BB962C8B-B14F-4D97-AF65-F5344CB8AC3E}">
        <p14:creationId xmlns:p14="http://schemas.microsoft.com/office/powerpoint/2010/main" val="12353270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DBF08-28BE-5363-203C-28C80D26F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ép 1" descr="A képen barlang, személy, ruházat, talaj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A048015B-3E8A-4741-711B-0C4BE73428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14141"/>
            <a:ext cx="2451668" cy="5313245"/>
          </a:xfrm>
          <a:prstGeom prst="rect">
            <a:avLst/>
          </a:prstGeom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50AD05AD-9630-7A39-1F42-B18A47EBA0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3069" y="1431152"/>
            <a:ext cx="3008931" cy="5386618"/>
          </a:xfrm>
          <a:prstGeom prst="rect">
            <a:avLst/>
          </a:prstGeom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16DC713E-90BD-DD9D-DDE2-0556F803198F}"/>
              </a:ext>
            </a:extLst>
          </p:cNvPr>
          <p:cNvSpPr txBox="1"/>
          <p:nvPr/>
        </p:nvSpPr>
        <p:spPr>
          <a:xfrm>
            <a:off x="107504" y="836712"/>
            <a:ext cx="9361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           A csatorna geometriájának korrigálása.</a:t>
            </a:r>
          </a:p>
        </p:txBody>
      </p:sp>
    </p:spTree>
    <p:extLst>
      <p:ext uri="{BB962C8B-B14F-4D97-AF65-F5344CB8AC3E}">
        <p14:creationId xmlns:p14="http://schemas.microsoft.com/office/powerpoint/2010/main" val="40272972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35DE9E-1FEA-C04B-C258-30623BE4E8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 descr="A képen barlang, alagút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79A0CB7A-1108-BDA6-DE5C-5EE160E487C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844824"/>
            <a:ext cx="6516216" cy="4887162"/>
          </a:xfrm>
          <a:prstGeom prst="rect">
            <a:avLst/>
          </a:prstGeom>
        </p:spPr>
      </p:pic>
      <p:sp>
        <p:nvSpPr>
          <p:cNvPr id="2" name="Szövegdoboz 1">
            <a:extLst>
              <a:ext uri="{FF2B5EF4-FFF2-40B4-BE49-F238E27FC236}">
                <a16:creationId xmlns:a16="http://schemas.microsoft.com/office/drawing/2014/main" id="{3076A156-AB69-AA73-5A29-0FA5D07074C4}"/>
              </a:ext>
            </a:extLst>
          </p:cNvPr>
          <p:cNvSpPr txBox="1"/>
          <p:nvPr/>
        </p:nvSpPr>
        <p:spPr>
          <a:xfrm>
            <a:off x="107504" y="836712"/>
            <a:ext cx="9361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               </a:t>
            </a:r>
            <a:r>
              <a:rPr lang="hu-HU" sz="2800" b="1" u="none" dirty="0" err="1"/>
              <a:t>Belsőzés</a:t>
            </a:r>
            <a:r>
              <a:rPr lang="hu-HU" sz="2800" b="1" u="none" dirty="0"/>
              <a:t> után, tekercselés elött</a:t>
            </a:r>
          </a:p>
        </p:txBody>
      </p:sp>
    </p:spTree>
    <p:extLst>
      <p:ext uri="{BB962C8B-B14F-4D97-AF65-F5344CB8AC3E}">
        <p14:creationId xmlns:p14="http://schemas.microsoft.com/office/powerpoint/2010/main" val="24263129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F4E94-C839-06C8-8BFF-A4C66E8EF1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4" descr="A képen kültéri, fa, Ócskavas, talaj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4ACFB200-DBBB-2A25-B415-C06A616E21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19698"/>
            <a:ext cx="3096345" cy="5184576"/>
          </a:xfrm>
          <a:prstGeom prst="rect">
            <a:avLst/>
          </a:prstGeom>
        </p:spPr>
      </p:pic>
      <p:pic>
        <p:nvPicPr>
          <p:cNvPr id="2" name="Kép 1" descr="A képen kültéri, talaj, út, utca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1430F9A8-E8CD-7027-6B0E-78BE7D059CA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003" y="1628800"/>
            <a:ext cx="3152948" cy="5093184"/>
          </a:xfrm>
          <a:prstGeom prst="rect">
            <a:avLst/>
          </a:prstGeom>
        </p:spPr>
      </p:pic>
      <p:sp>
        <p:nvSpPr>
          <p:cNvPr id="3" name="Szövegdoboz 2">
            <a:extLst>
              <a:ext uri="{FF2B5EF4-FFF2-40B4-BE49-F238E27FC236}">
                <a16:creationId xmlns:a16="http://schemas.microsoft.com/office/drawing/2014/main" id="{15CEA87B-F42C-5733-D091-496BF314B1F8}"/>
              </a:ext>
            </a:extLst>
          </p:cNvPr>
          <p:cNvSpPr txBox="1"/>
          <p:nvPr/>
        </p:nvSpPr>
        <p:spPr>
          <a:xfrm>
            <a:off x="107504" y="836712"/>
            <a:ext cx="9361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                              </a:t>
            </a:r>
            <a:r>
              <a:rPr lang="hu-HU" sz="2800" b="1" u="none" dirty="0" err="1"/>
              <a:t>Ribloc</a:t>
            </a:r>
            <a:r>
              <a:rPr lang="hu-HU" sz="2800" b="1" u="none" dirty="0"/>
              <a:t>- a gép</a:t>
            </a:r>
          </a:p>
        </p:txBody>
      </p:sp>
    </p:spTree>
    <p:extLst>
      <p:ext uri="{BB962C8B-B14F-4D97-AF65-F5344CB8AC3E}">
        <p14:creationId xmlns:p14="http://schemas.microsoft.com/office/powerpoint/2010/main" val="37747916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C670AB-F26E-9736-4240-872D30059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ép 3">
            <a:extLst>
              <a:ext uri="{FF2B5EF4-FFF2-40B4-BE49-F238E27FC236}">
                <a16:creationId xmlns:a16="http://schemas.microsoft.com/office/drawing/2014/main" id="{AFEB95CC-9C49-6FEF-E56F-8756DF1D912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28800"/>
            <a:ext cx="4248472" cy="2924944"/>
          </a:xfrm>
          <a:prstGeom prst="rect">
            <a:avLst/>
          </a:prstGeom>
        </p:spPr>
      </p:pic>
      <p:pic>
        <p:nvPicPr>
          <p:cNvPr id="3" name="Kép 2">
            <a:extLst>
              <a:ext uri="{FF2B5EF4-FFF2-40B4-BE49-F238E27FC236}">
                <a16:creationId xmlns:a16="http://schemas.microsoft.com/office/drawing/2014/main" id="{4265E31E-48E0-538E-6431-3DEA353F922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628800"/>
            <a:ext cx="3899926" cy="2924945"/>
          </a:xfrm>
          <a:prstGeom prst="rect">
            <a:avLst/>
          </a:prstGeom>
        </p:spPr>
      </p:pic>
      <p:pic>
        <p:nvPicPr>
          <p:cNvPr id="5" name="Kép 4" descr="A képen kültéri, talaj, fa, ég látható&#10;&#10;Előfordulhat, hogy a mesterséges intelligencia által létrehozott tartalom helytelen.">
            <a:extLst>
              <a:ext uri="{FF2B5EF4-FFF2-40B4-BE49-F238E27FC236}">
                <a16:creationId xmlns:a16="http://schemas.microsoft.com/office/drawing/2014/main" id="{41085ECB-9115-ADE0-3731-E5340A2F9B2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564117"/>
            <a:ext cx="4572000" cy="2057400"/>
          </a:xfrm>
          <a:prstGeom prst="rect">
            <a:avLst/>
          </a:prstGeom>
        </p:spPr>
      </p:pic>
      <p:sp>
        <p:nvSpPr>
          <p:cNvPr id="6" name="Szövegdoboz 5">
            <a:extLst>
              <a:ext uri="{FF2B5EF4-FFF2-40B4-BE49-F238E27FC236}">
                <a16:creationId xmlns:a16="http://schemas.microsoft.com/office/drawing/2014/main" id="{F9C1DDB0-D51B-679F-A4CF-E71641394565}"/>
              </a:ext>
            </a:extLst>
          </p:cNvPr>
          <p:cNvSpPr txBox="1"/>
          <p:nvPr/>
        </p:nvSpPr>
        <p:spPr>
          <a:xfrm>
            <a:off x="107504" y="836712"/>
            <a:ext cx="9361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                              </a:t>
            </a:r>
            <a:r>
              <a:rPr lang="hu-HU" sz="2800" b="1" u="none" dirty="0" err="1"/>
              <a:t>Ribloc</a:t>
            </a:r>
            <a:r>
              <a:rPr lang="hu-HU" sz="2800" b="1" u="none" dirty="0"/>
              <a:t>- munka közben</a:t>
            </a:r>
          </a:p>
        </p:txBody>
      </p:sp>
    </p:spTree>
    <p:extLst>
      <p:ext uri="{BB962C8B-B14F-4D97-AF65-F5344CB8AC3E}">
        <p14:creationId xmlns:p14="http://schemas.microsoft.com/office/powerpoint/2010/main" val="526213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A95EB4-E2F7-6D69-1613-DCC6151B7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BE3B4441-7E66-FEE8-AD52-A8B1922A6450}"/>
              </a:ext>
            </a:extLst>
          </p:cNvPr>
          <p:cNvSpPr txBox="1"/>
          <p:nvPr/>
        </p:nvSpPr>
        <p:spPr>
          <a:xfrm>
            <a:off x="2267744" y="10527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dirty="0"/>
              <a:t>Megoldás keresés</a:t>
            </a:r>
          </a:p>
        </p:txBody>
      </p:sp>
      <p:pic>
        <p:nvPicPr>
          <p:cNvPr id="4" name="Videó 3">
            <a:hlinkClick r:id="" action="ppaction://media"/>
            <a:extLst>
              <a:ext uri="{FF2B5EF4-FFF2-40B4-BE49-F238E27FC236}">
                <a16:creationId xmlns:a16="http://schemas.microsoft.com/office/drawing/2014/main" id="{5D117B75-F860-6C96-72B7-8DD95A5689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5616" y="908720"/>
            <a:ext cx="7247909" cy="5435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679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EDF5B-6A9D-5A72-097A-8868ABFE9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Kép 4">
            <a:extLst>
              <a:ext uri="{FF2B5EF4-FFF2-40B4-BE49-F238E27FC236}">
                <a16:creationId xmlns:a16="http://schemas.microsoft.com/office/drawing/2014/main" id="{C9992A26-4482-9CF6-C700-0A7C24978C6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131078"/>
            <a:ext cx="4572000" cy="2571750"/>
          </a:xfrm>
          <a:prstGeom prst="rect">
            <a:avLst/>
          </a:prstGeom>
        </p:spPr>
      </p:pic>
      <p:pic>
        <p:nvPicPr>
          <p:cNvPr id="2" name="Kép 1">
            <a:extLst>
              <a:ext uri="{FF2B5EF4-FFF2-40B4-BE49-F238E27FC236}">
                <a16:creationId xmlns:a16="http://schemas.microsoft.com/office/drawing/2014/main" id="{5945053C-DA4C-CADB-55F2-EE14DEA0D3D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00808"/>
            <a:ext cx="4812027" cy="2706765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B240C2FA-1422-1365-6040-59BF28BD0FF4}"/>
              </a:ext>
            </a:extLst>
          </p:cNvPr>
          <p:cNvSpPr txBox="1"/>
          <p:nvPr/>
        </p:nvSpPr>
        <p:spPr>
          <a:xfrm>
            <a:off x="107504" y="836712"/>
            <a:ext cx="9361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u="none" dirty="0"/>
              <a:t>                      </a:t>
            </a:r>
            <a:r>
              <a:rPr lang="hu-HU" sz="2800" b="1" u="none" dirty="0" err="1"/>
              <a:t>Ribloc</a:t>
            </a:r>
            <a:r>
              <a:rPr lang="hu-HU" sz="2800" b="1" u="none" dirty="0"/>
              <a:t>- képek két irányból</a:t>
            </a:r>
          </a:p>
        </p:txBody>
      </p:sp>
    </p:spTree>
    <p:extLst>
      <p:ext uri="{BB962C8B-B14F-4D97-AF65-F5344CB8AC3E}">
        <p14:creationId xmlns:p14="http://schemas.microsoft.com/office/powerpoint/2010/main" val="33421760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6AE1BD-9107-ABFC-C1F8-EB28900876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>
            <a:extLst>
              <a:ext uri="{FF2B5EF4-FFF2-40B4-BE49-F238E27FC236}">
                <a16:creationId xmlns:a16="http://schemas.microsoft.com/office/drawing/2014/main" id="{4FE7D0AE-403C-28E4-2446-F93F484B2C9B}"/>
              </a:ext>
            </a:extLst>
          </p:cNvPr>
          <p:cNvSpPr txBox="1"/>
          <p:nvPr/>
        </p:nvSpPr>
        <p:spPr>
          <a:xfrm>
            <a:off x="2051720" y="951111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400" b="1" u="none" dirty="0"/>
              <a:t>Főbb jellemzők a munkáról</a:t>
            </a:r>
            <a:r>
              <a:rPr lang="hu-HU" dirty="0"/>
              <a:t>:</a:t>
            </a:r>
          </a:p>
        </p:txBody>
      </p:sp>
      <p:sp>
        <p:nvSpPr>
          <p:cNvPr id="3" name="Szövegdoboz 2">
            <a:extLst>
              <a:ext uri="{FF2B5EF4-FFF2-40B4-BE49-F238E27FC236}">
                <a16:creationId xmlns:a16="http://schemas.microsoft.com/office/drawing/2014/main" id="{6485177D-D868-424C-6EFD-1C8598BBC134}"/>
              </a:ext>
            </a:extLst>
          </p:cNvPr>
          <p:cNvSpPr txBox="1"/>
          <p:nvPr/>
        </p:nvSpPr>
        <p:spPr>
          <a:xfrm>
            <a:off x="1475656" y="1988840"/>
            <a:ext cx="74168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hu-HU" dirty="0"/>
          </a:p>
          <a:p>
            <a:r>
              <a:rPr lang="hu-HU" u="none" dirty="0"/>
              <a:t>Szivattyúzás kiépítése:               2 hónap</a:t>
            </a:r>
          </a:p>
          <a:p>
            <a:endParaRPr lang="hu-HU" u="none" dirty="0"/>
          </a:p>
          <a:p>
            <a:r>
              <a:rPr lang="hu-HU" u="none" dirty="0"/>
              <a:t>Szivattyúzás időtartama:               3 hét</a:t>
            </a:r>
          </a:p>
          <a:p>
            <a:endParaRPr lang="hu-HU" u="none" dirty="0"/>
          </a:p>
          <a:p>
            <a:r>
              <a:rPr lang="hu-HU" u="none" dirty="0"/>
              <a:t>A munka teljes időtartama:           3 hónap</a:t>
            </a:r>
          </a:p>
          <a:p>
            <a:endParaRPr lang="hu-HU" dirty="0"/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4B9CEF89-1E41-6A23-6E6F-4AD72B9E2DFD}"/>
              </a:ext>
            </a:extLst>
          </p:cNvPr>
          <p:cNvSpPr txBox="1"/>
          <p:nvPr/>
        </p:nvSpPr>
        <p:spPr>
          <a:xfrm>
            <a:off x="1547664" y="4437112"/>
            <a:ext cx="63367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u="none" dirty="0"/>
              <a:t>Tekercselés haladási idő        30fm/nap (átlagos)</a:t>
            </a:r>
          </a:p>
          <a:p>
            <a:endParaRPr lang="hu-HU" u="none" dirty="0"/>
          </a:p>
          <a:p>
            <a:r>
              <a:rPr lang="hu-HU" u="none" dirty="0"/>
              <a:t>1-1.5 tekercs felhasználás naponta, </a:t>
            </a:r>
          </a:p>
          <a:p>
            <a:endParaRPr lang="hu-HU" u="none" dirty="0"/>
          </a:p>
          <a:p>
            <a:r>
              <a:rPr lang="hu-HU" u="none" dirty="0"/>
              <a:t>1 tekercs 1200 </a:t>
            </a:r>
            <a:r>
              <a:rPr lang="hu-HU" u="none" dirty="0" err="1"/>
              <a:t>fm-nyi</a:t>
            </a:r>
            <a:r>
              <a:rPr lang="hu-HU" u="none" dirty="0"/>
              <a:t>  </a:t>
            </a:r>
            <a:r>
              <a:rPr lang="hu-HU" u="none" dirty="0" err="1"/>
              <a:t>pvc</a:t>
            </a:r>
            <a:r>
              <a:rPr lang="hu-HU" u="none" dirty="0"/>
              <a:t> „szalagot” tartalmaz,</a:t>
            </a:r>
          </a:p>
          <a:p>
            <a:endParaRPr lang="hu-HU" u="none" dirty="0"/>
          </a:p>
          <a:p>
            <a:r>
              <a:rPr lang="hu-HU" u="none" dirty="0"/>
              <a:t>Teljes tekercselési időtartam 1.5 hét volt</a:t>
            </a:r>
          </a:p>
        </p:txBody>
      </p:sp>
    </p:spTree>
    <p:extLst>
      <p:ext uri="{BB962C8B-B14F-4D97-AF65-F5344CB8AC3E}">
        <p14:creationId xmlns:p14="http://schemas.microsoft.com/office/powerpoint/2010/main" val="27853776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8A6D7F-FBC5-3C95-FFBF-38A484C107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eó 2">
            <a:hlinkClick r:id="" action="ppaction://media"/>
            <a:extLst>
              <a:ext uri="{FF2B5EF4-FFF2-40B4-BE49-F238E27FC236}">
                <a16:creationId xmlns:a16="http://schemas.microsoft.com/office/drawing/2014/main" id="{5D3A4DA7-6932-AB71-5BAE-92CC92CC5F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31640" y="980728"/>
            <a:ext cx="7200800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80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ásodik oldal">
  <a:themeElements>
    <a:clrScheme name="második oldal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ásodik old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hu-HU" sz="1800" b="0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hu-HU" sz="1800" b="0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ásodik old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ásodik olda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ásodik olda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ásodik olda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ásodik olda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ásodik olda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ásodik olda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ásodik olda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ásodik olda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ásodik olda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ásodik olda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ásodik olda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-té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19828</TotalTime>
  <Words>385</Words>
  <Application>Microsoft Office PowerPoint</Application>
  <PresentationFormat>Diavetítés a képernyőre (4:3 oldalarány)</PresentationFormat>
  <Paragraphs>85</Paragraphs>
  <Slides>27</Slides>
  <Notes>0</Notes>
  <HiddenSlides>0</HiddenSlides>
  <MMClips>4</MMClips>
  <ScaleCrop>false</ScaleCrop>
  <HeadingPairs>
    <vt:vector size="6" baseType="variant">
      <vt:variant>
        <vt:lpstr>Használt betűtípusok</vt:lpstr>
      </vt:variant>
      <vt:variant>
        <vt:i4>4</vt:i4>
      </vt:variant>
      <vt:variant>
        <vt:lpstr>Téma</vt:lpstr>
      </vt:variant>
      <vt:variant>
        <vt:i4>1</vt:i4>
      </vt:variant>
      <vt:variant>
        <vt:lpstr>Diacímek</vt:lpstr>
      </vt:variant>
      <vt:variant>
        <vt:i4>27</vt:i4>
      </vt:variant>
    </vt:vector>
  </HeadingPairs>
  <TitlesOfParts>
    <vt:vector size="32" baseType="lpstr">
      <vt:lpstr>acumin-pro</vt:lpstr>
      <vt:lpstr>Arial</vt:lpstr>
      <vt:lpstr>Calibri</vt:lpstr>
      <vt:lpstr>Google Sans Text</vt:lpstr>
      <vt:lpstr>második oldal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</vt:vector>
  </TitlesOfParts>
  <Company>Multi M Stúdió Kft.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dia</dc:title>
  <dc:creator>zoli</dc:creator>
  <cp:lastModifiedBy>Mórocz Gábor</cp:lastModifiedBy>
  <cp:revision>445</cp:revision>
  <dcterms:created xsi:type="dcterms:W3CDTF">2005-07-25T10:50:28Z</dcterms:created>
  <dcterms:modified xsi:type="dcterms:W3CDTF">2026-01-27T07:45:46Z</dcterms:modified>
</cp:coreProperties>
</file>