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3"/>
  </p:notesMasterIdLst>
  <p:sldIdLst>
    <p:sldId id="256" r:id="rId2"/>
    <p:sldId id="262" r:id="rId3"/>
    <p:sldId id="990" r:id="rId4"/>
    <p:sldId id="922" r:id="rId5"/>
    <p:sldId id="950" r:id="rId6"/>
    <p:sldId id="951" r:id="rId7"/>
    <p:sldId id="952" r:id="rId8"/>
    <p:sldId id="953" r:id="rId9"/>
    <p:sldId id="954" r:id="rId10"/>
    <p:sldId id="955" r:id="rId11"/>
    <p:sldId id="985" r:id="rId12"/>
    <p:sldId id="337" r:id="rId13"/>
    <p:sldId id="991" r:id="rId14"/>
    <p:sldId id="956" r:id="rId15"/>
    <p:sldId id="986" r:id="rId16"/>
    <p:sldId id="957" r:id="rId17"/>
    <p:sldId id="958" r:id="rId18"/>
    <p:sldId id="995" r:id="rId19"/>
    <p:sldId id="992" r:id="rId20"/>
    <p:sldId id="968" r:id="rId21"/>
    <p:sldId id="969" r:id="rId22"/>
    <p:sldId id="970" r:id="rId23"/>
    <p:sldId id="971" r:id="rId24"/>
    <p:sldId id="972" r:id="rId25"/>
    <p:sldId id="973" r:id="rId26"/>
    <p:sldId id="974" r:id="rId27"/>
    <p:sldId id="975" r:id="rId28"/>
    <p:sldId id="982" r:id="rId29"/>
    <p:sldId id="977" r:id="rId30"/>
    <p:sldId id="978" r:id="rId31"/>
    <p:sldId id="979" r:id="rId32"/>
    <p:sldId id="983" r:id="rId33"/>
    <p:sldId id="980" r:id="rId34"/>
    <p:sldId id="981" r:id="rId35"/>
    <p:sldId id="997" r:id="rId36"/>
    <p:sldId id="1000" r:id="rId37"/>
    <p:sldId id="1002" r:id="rId38"/>
    <p:sldId id="1004" r:id="rId39"/>
    <p:sldId id="1005" r:id="rId40"/>
    <p:sldId id="1003" r:id="rId41"/>
    <p:sldId id="993"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6726"/>
    <a:srgbClr val="002643"/>
    <a:srgbClr val="F98100"/>
    <a:srgbClr val="EF7C00"/>
    <a:srgbClr val="FD8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89777" autoAdjust="0"/>
  </p:normalViewPr>
  <p:slideViewPr>
    <p:cSldViewPr snapToGrid="0">
      <p:cViewPr varScale="1">
        <p:scale>
          <a:sx n="102" d="100"/>
          <a:sy n="102" d="100"/>
        </p:scale>
        <p:origin x="636" y="96"/>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oerg.brunecker\Desktop\Projekte\Budget\Budget%20Invest%2024-25\1.%20Zusammenstellung%20Budget%2024_25_2.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oerg.brunecker\Desktop\Meetings\NL-Meetings\2022\04%20Landau\Mitarbeiterentwicklu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'1. Rückläufer Budget 24_25'!$Z$3:$Z$4</c:f>
              <c:strCache>
                <c:ptCount val="2"/>
                <c:pt idx="0">
                  <c:v>Swie-Fa</c:v>
                </c:pt>
                <c:pt idx="1">
                  <c:v>Umsatz</c:v>
                </c:pt>
              </c:strCache>
            </c:strRef>
          </c:tx>
          <c:spPr>
            <a:solidFill>
              <a:srgbClr val="4F81BD"/>
            </a:solidFill>
            <a:ln w="25400">
              <a:noFill/>
            </a:ln>
          </c:spPr>
          <c:invertIfNegative val="0"/>
          <c:dLbls>
            <c:spPr>
              <a:noFill/>
              <a:ln w="25400">
                <a:noFill/>
              </a:ln>
            </c:spPr>
            <c:txPr>
              <a:bodyPr wrap="square" lIns="38100" tIns="19050" rIns="38100" bIns="19050" anchor="ctr">
                <a:spAutoFit/>
              </a:bodyPr>
              <a:lstStyle/>
              <a:p>
                <a:pPr>
                  <a:defRPr sz="800" b="0" i="0" u="none" strike="noStrike" baseline="0">
                    <a:solidFill>
                      <a:srgbClr val="333333"/>
                    </a:solidFill>
                    <a:latin typeface="Calibri"/>
                    <a:ea typeface="Calibri"/>
                    <a:cs typeface="Calibri"/>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'1. Rückläufer Budget 24_25'!$Z$13:$Z$20</c:f>
              <c:numCache>
                <c:formatCode>#,##0</c:formatCode>
                <c:ptCount val="7"/>
                <c:pt idx="0">
                  <c:v>47350</c:v>
                </c:pt>
                <c:pt idx="1">
                  <c:v>55603</c:v>
                </c:pt>
                <c:pt idx="2">
                  <c:v>60586</c:v>
                </c:pt>
                <c:pt idx="3">
                  <c:v>63322</c:v>
                </c:pt>
                <c:pt idx="4">
                  <c:v>70615</c:v>
                </c:pt>
                <c:pt idx="5">
                  <c:v>75504.497999999992</c:v>
                </c:pt>
                <c:pt idx="6">
                  <c:v>82050</c:v>
                </c:pt>
              </c:numCache>
            </c:numRef>
          </c:val>
          <c:extLst>
            <c:ext xmlns:c16="http://schemas.microsoft.com/office/drawing/2014/chart" uri="{C3380CC4-5D6E-409C-BE32-E72D297353CC}">
              <c16:uniqueId val="{00000000-0872-47DA-BBFE-D27B4348CE5F}"/>
            </c:ext>
          </c:extLst>
        </c:ser>
        <c:dLbls>
          <c:showLegendKey val="0"/>
          <c:showVal val="0"/>
          <c:showCatName val="0"/>
          <c:showSerName val="0"/>
          <c:showPercent val="0"/>
          <c:showBubbleSize val="0"/>
        </c:dLbls>
        <c:gapWidth val="219"/>
        <c:overlap val="-39"/>
        <c:axId val="579084872"/>
        <c:axId val="1"/>
      </c:barChart>
      <c:barChart>
        <c:barDir val="col"/>
        <c:grouping val="clustered"/>
        <c:varyColors val="0"/>
        <c:ser>
          <c:idx val="1"/>
          <c:order val="1"/>
          <c:tx>
            <c:strRef>
              <c:f>'1. Rückläufer Budget 24_25'!$AA$3:$AA$4</c:f>
              <c:strCache>
                <c:ptCount val="2"/>
                <c:pt idx="0">
                  <c:v>Swie-Fa</c:v>
                </c:pt>
                <c:pt idx="1">
                  <c:v>Ergebnis</c:v>
                </c:pt>
              </c:strCache>
            </c:strRef>
          </c:tx>
          <c:spPr>
            <a:solidFill>
              <a:schemeClr val="accent3">
                <a:lumMod val="75000"/>
              </a:schemeClr>
            </a:solidFill>
            <a:ln>
              <a:noFill/>
            </a:ln>
            <a:effectLst/>
          </c:spPr>
          <c:invertIfNegative val="0"/>
          <c:dLbls>
            <c:spPr>
              <a:noFill/>
              <a:ln w="25400">
                <a:noFill/>
              </a:ln>
            </c:spPr>
            <c:txPr>
              <a:bodyPr wrap="square" lIns="38100" tIns="19050" rIns="38100" bIns="19050" anchor="ctr">
                <a:spAutoFit/>
              </a:bodyPr>
              <a:lstStyle/>
              <a:p>
                <a:pPr>
                  <a:defRPr sz="800" b="0" i="0" u="none" strike="noStrike" baseline="0">
                    <a:solidFill>
                      <a:srgbClr val="333333"/>
                    </a:solidFill>
                    <a:latin typeface="Calibri"/>
                    <a:ea typeface="Calibri"/>
                    <a:cs typeface="Calibri"/>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'1. Rückläufer Budget 24_25'!$AA$13:$AA$20</c:f>
              <c:numCache>
                <c:formatCode>#,##0</c:formatCode>
                <c:ptCount val="7"/>
                <c:pt idx="0">
                  <c:v>2550</c:v>
                </c:pt>
                <c:pt idx="1">
                  <c:v>4734</c:v>
                </c:pt>
                <c:pt idx="2">
                  <c:v>5555</c:v>
                </c:pt>
                <c:pt idx="3">
                  <c:v>7635</c:v>
                </c:pt>
                <c:pt idx="4">
                  <c:v>6514</c:v>
                </c:pt>
                <c:pt idx="5">
                  <c:v>4338</c:v>
                </c:pt>
                <c:pt idx="6">
                  <c:v>7285</c:v>
                </c:pt>
              </c:numCache>
            </c:numRef>
          </c:val>
          <c:extLst>
            <c:ext xmlns:c16="http://schemas.microsoft.com/office/drawing/2014/chart" uri="{C3380CC4-5D6E-409C-BE32-E72D297353CC}">
              <c16:uniqueId val="{00000001-0872-47DA-BBFE-D27B4348CE5F}"/>
            </c:ext>
          </c:extLst>
        </c:ser>
        <c:ser>
          <c:idx val="2"/>
          <c:order val="2"/>
          <c:tx>
            <c:strRef>
              <c:f>'1. Rückläufer Budget 24_25'!$AB$3:$AB$4</c:f>
              <c:strCache>
                <c:ptCount val="2"/>
                <c:pt idx="0">
                  <c:v>Swie-Fa</c:v>
                </c:pt>
                <c:pt idx="1">
                  <c:v>Invest</c:v>
                </c:pt>
              </c:strCache>
            </c:strRef>
          </c:tx>
          <c:spPr>
            <a:solidFill>
              <a:schemeClr val="accent2">
                <a:lumMod val="75000"/>
              </a:schemeClr>
            </a:solidFill>
            <a:ln>
              <a:noFill/>
            </a:ln>
            <a:effectLst/>
          </c:spPr>
          <c:invertIfNegative val="0"/>
          <c:dLbls>
            <c:spPr>
              <a:noFill/>
              <a:ln w="25400">
                <a:noFill/>
              </a:ln>
            </c:spPr>
            <c:txPr>
              <a:bodyPr wrap="square" lIns="38100" tIns="19050" rIns="38100" bIns="19050" anchor="ctr">
                <a:spAutoFit/>
              </a:bodyPr>
              <a:lstStyle/>
              <a:p>
                <a:pPr>
                  <a:defRPr sz="800" b="0" i="0" u="none" strike="noStrike" baseline="0">
                    <a:solidFill>
                      <a:srgbClr val="333333"/>
                    </a:solidFill>
                    <a:latin typeface="Calibri"/>
                    <a:ea typeface="Calibri"/>
                    <a:cs typeface="Calibri"/>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'1. Rückläufer Budget 24_25'!$AB$13:$AB$20</c:f>
              <c:numCache>
                <c:formatCode>#,##0</c:formatCode>
                <c:ptCount val="7"/>
                <c:pt idx="0">
                  <c:v>3944</c:v>
                </c:pt>
                <c:pt idx="1">
                  <c:v>3950</c:v>
                </c:pt>
                <c:pt idx="2">
                  <c:v>3155</c:v>
                </c:pt>
                <c:pt idx="3">
                  <c:v>4250</c:v>
                </c:pt>
                <c:pt idx="4">
                  <c:v>3997</c:v>
                </c:pt>
                <c:pt idx="5">
                  <c:v>3411</c:v>
                </c:pt>
                <c:pt idx="6">
                  <c:v>3782.1000000000004</c:v>
                </c:pt>
              </c:numCache>
            </c:numRef>
          </c:val>
          <c:extLst>
            <c:ext xmlns:c16="http://schemas.microsoft.com/office/drawing/2014/chart" uri="{C3380CC4-5D6E-409C-BE32-E72D297353CC}">
              <c16:uniqueId val="{00000002-0872-47DA-BBFE-D27B4348CE5F}"/>
            </c:ext>
          </c:extLst>
        </c:ser>
        <c:dLbls>
          <c:showLegendKey val="0"/>
          <c:showVal val="0"/>
          <c:showCatName val="0"/>
          <c:showSerName val="0"/>
          <c:showPercent val="0"/>
          <c:showBubbleSize val="0"/>
        </c:dLbls>
        <c:gapWidth val="219"/>
        <c:overlap val="-100"/>
        <c:axId val="3"/>
        <c:axId val="4"/>
      </c:barChart>
      <c:catAx>
        <c:axId val="579084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900" b="0" i="0" u="none" strike="noStrike" baseline="0">
                <a:solidFill>
                  <a:srgbClr val="333333"/>
                </a:solidFill>
                <a:latin typeface="Calibri"/>
                <a:ea typeface="Calibri"/>
                <a:cs typeface="Calibri"/>
              </a:defRPr>
            </a:pPr>
            <a:endParaRPr lang="de-DE"/>
          </a:p>
        </c:txPr>
        <c:crossAx val="1"/>
        <c:crosses val="autoZero"/>
        <c:auto val="1"/>
        <c:lblAlgn val="ctr"/>
        <c:lblOffset val="100"/>
        <c:noMultiLvlLbl val="0"/>
      </c:catAx>
      <c:valAx>
        <c:axId val="1"/>
        <c:scaling>
          <c:orientation val="minMax"/>
          <c:max val="100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ln w="9525">
            <a:noFill/>
          </a:ln>
        </c:spPr>
        <c:txPr>
          <a:bodyPr rot="0" vert="horz"/>
          <a:lstStyle/>
          <a:p>
            <a:pPr>
              <a:defRPr sz="1000" b="0" i="0" u="none" strike="noStrike" baseline="0">
                <a:solidFill>
                  <a:srgbClr val="333333"/>
                </a:solidFill>
                <a:latin typeface="Calibri"/>
                <a:ea typeface="Calibri"/>
                <a:cs typeface="Calibri"/>
              </a:defRPr>
            </a:pPr>
            <a:endParaRPr lang="de-DE"/>
          </a:p>
        </c:txPr>
        <c:crossAx val="579084872"/>
        <c:crosses val="autoZero"/>
        <c:crossBetween val="between"/>
      </c:valAx>
      <c:catAx>
        <c:axId val="3"/>
        <c:scaling>
          <c:orientation val="minMax"/>
        </c:scaling>
        <c:delete val="1"/>
        <c:axPos val="b"/>
        <c:majorTickMark val="out"/>
        <c:minorTickMark val="none"/>
        <c:tickLblPos val="nextTo"/>
        <c:crossAx val="4"/>
        <c:crosses val="autoZero"/>
        <c:auto val="1"/>
        <c:lblAlgn val="ctr"/>
        <c:lblOffset val="100"/>
        <c:noMultiLvlLbl val="0"/>
      </c:catAx>
      <c:valAx>
        <c:axId val="4"/>
        <c:scaling>
          <c:orientation val="minMax"/>
          <c:max val="20000"/>
          <c:min val="0"/>
        </c:scaling>
        <c:delete val="0"/>
        <c:axPos val="r"/>
        <c:numFmt formatCode="#,##0" sourceLinked="1"/>
        <c:majorTickMark val="out"/>
        <c:minorTickMark val="none"/>
        <c:tickLblPos val="nextTo"/>
        <c:spPr>
          <a:ln w="9525">
            <a:noFill/>
          </a:ln>
        </c:spPr>
        <c:txPr>
          <a:bodyPr rot="0" vert="horz"/>
          <a:lstStyle/>
          <a:p>
            <a:pPr>
              <a:defRPr sz="800" b="0" i="0" u="none" strike="noStrike" baseline="0">
                <a:solidFill>
                  <a:srgbClr val="333333"/>
                </a:solidFill>
                <a:latin typeface="Calibri"/>
                <a:ea typeface="Calibri"/>
                <a:cs typeface="Calibri"/>
              </a:defRPr>
            </a:pPr>
            <a:endParaRPr lang="de-DE"/>
          </a:p>
        </c:txPr>
        <c:crossAx val="3"/>
        <c:crosses val="max"/>
        <c:crossBetween val="between"/>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sz="1000" b="0" i="0" u="none" strike="noStrike" baseline="0">
          <a:solidFill>
            <a:srgbClr val="000000"/>
          </a:solidFill>
          <a:latin typeface="Calibri"/>
          <a:ea typeface="Calibri"/>
          <a:cs typeface="Calibri"/>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30"/>
          <c:order val="0"/>
          <c:tx>
            <c:strRef>
              <c:f>Daten!$A$38</c:f>
              <c:strCache>
                <c:ptCount val="1"/>
                <c:pt idx="0">
                  <c:v>Gesamt</c:v>
                </c:pt>
              </c:strCache>
            </c:strRef>
          </c:tx>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3CEB-4537-906A-00522FEEC43C}"/>
                </c:ext>
              </c:extLst>
            </c:dLbl>
            <c:dLbl>
              <c:idx val="2"/>
              <c:delete val="1"/>
              <c:extLst>
                <c:ext xmlns:c15="http://schemas.microsoft.com/office/drawing/2012/chart" uri="{CE6537A1-D6FC-4f65-9D91-7224C49458BB}"/>
                <c:ext xmlns:c16="http://schemas.microsoft.com/office/drawing/2014/chart" uri="{C3380CC4-5D6E-409C-BE32-E72D297353CC}">
                  <c16:uniqueId val="{00000001-3CEB-4537-906A-00522FEEC43C}"/>
                </c:ext>
              </c:extLst>
            </c:dLbl>
            <c:dLbl>
              <c:idx val="4"/>
              <c:delete val="1"/>
              <c:extLst>
                <c:ext xmlns:c15="http://schemas.microsoft.com/office/drawing/2012/chart" uri="{CE6537A1-D6FC-4f65-9D91-7224C49458BB}"/>
                <c:ext xmlns:c16="http://schemas.microsoft.com/office/drawing/2014/chart" uri="{C3380CC4-5D6E-409C-BE32-E72D297353CC}">
                  <c16:uniqueId val="{00000002-3CEB-4537-906A-00522FEEC43C}"/>
                </c:ext>
              </c:extLst>
            </c:dLbl>
            <c:dLbl>
              <c:idx val="6"/>
              <c:delete val="1"/>
              <c:extLst>
                <c:ext xmlns:c15="http://schemas.microsoft.com/office/drawing/2012/chart" uri="{CE6537A1-D6FC-4f65-9D91-7224C49458BB}"/>
                <c:ext xmlns:c16="http://schemas.microsoft.com/office/drawing/2014/chart" uri="{C3380CC4-5D6E-409C-BE32-E72D297353CC}">
                  <c16:uniqueId val="{00000003-3CEB-4537-906A-00522FEEC43C}"/>
                </c:ext>
              </c:extLst>
            </c:dLbl>
            <c:dLbl>
              <c:idx val="8"/>
              <c:delete val="1"/>
              <c:extLst>
                <c:ext xmlns:c15="http://schemas.microsoft.com/office/drawing/2012/chart" uri="{CE6537A1-D6FC-4f65-9D91-7224C49458BB}"/>
                <c:ext xmlns:c16="http://schemas.microsoft.com/office/drawing/2014/chart" uri="{C3380CC4-5D6E-409C-BE32-E72D297353CC}">
                  <c16:uniqueId val="{00000004-3CEB-4537-906A-00522FEEC43C}"/>
                </c:ext>
              </c:extLst>
            </c:dLbl>
            <c:dLbl>
              <c:idx val="10"/>
              <c:delete val="1"/>
              <c:extLst>
                <c:ext xmlns:c15="http://schemas.microsoft.com/office/drawing/2012/chart" uri="{CE6537A1-D6FC-4f65-9D91-7224C49458BB}"/>
                <c:ext xmlns:c16="http://schemas.microsoft.com/office/drawing/2014/chart" uri="{C3380CC4-5D6E-409C-BE32-E72D297353CC}">
                  <c16:uniqueId val="{00000005-3CEB-4537-906A-00522FEEC43C}"/>
                </c:ext>
              </c:extLst>
            </c:dLbl>
            <c:dLbl>
              <c:idx val="12"/>
              <c:delete val="1"/>
              <c:extLst>
                <c:ext xmlns:c15="http://schemas.microsoft.com/office/drawing/2012/chart" uri="{CE6537A1-D6FC-4f65-9D91-7224C49458BB}"/>
                <c:ext xmlns:c16="http://schemas.microsoft.com/office/drawing/2014/chart" uri="{C3380CC4-5D6E-409C-BE32-E72D297353CC}">
                  <c16:uniqueId val="{00000006-3CEB-4537-906A-00522FEEC43C}"/>
                </c:ext>
              </c:extLst>
            </c:dLbl>
            <c:dLbl>
              <c:idx val="14"/>
              <c:delete val="1"/>
              <c:extLst>
                <c:ext xmlns:c15="http://schemas.microsoft.com/office/drawing/2012/chart" uri="{CE6537A1-D6FC-4f65-9D91-7224C49458BB}"/>
                <c:ext xmlns:c16="http://schemas.microsoft.com/office/drawing/2014/chart" uri="{C3380CC4-5D6E-409C-BE32-E72D297353CC}">
                  <c16:uniqueId val="{00000007-3CEB-4537-906A-00522FEEC43C}"/>
                </c:ext>
              </c:extLst>
            </c:dLbl>
            <c:dLbl>
              <c:idx val="16"/>
              <c:delete val="1"/>
              <c:extLst>
                <c:ext xmlns:c15="http://schemas.microsoft.com/office/drawing/2012/chart" uri="{CE6537A1-D6FC-4f65-9D91-7224C49458BB}"/>
                <c:ext xmlns:c16="http://schemas.microsoft.com/office/drawing/2014/chart" uri="{C3380CC4-5D6E-409C-BE32-E72D297353CC}">
                  <c16:uniqueId val="{00000008-3CEB-4537-906A-00522FEEC43C}"/>
                </c:ext>
              </c:extLst>
            </c:dLbl>
            <c:dLbl>
              <c:idx val="18"/>
              <c:delete val="1"/>
              <c:extLst>
                <c:ext xmlns:c15="http://schemas.microsoft.com/office/drawing/2012/chart" uri="{CE6537A1-D6FC-4f65-9D91-7224C49458BB}"/>
                <c:ext xmlns:c16="http://schemas.microsoft.com/office/drawing/2014/chart" uri="{C3380CC4-5D6E-409C-BE32-E72D297353CC}">
                  <c16:uniqueId val="{00000009-3CEB-4537-906A-00522FEEC43C}"/>
                </c:ext>
              </c:extLst>
            </c:dLbl>
            <c:dLbl>
              <c:idx val="20"/>
              <c:delete val="1"/>
              <c:extLst>
                <c:ext xmlns:c15="http://schemas.microsoft.com/office/drawing/2012/chart" uri="{CE6537A1-D6FC-4f65-9D91-7224C49458BB}"/>
                <c:ext xmlns:c16="http://schemas.microsoft.com/office/drawing/2014/chart" uri="{C3380CC4-5D6E-409C-BE32-E72D297353CC}">
                  <c16:uniqueId val="{0000000A-3CEB-4537-906A-00522FEEC43C}"/>
                </c:ext>
              </c:extLst>
            </c:dLbl>
            <c:dLbl>
              <c:idx val="23"/>
              <c:delete val="1"/>
              <c:extLst>
                <c:ext xmlns:c15="http://schemas.microsoft.com/office/drawing/2012/chart" uri="{CE6537A1-D6FC-4f65-9D91-7224C49458BB}"/>
                <c:ext xmlns:c16="http://schemas.microsoft.com/office/drawing/2014/chart" uri="{C3380CC4-5D6E-409C-BE32-E72D297353CC}">
                  <c16:uniqueId val="{0000000B-3CEB-4537-906A-00522FEEC43C}"/>
                </c:ext>
              </c:extLst>
            </c:dLbl>
            <c:dLbl>
              <c:idx val="25"/>
              <c:delete val="1"/>
              <c:extLst>
                <c:ext xmlns:c15="http://schemas.microsoft.com/office/drawing/2012/chart" uri="{CE6537A1-D6FC-4f65-9D91-7224C49458BB}"/>
                <c:ext xmlns:c16="http://schemas.microsoft.com/office/drawing/2014/chart" uri="{C3380CC4-5D6E-409C-BE32-E72D297353CC}">
                  <c16:uniqueId val="{0000000C-3CEB-4537-906A-00522FEEC43C}"/>
                </c:ext>
              </c:extLst>
            </c:dLbl>
            <c:spPr>
              <a:noFill/>
              <a:ln>
                <a:noFill/>
              </a:ln>
              <a:effectLst/>
            </c:spPr>
            <c:txPr>
              <a:bodyPr rot="-5400000" vert="horz"/>
              <a:lstStyle/>
              <a:p>
                <a:pPr>
                  <a:defRPr sz="5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en!$B$3:$Y$3,Daten!$Z$3:$AA$3,Daten!$AB$3,Daten!$AC$3:$AF$3,Daten!$AG$3:$AN$3,Daten!$AO$3:$BC$3,Daten!$BD$3,Daten!$BE$3,Daten!$BF$3,Daten!$BG$3,Daten!$BH$3,Daten!$BI$3:$CM$3,Daten!$CN$3:$CP$3,Daten!$CQ$3,Daten!$CR$3:$CT$3,Daten!$CU$3:$CX$3,Daten!$CY$3:$DA$3,Daten!$DB$3:$DD$3,Daten!$DE$3:$DG$3)</c:f>
              <c:numCache>
                <c:formatCode>dd/mm/yy;@</c:formatCode>
                <c:ptCount val="83"/>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numCache>
            </c:numRef>
          </c:cat>
          <c:val>
            <c:numRef>
              <c:f>(Daten!$H$38:$BH$38,Daten!$BI$38:$CL$38,Daten!$CM$38,Daten!$CN$38:$CP$38,Daten!$CQ$38,Daten!$CR$38,Daten!$CS$38:$CT$38,Daten!$CU$38:$CX$38,Daten!$CY$38:$DA$38,Daten!$DB$38:$DD$38,Daten!$DE$38:$DG$38)</c:f>
              <c:numCache>
                <c:formatCode>General</c:formatCode>
                <c:ptCount val="83"/>
                <c:pt idx="0">
                  <c:v>199</c:v>
                </c:pt>
                <c:pt idx="1">
                  <c:v>195</c:v>
                </c:pt>
                <c:pt idx="2">
                  <c:v>202</c:v>
                </c:pt>
                <c:pt idx="3">
                  <c:v>203</c:v>
                </c:pt>
                <c:pt idx="4">
                  <c:v>201</c:v>
                </c:pt>
                <c:pt idx="5">
                  <c:v>209</c:v>
                </c:pt>
                <c:pt idx="6">
                  <c:v>215</c:v>
                </c:pt>
                <c:pt idx="7">
                  <c:v>215</c:v>
                </c:pt>
                <c:pt idx="8">
                  <c:v>215</c:v>
                </c:pt>
                <c:pt idx="9">
                  <c:v>214</c:v>
                </c:pt>
                <c:pt idx="10">
                  <c:v>212</c:v>
                </c:pt>
                <c:pt idx="11">
                  <c:v>216</c:v>
                </c:pt>
                <c:pt idx="12">
                  <c:v>212</c:v>
                </c:pt>
                <c:pt idx="13">
                  <c:v>216</c:v>
                </c:pt>
                <c:pt idx="14">
                  <c:v>216</c:v>
                </c:pt>
                <c:pt idx="15">
                  <c:v>218</c:v>
                </c:pt>
                <c:pt idx="16">
                  <c:v>220</c:v>
                </c:pt>
                <c:pt idx="17">
                  <c:v>219</c:v>
                </c:pt>
                <c:pt idx="18">
                  <c:v>222</c:v>
                </c:pt>
                <c:pt idx="19">
                  <c:v>227</c:v>
                </c:pt>
                <c:pt idx="20">
                  <c:v>226</c:v>
                </c:pt>
                <c:pt idx="21">
                  <c:v>232</c:v>
                </c:pt>
                <c:pt idx="22">
                  <c:v>233</c:v>
                </c:pt>
                <c:pt idx="23">
                  <c:v>232</c:v>
                </c:pt>
                <c:pt idx="24">
                  <c:v>230</c:v>
                </c:pt>
                <c:pt idx="25">
                  <c:v>230</c:v>
                </c:pt>
                <c:pt idx="26">
                  <c:v>232</c:v>
                </c:pt>
                <c:pt idx="27">
                  <c:v>233</c:v>
                </c:pt>
                <c:pt idx="28">
                  <c:v>235</c:v>
                </c:pt>
                <c:pt idx="29">
                  <c:v>240</c:v>
                </c:pt>
                <c:pt idx="30">
                  <c:v>240</c:v>
                </c:pt>
                <c:pt idx="31">
                  <c:v>245</c:v>
                </c:pt>
                <c:pt idx="32">
                  <c:v>248</c:v>
                </c:pt>
                <c:pt idx="33">
                  <c:v>253</c:v>
                </c:pt>
                <c:pt idx="34">
                  <c:v>251</c:v>
                </c:pt>
                <c:pt idx="35">
                  <c:v>248</c:v>
                </c:pt>
                <c:pt idx="36">
                  <c:v>251</c:v>
                </c:pt>
                <c:pt idx="37">
                  <c:v>254</c:v>
                </c:pt>
                <c:pt idx="38">
                  <c:v>259</c:v>
                </c:pt>
                <c:pt idx="39">
                  <c:v>258</c:v>
                </c:pt>
                <c:pt idx="40">
                  <c:v>263</c:v>
                </c:pt>
                <c:pt idx="41">
                  <c:v>268</c:v>
                </c:pt>
                <c:pt idx="42">
                  <c:v>273</c:v>
                </c:pt>
                <c:pt idx="43">
                  <c:v>268</c:v>
                </c:pt>
                <c:pt idx="44">
                  <c:v>272</c:v>
                </c:pt>
                <c:pt idx="45">
                  <c:v>276</c:v>
                </c:pt>
                <c:pt idx="46">
                  <c:v>278</c:v>
                </c:pt>
                <c:pt idx="47">
                  <c:v>278</c:v>
                </c:pt>
                <c:pt idx="48">
                  <c:v>277</c:v>
                </c:pt>
                <c:pt idx="49">
                  <c:v>280</c:v>
                </c:pt>
                <c:pt idx="50">
                  <c:v>283</c:v>
                </c:pt>
                <c:pt idx="51">
                  <c:v>282</c:v>
                </c:pt>
                <c:pt idx="52">
                  <c:v>278</c:v>
                </c:pt>
                <c:pt idx="53">
                  <c:v>281</c:v>
                </c:pt>
                <c:pt idx="54">
                  <c:v>286</c:v>
                </c:pt>
                <c:pt idx="55">
                  <c:v>294</c:v>
                </c:pt>
                <c:pt idx="56">
                  <c:v>296</c:v>
                </c:pt>
                <c:pt idx="57">
                  <c:v>293</c:v>
                </c:pt>
                <c:pt idx="58">
                  <c:v>296</c:v>
                </c:pt>
                <c:pt idx="59">
                  <c:v>293</c:v>
                </c:pt>
                <c:pt idx="60">
                  <c:v>291</c:v>
                </c:pt>
                <c:pt idx="61">
                  <c:v>295</c:v>
                </c:pt>
                <c:pt idx="62">
                  <c:v>299</c:v>
                </c:pt>
                <c:pt idx="63">
                  <c:v>296</c:v>
                </c:pt>
                <c:pt idx="64">
                  <c:v>292</c:v>
                </c:pt>
                <c:pt idx="65">
                  <c:v>295</c:v>
                </c:pt>
                <c:pt idx="66">
                  <c:v>299</c:v>
                </c:pt>
                <c:pt idx="67">
                  <c:v>300</c:v>
                </c:pt>
                <c:pt idx="68">
                  <c:v>300</c:v>
                </c:pt>
                <c:pt idx="69">
                  <c:v>302</c:v>
                </c:pt>
                <c:pt idx="70">
                  <c:v>307</c:v>
                </c:pt>
                <c:pt idx="71">
                  <c:v>300</c:v>
                </c:pt>
                <c:pt idx="72">
                  <c:v>302</c:v>
                </c:pt>
                <c:pt idx="73">
                  <c:v>309</c:v>
                </c:pt>
                <c:pt idx="74">
                  <c:v>309</c:v>
                </c:pt>
                <c:pt idx="75">
                  <c:v>311</c:v>
                </c:pt>
                <c:pt idx="76">
                  <c:v>316</c:v>
                </c:pt>
                <c:pt idx="77">
                  <c:v>315</c:v>
                </c:pt>
                <c:pt idx="78">
                  <c:v>312</c:v>
                </c:pt>
                <c:pt idx="79">
                  <c:v>316</c:v>
                </c:pt>
                <c:pt idx="80">
                  <c:v>321</c:v>
                </c:pt>
                <c:pt idx="81">
                  <c:v>321</c:v>
                </c:pt>
                <c:pt idx="82">
                  <c:v>320</c:v>
                </c:pt>
              </c:numCache>
            </c:numRef>
          </c:val>
          <c:extLst>
            <c:ext xmlns:c16="http://schemas.microsoft.com/office/drawing/2014/chart" uri="{C3380CC4-5D6E-409C-BE32-E72D297353CC}">
              <c16:uniqueId val="{0000000D-3CEB-4537-906A-00522FEEC43C}"/>
            </c:ext>
          </c:extLst>
        </c:ser>
        <c:ser>
          <c:idx val="31"/>
          <c:order val="1"/>
          <c:tx>
            <c:strRef>
              <c:f>Daten!$A$39</c:f>
              <c:strCache>
                <c:ptCount val="1"/>
                <c:pt idx="0">
                  <c:v>Verwaltung</c:v>
                </c:pt>
              </c:strCache>
            </c:strRef>
          </c:tx>
          <c:invertIfNegative val="0"/>
          <c:dLbls>
            <c:spPr>
              <a:noFill/>
              <a:ln>
                <a:noFill/>
              </a:ln>
              <a:effectLst/>
            </c:spPr>
            <c:txPr>
              <a:bodyPr rot="-5400000" vert="horz"/>
              <a:lstStyle/>
              <a:p>
                <a:pPr>
                  <a:defRPr sz="4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en!$B$3:$Y$3,Daten!$Z$3:$AA$3,Daten!$AB$3,Daten!$AC$3:$AF$3,Daten!$AG$3:$AN$3,Daten!$AO$3:$BC$3,Daten!$BD$3,Daten!$BE$3,Daten!$BF$3,Daten!$BG$3,Daten!$BH$3,Daten!$BI$3:$CM$3,Daten!$CN$3:$CP$3,Daten!$CQ$3,Daten!$CR$3:$CT$3,Daten!$CU$3:$CX$3,Daten!$CY$3:$DA$3,Daten!$DB$3:$DD$3,Daten!$DE$3:$DG$3)</c:f>
              <c:numCache>
                <c:formatCode>dd/mm/yy;@</c:formatCode>
                <c:ptCount val="83"/>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numCache>
            </c:numRef>
          </c:cat>
          <c:val>
            <c:numRef>
              <c:f>(Daten!$H$39:$BH$39,Daten!$BI$39:$CM$39,Daten!$CN$39:$CP$39,Daten!$CQ$39,Daten!$CR$39,Daten!$CS$39:$CT$39,Daten!$CU$39:$CX$39,Daten!$CY$39:$DA$39,Daten!$DB$39:$DD$39,Daten!$DE$39:$DG$39)</c:f>
              <c:numCache>
                <c:formatCode>General</c:formatCode>
                <c:ptCount val="83"/>
                <c:pt idx="0">
                  <c:v>72</c:v>
                </c:pt>
                <c:pt idx="1">
                  <c:v>74</c:v>
                </c:pt>
                <c:pt idx="2">
                  <c:v>75</c:v>
                </c:pt>
                <c:pt idx="3">
                  <c:v>74</c:v>
                </c:pt>
                <c:pt idx="4">
                  <c:v>71</c:v>
                </c:pt>
                <c:pt idx="5">
                  <c:v>73</c:v>
                </c:pt>
                <c:pt idx="6">
                  <c:v>76</c:v>
                </c:pt>
                <c:pt idx="7">
                  <c:v>75</c:v>
                </c:pt>
                <c:pt idx="8">
                  <c:v>79</c:v>
                </c:pt>
                <c:pt idx="9">
                  <c:v>79</c:v>
                </c:pt>
                <c:pt idx="10">
                  <c:v>77</c:v>
                </c:pt>
                <c:pt idx="11">
                  <c:v>79</c:v>
                </c:pt>
                <c:pt idx="12">
                  <c:v>80</c:v>
                </c:pt>
                <c:pt idx="13">
                  <c:v>80</c:v>
                </c:pt>
                <c:pt idx="14">
                  <c:v>80</c:v>
                </c:pt>
                <c:pt idx="15">
                  <c:v>81</c:v>
                </c:pt>
                <c:pt idx="16">
                  <c:v>81</c:v>
                </c:pt>
                <c:pt idx="17">
                  <c:v>81</c:v>
                </c:pt>
                <c:pt idx="18">
                  <c:v>76</c:v>
                </c:pt>
                <c:pt idx="19">
                  <c:v>79</c:v>
                </c:pt>
                <c:pt idx="20">
                  <c:v>78</c:v>
                </c:pt>
                <c:pt idx="21">
                  <c:v>81</c:v>
                </c:pt>
                <c:pt idx="22">
                  <c:v>84</c:v>
                </c:pt>
                <c:pt idx="23">
                  <c:v>84</c:v>
                </c:pt>
                <c:pt idx="24">
                  <c:v>83</c:v>
                </c:pt>
                <c:pt idx="25">
                  <c:v>82</c:v>
                </c:pt>
                <c:pt idx="26">
                  <c:v>80</c:v>
                </c:pt>
                <c:pt idx="27">
                  <c:v>82</c:v>
                </c:pt>
                <c:pt idx="28">
                  <c:v>85</c:v>
                </c:pt>
                <c:pt idx="29">
                  <c:v>86</c:v>
                </c:pt>
                <c:pt idx="30">
                  <c:v>87</c:v>
                </c:pt>
                <c:pt idx="31">
                  <c:v>87</c:v>
                </c:pt>
                <c:pt idx="32">
                  <c:v>87</c:v>
                </c:pt>
                <c:pt idx="33">
                  <c:v>89</c:v>
                </c:pt>
                <c:pt idx="34">
                  <c:v>89</c:v>
                </c:pt>
                <c:pt idx="35">
                  <c:v>86</c:v>
                </c:pt>
                <c:pt idx="36">
                  <c:v>88</c:v>
                </c:pt>
                <c:pt idx="37">
                  <c:v>89</c:v>
                </c:pt>
                <c:pt idx="38">
                  <c:v>91</c:v>
                </c:pt>
                <c:pt idx="39">
                  <c:v>90</c:v>
                </c:pt>
                <c:pt idx="40">
                  <c:v>90</c:v>
                </c:pt>
                <c:pt idx="41">
                  <c:v>91</c:v>
                </c:pt>
                <c:pt idx="42">
                  <c:v>92</c:v>
                </c:pt>
                <c:pt idx="43">
                  <c:v>91</c:v>
                </c:pt>
                <c:pt idx="44">
                  <c:v>92</c:v>
                </c:pt>
                <c:pt idx="45">
                  <c:v>93</c:v>
                </c:pt>
                <c:pt idx="46">
                  <c:v>95</c:v>
                </c:pt>
                <c:pt idx="47">
                  <c:v>95</c:v>
                </c:pt>
                <c:pt idx="48">
                  <c:v>93</c:v>
                </c:pt>
                <c:pt idx="49">
                  <c:v>94</c:v>
                </c:pt>
                <c:pt idx="50">
                  <c:v>95</c:v>
                </c:pt>
                <c:pt idx="51">
                  <c:v>96</c:v>
                </c:pt>
                <c:pt idx="52">
                  <c:v>95</c:v>
                </c:pt>
                <c:pt idx="53">
                  <c:v>98</c:v>
                </c:pt>
                <c:pt idx="54">
                  <c:v>98</c:v>
                </c:pt>
                <c:pt idx="55">
                  <c:v>102</c:v>
                </c:pt>
                <c:pt idx="56">
                  <c:v>102</c:v>
                </c:pt>
                <c:pt idx="57">
                  <c:v>101</c:v>
                </c:pt>
                <c:pt idx="58">
                  <c:v>102</c:v>
                </c:pt>
                <c:pt idx="59">
                  <c:v>104</c:v>
                </c:pt>
                <c:pt idx="60">
                  <c:v>104</c:v>
                </c:pt>
                <c:pt idx="61">
                  <c:v>104</c:v>
                </c:pt>
                <c:pt idx="62">
                  <c:v>102</c:v>
                </c:pt>
                <c:pt idx="63">
                  <c:v>99</c:v>
                </c:pt>
                <c:pt idx="64">
                  <c:v>99</c:v>
                </c:pt>
                <c:pt idx="65">
                  <c:v>100</c:v>
                </c:pt>
                <c:pt idx="66">
                  <c:v>103</c:v>
                </c:pt>
                <c:pt idx="67">
                  <c:v>103</c:v>
                </c:pt>
                <c:pt idx="68">
                  <c:v>104</c:v>
                </c:pt>
                <c:pt idx="69">
                  <c:v>106</c:v>
                </c:pt>
                <c:pt idx="70">
                  <c:v>107</c:v>
                </c:pt>
                <c:pt idx="71">
                  <c:v>105</c:v>
                </c:pt>
                <c:pt idx="72">
                  <c:v>104</c:v>
                </c:pt>
                <c:pt idx="73">
                  <c:v>104</c:v>
                </c:pt>
                <c:pt idx="74">
                  <c:v>105</c:v>
                </c:pt>
                <c:pt idx="75">
                  <c:v>105</c:v>
                </c:pt>
                <c:pt idx="76">
                  <c:v>107</c:v>
                </c:pt>
                <c:pt idx="77">
                  <c:v>108</c:v>
                </c:pt>
                <c:pt idx="78">
                  <c:v>106</c:v>
                </c:pt>
                <c:pt idx="79">
                  <c:v>107</c:v>
                </c:pt>
                <c:pt idx="80">
                  <c:v>108</c:v>
                </c:pt>
                <c:pt idx="81">
                  <c:v>108</c:v>
                </c:pt>
                <c:pt idx="82">
                  <c:v>106</c:v>
                </c:pt>
              </c:numCache>
            </c:numRef>
          </c:val>
          <c:extLst>
            <c:ext xmlns:c16="http://schemas.microsoft.com/office/drawing/2014/chart" uri="{C3380CC4-5D6E-409C-BE32-E72D297353CC}">
              <c16:uniqueId val="{0000000E-3CEB-4537-906A-00522FEEC43C}"/>
            </c:ext>
          </c:extLst>
        </c:ser>
        <c:ser>
          <c:idx val="32"/>
          <c:order val="2"/>
          <c:tx>
            <c:strRef>
              <c:f>Daten!$A$40</c:f>
              <c:strCache>
                <c:ptCount val="1"/>
                <c:pt idx="0">
                  <c:v>Gewerblich</c:v>
                </c:pt>
              </c:strCache>
            </c:strRef>
          </c:tx>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F-3CEB-4537-906A-00522FEEC43C}"/>
                </c:ext>
              </c:extLst>
            </c:dLbl>
            <c:dLbl>
              <c:idx val="3"/>
              <c:delete val="1"/>
              <c:extLst>
                <c:ext xmlns:c15="http://schemas.microsoft.com/office/drawing/2012/chart" uri="{CE6537A1-D6FC-4f65-9D91-7224C49458BB}"/>
                <c:ext xmlns:c16="http://schemas.microsoft.com/office/drawing/2014/chart" uri="{C3380CC4-5D6E-409C-BE32-E72D297353CC}">
                  <c16:uniqueId val="{00000010-3CEB-4537-906A-00522FEEC43C}"/>
                </c:ext>
              </c:extLst>
            </c:dLbl>
            <c:dLbl>
              <c:idx val="5"/>
              <c:delete val="1"/>
              <c:extLst>
                <c:ext xmlns:c15="http://schemas.microsoft.com/office/drawing/2012/chart" uri="{CE6537A1-D6FC-4f65-9D91-7224C49458BB}"/>
                <c:ext xmlns:c16="http://schemas.microsoft.com/office/drawing/2014/chart" uri="{C3380CC4-5D6E-409C-BE32-E72D297353CC}">
                  <c16:uniqueId val="{00000011-3CEB-4537-906A-00522FEEC43C}"/>
                </c:ext>
              </c:extLst>
            </c:dLbl>
            <c:dLbl>
              <c:idx val="7"/>
              <c:delete val="1"/>
              <c:extLst>
                <c:ext xmlns:c15="http://schemas.microsoft.com/office/drawing/2012/chart" uri="{CE6537A1-D6FC-4f65-9D91-7224C49458BB}"/>
                <c:ext xmlns:c16="http://schemas.microsoft.com/office/drawing/2014/chart" uri="{C3380CC4-5D6E-409C-BE32-E72D297353CC}">
                  <c16:uniqueId val="{00000012-3CEB-4537-906A-00522FEEC43C}"/>
                </c:ext>
              </c:extLst>
            </c:dLbl>
            <c:dLbl>
              <c:idx val="9"/>
              <c:delete val="1"/>
              <c:extLst>
                <c:ext xmlns:c15="http://schemas.microsoft.com/office/drawing/2012/chart" uri="{CE6537A1-D6FC-4f65-9D91-7224C49458BB}"/>
                <c:ext xmlns:c16="http://schemas.microsoft.com/office/drawing/2014/chart" uri="{C3380CC4-5D6E-409C-BE32-E72D297353CC}">
                  <c16:uniqueId val="{00000013-3CEB-4537-906A-00522FEEC43C}"/>
                </c:ext>
              </c:extLst>
            </c:dLbl>
            <c:dLbl>
              <c:idx val="11"/>
              <c:delete val="1"/>
              <c:extLst>
                <c:ext xmlns:c15="http://schemas.microsoft.com/office/drawing/2012/chart" uri="{CE6537A1-D6FC-4f65-9D91-7224C49458BB}"/>
                <c:ext xmlns:c16="http://schemas.microsoft.com/office/drawing/2014/chart" uri="{C3380CC4-5D6E-409C-BE32-E72D297353CC}">
                  <c16:uniqueId val="{00000014-3CEB-4537-906A-00522FEEC43C}"/>
                </c:ext>
              </c:extLst>
            </c:dLbl>
            <c:dLbl>
              <c:idx val="13"/>
              <c:delete val="1"/>
              <c:extLst>
                <c:ext xmlns:c15="http://schemas.microsoft.com/office/drawing/2012/chart" uri="{CE6537A1-D6FC-4f65-9D91-7224C49458BB}"/>
                <c:ext xmlns:c16="http://schemas.microsoft.com/office/drawing/2014/chart" uri="{C3380CC4-5D6E-409C-BE32-E72D297353CC}">
                  <c16:uniqueId val="{00000015-3CEB-4537-906A-00522FEEC43C}"/>
                </c:ext>
              </c:extLst>
            </c:dLbl>
            <c:dLbl>
              <c:idx val="15"/>
              <c:delete val="1"/>
              <c:extLst>
                <c:ext xmlns:c15="http://schemas.microsoft.com/office/drawing/2012/chart" uri="{CE6537A1-D6FC-4f65-9D91-7224C49458BB}"/>
                <c:ext xmlns:c16="http://schemas.microsoft.com/office/drawing/2014/chart" uri="{C3380CC4-5D6E-409C-BE32-E72D297353CC}">
                  <c16:uniqueId val="{00000016-3CEB-4537-906A-00522FEEC43C}"/>
                </c:ext>
              </c:extLst>
            </c:dLbl>
            <c:dLbl>
              <c:idx val="17"/>
              <c:delete val="1"/>
              <c:extLst>
                <c:ext xmlns:c15="http://schemas.microsoft.com/office/drawing/2012/chart" uri="{CE6537A1-D6FC-4f65-9D91-7224C49458BB}"/>
                <c:ext xmlns:c16="http://schemas.microsoft.com/office/drawing/2014/chart" uri="{C3380CC4-5D6E-409C-BE32-E72D297353CC}">
                  <c16:uniqueId val="{00000017-3CEB-4537-906A-00522FEEC43C}"/>
                </c:ext>
              </c:extLst>
            </c:dLbl>
            <c:dLbl>
              <c:idx val="19"/>
              <c:delete val="1"/>
              <c:extLst>
                <c:ext xmlns:c15="http://schemas.microsoft.com/office/drawing/2012/chart" uri="{CE6537A1-D6FC-4f65-9D91-7224C49458BB}"/>
                <c:ext xmlns:c16="http://schemas.microsoft.com/office/drawing/2014/chart" uri="{C3380CC4-5D6E-409C-BE32-E72D297353CC}">
                  <c16:uniqueId val="{00000018-3CEB-4537-906A-00522FEEC43C}"/>
                </c:ext>
              </c:extLst>
            </c:dLbl>
            <c:dLbl>
              <c:idx val="21"/>
              <c:delete val="1"/>
              <c:extLst>
                <c:ext xmlns:c15="http://schemas.microsoft.com/office/drawing/2012/chart" uri="{CE6537A1-D6FC-4f65-9D91-7224C49458BB}"/>
                <c:ext xmlns:c16="http://schemas.microsoft.com/office/drawing/2014/chart" uri="{C3380CC4-5D6E-409C-BE32-E72D297353CC}">
                  <c16:uniqueId val="{00000019-3CEB-4537-906A-00522FEEC43C}"/>
                </c:ext>
              </c:extLst>
            </c:dLbl>
            <c:dLbl>
              <c:idx val="23"/>
              <c:delete val="1"/>
              <c:extLst>
                <c:ext xmlns:c15="http://schemas.microsoft.com/office/drawing/2012/chart" uri="{CE6537A1-D6FC-4f65-9D91-7224C49458BB}"/>
                <c:ext xmlns:c16="http://schemas.microsoft.com/office/drawing/2014/chart" uri="{C3380CC4-5D6E-409C-BE32-E72D297353CC}">
                  <c16:uniqueId val="{0000001A-3CEB-4537-906A-00522FEEC43C}"/>
                </c:ext>
              </c:extLst>
            </c:dLbl>
            <c:dLbl>
              <c:idx val="25"/>
              <c:delete val="1"/>
              <c:extLst>
                <c:ext xmlns:c15="http://schemas.microsoft.com/office/drawing/2012/chart" uri="{CE6537A1-D6FC-4f65-9D91-7224C49458BB}"/>
                <c:ext xmlns:c16="http://schemas.microsoft.com/office/drawing/2014/chart" uri="{C3380CC4-5D6E-409C-BE32-E72D297353CC}">
                  <c16:uniqueId val="{0000001B-3CEB-4537-906A-00522FEEC43C}"/>
                </c:ext>
              </c:extLst>
            </c:dLbl>
            <c:spPr>
              <a:noFill/>
              <a:ln>
                <a:noFill/>
              </a:ln>
              <a:effectLst/>
            </c:spPr>
            <c:txPr>
              <a:bodyPr rot="-5400000" vert="horz"/>
              <a:lstStyle/>
              <a:p>
                <a:pPr>
                  <a:defRPr sz="4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en!$B$3:$Y$3,Daten!$Z$3:$AA$3,Daten!$AB$3,Daten!$AC$3:$AF$3,Daten!$AG$3:$AN$3,Daten!$AO$3:$BC$3,Daten!$BD$3,Daten!$BE$3,Daten!$BF$3,Daten!$BG$3,Daten!$BH$3,Daten!$BI$3:$CM$3,Daten!$CN$3:$CP$3,Daten!$CQ$3,Daten!$CR$3:$CT$3,Daten!$CU$3:$CX$3,Daten!$CY$3:$DA$3,Daten!$DB$3:$DD$3,Daten!$DE$3:$DG$3)</c:f>
              <c:numCache>
                <c:formatCode>dd/mm/yy;@</c:formatCode>
                <c:ptCount val="83"/>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numCache>
            </c:numRef>
          </c:cat>
          <c:val>
            <c:numRef>
              <c:f>(Daten!$H$40:$BH$40,Daten!$BI$40:$CM$40,Daten!$CN$40:$CP$40,Daten!$CQ$40,Daten!$CR$40,Daten!$CS$40:$CT$40,Daten!$CU$40:$CX$40,Daten!$CY$40:$DA$40,Daten!$DB$40:$DD$40,Daten!$DE$40:$DG$40)</c:f>
              <c:numCache>
                <c:formatCode>General</c:formatCode>
                <c:ptCount val="83"/>
                <c:pt idx="0">
                  <c:v>127</c:v>
                </c:pt>
                <c:pt idx="1">
                  <c:v>121</c:v>
                </c:pt>
                <c:pt idx="2">
                  <c:v>127</c:v>
                </c:pt>
                <c:pt idx="3">
                  <c:v>129</c:v>
                </c:pt>
                <c:pt idx="4">
                  <c:v>130</c:v>
                </c:pt>
                <c:pt idx="5">
                  <c:v>136</c:v>
                </c:pt>
                <c:pt idx="6">
                  <c:v>139</c:v>
                </c:pt>
                <c:pt idx="7">
                  <c:v>140</c:v>
                </c:pt>
                <c:pt idx="8">
                  <c:v>136</c:v>
                </c:pt>
                <c:pt idx="9">
                  <c:v>135</c:v>
                </c:pt>
                <c:pt idx="10">
                  <c:v>135</c:v>
                </c:pt>
                <c:pt idx="11">
                  <c:v>137</c:v>
                </c:pt>
                <c:pt idx="12">
                  <c:v>132</c:v>
                </c:pt>
                <c:pt idx="13">
                  <c:v>136</c:v>
                </c:pt>
                <c:pt idx="14">
                  <c:v>136</c:v>
                </c:pt>
                <c:pt idx="15">
                  <c:v>137</c:v>
                </c:pt>
                <c:pt idx="16">
                  <c:v>139</c:v>
                </c:pt>
                <c:pt idx="17">
                  <c:v>138</c:v>
                </c:pt>
                <c:pt idx="18">
                  <c:v>146</c:v>
                </c:pt>
                <c:pt idx="19">
                  <c:v>148</c:v>
                </c:pt>
                <c:pt idx="20">
                  <c:v>148</c:v>
                </c:pt>
                <c:pt idx="21">
                  <c:v>151</c:v>
                </c:pt>
                <c:pt idx="22">
                  <c:v>149</c:v>
                </c:pt>
                <c:pt idx="23">
                  <c:v>148</c:v>
                </c:pt>
                <c:pt idx="24">
                  <c:v>147</c:v>
                </c:pt>
                <c:pt idx="25">
                  <c:v>148</c:v>
                </c:pt>
                <c:pt idx="26">
                  <c:v>152</c:v>
                </c:pt>
                <c:pt idx="27">
                  <c:v>151</c:v>
                </c:pt>
                <c:pt idx="28">
                  <c:v>150</c:v>
                </c:pt>
                <c:pt idx="29">
                  <c:v>154</c:v>
                </c:pt>
                <c:pt idx="30">
                  <c:v>153</c:v>
                </c:pt>
                <c:pt idx="31">
                  <c:v>158</c:v>
                </c:pt>
                <c:pt idx="32">
                  <c:v>161</c:v>
                </c:pt>
                <c:pt idx="33">
                  <c:v>164</c:v>
                </c:pt>
                <c:pt idx="34">
                  <c:v>162</c:v>
                </c:pt>
                <c:pt idx="35">
                  <c:v>162</c:v>
                </c:pt>
                <c:pt idx="36">
                  <c:v>163</c:v>
                </c:pt>
                <c:pt idx="37">
                  <c:v>165</c:v>
                </c:pt>
                <c:pt idx="38">
                  <c:v>168</c:v>
                </c:pt>
                <c:pt idx="39">
                  <c:v>168</c:v>
                </c:pt>
                <c:pt idx="40">
                  <c:v>173</c:v>
                </c:pt>
                <c:pt idx="41">
                  <c:v>177</c:v>
                </c:pt>
                <c:pt idx="42">
                  <c:v>181</c:v>
                </c:pt>
                <c:pt idx="43">
                  <c:v>177</c:v>
                </c:pt>
                <c:pt idx="44">
                  <c:v>180</c:v>
                </c:pt>
                <c:pt idx="45">
                  <c:v>183</c:v>
                </c:pt>
                <c:pt idx="46">
                  <c:v>183</c:v>
                </c:pt>
                <c:pt idx="47">
                  <c:v>183</c:v>
                </c:pt>
                <c:pt idx="48">
                  <c:v>184</c:v>
                </c:pt>
                <c:pt idx="49">
                  <c:v>186</c:v>
                </c:pt>
                <c:pt idx="50">
                  <c:v>188</c:v>
                </c:pt>
                <c:pt idx="51">
                  <c:v>186</c:v>
                </c:pt>
                <c:pt idx="52">
                  <c:v>183</c:v>
                </c:pt>
                <c:pt idx="53">
                  <c:v>183</c:v>
                </c:pt>
                <c:pt idx="54">
                  <c:v>188</c:v>
                </c:pt>
                <c:pt idx="55">
                  <c:v>192</c:v>
                </c:pt>
                <c:pt idx="56">
                  <c:v>194</c:v>
                </c:pt>
                <c:pt idx="57">
                  <c:v>192</c:v>
                </c:pt>
                <c:pt idx="58">
                  <c:v>194</c:v>
                </c:pt>
                <c:pt idx="59">
                  <c:v>189</c:v>
                </c:pt>
                <c:pt idx="60">
                  <c:v>187</c:v>
                </c:pt>
                <c:pt idx="61">
                  <c:v>191</c:v>
                </c:pt>
                <c:pt idx="62">
                  <c:v>197</c:v>
                </c:pt>
                <c:pt idx="63">
                  <c:v>197</c:v>
                </c:pt>
                <c:pt idx="64">
                  <c:v>193</c:v>
                </c:pt>
                <c:pt idx="65">
                  <c:v>195</c:v>
                </c:pt>
                <c:pt idx="66">
                  <c:v>196</c:v>
                </c:pt>
                <c:pt idx="67">
                  <c:v>197</c:v>
                </c:pt>
                <c:pt idx="68">
                  <c:v>196</c:v>
                </c:pt>
                <c:pt idx="69">
                  <c:v>196</c:v>
                </c:pt>
                <c:pt idx="70">
                  <c:v>200</c:v>
                </c:pt>
                <c:pt idx="71">
                  <c:v>195</c:v>
                </c:pt>
                <c:pt idx="72">
                  <c:v>198</c:v>
                </c:pt>
                <c:pt idx="73">
                  <c:v>205</c:v>
                </c:pt>
                <c:pt idx="74">
                  <c:v>204</c:v>
                </c:pt>
                <c:pt idx="75">
                  <c:v>206</c:v>
                </c:pt>
                <c:pt idx="76">
                  <c:v>209</c:v>
                </c:pt>
                <c:pt idx="77">
                  <c:v>207</c:v>
                </c:pt>
                <c:pt idx="78">
                  <c:v>206</c:v>
                </c:pt>
                <c:pt idx="79">
                  <c:v>209</c:v>
                </c:pt>
                <c:pt idx="80">
                  <c:v>213</c:v>
                </c:pt>
                <c:pt idx="81">
                  <c:v>213</c:v>
                </c:pt>
                <c:pt idx="82">
                  <c:v>214</c:v>
                </c:pt>
              </c:numCache>
            </c:numRef>
          </c:val>
          <c:extLst>
            <c:ext xmlns:c16="http://schemas.microsoft.com/office/drawing/2014/chart" uri="{C3380CC4-5D6E-409C-BE32-E72D297353CC}">
              <c16:uniqueId val="{0000001C-3CEB-4537-906A-00522FEEC43C}"/>
            </c:ext>
          </c:extLst>
        </c:ser>
        <c:dLbls>
          <c:showLegendKey val="0"/>
          <c:showVal val="0"/>
          <c:showCatName val="0"/>
          <c:showSerName val="0"/>
          <c:showPercent val="0"/>
          <c:showBubbleSize val="0"/>
        </c:dLbls>
        <c:gapWidth val="150"/>
        <c:axId val="126696064"/>
        <c:axId val="126742912"/>
      </c:barChart>
      <c:dateAx>
        <c:axId val="126696064"/>
        <c:scaling>
          <c:orientation val="minMax"/>
        </c:scaling>
        <c:delete val="0"/>
        <c:axPos val="b"/>
        <c:numFmt formatCode="m/d/yyyy" sourceLinked="0"/>
        <c:majorTickMark val="out"/>
        <c:minorTickMark val="none"/>
        <c:tickLblPos val="nextTo"/>
        <c:txPr>
          <a:bodyPr/>
          <a:lstStyle/>
          <a:p>
            <a:pPr>
              <a:defRPr sz="400">
                <a:latin typeface="Arial" panose="020B0604020202020204" pitchFamily="34" charset="0"/>
                <a:cs typeface="Arial" panose="020B0604020202020204" pitchFamily="34" charset="0"/>
              </a:defRPr>
            </a:pPr>
            <a:endParaRPr lang="de-DE"/>
          </a:p>
        </c:txPr>
        <c:crossAx val="126742912"/>
        <c:crosses val="autoZero"/>
        <c:auto val="1"/>
        <c:lblOffset val="100"/>
        <c:baseTimeUnit val="months"/>
      </c:dateAx>
      <c:valAx>
        <c:axId val="126742912"/>
        <c:scaling>
          <c:orientation val="minMax"/>
          <c:min val="40"/>
        </c:scaling>
        <c:delete val="0"/>
        <c:axPos val="l"/>
        <c:numFmt formatCode="General" sourceLinked="1"/>
        <c:majorTickMark val="out"/>
        <c:minorTickMark val="none"/>
        <c:tickLblPos val="nextTo"/>
        <c:crossAx val="126696064"/>
        <c:crosses val="autoZero"/>
        <c:crossBetween val="between"/>
      </c:valAx>
    </c:plotArea>
    <c:legend>
      <c:legendPos val="t"/>
      <c:layout>
        <c:manualLayout>
          <c:xMode val="edge"/>
          <c:yMode val="edge"/>
          <c:x val="9.8684038368161059E-2"/>
          <c:y val="0.10959980688128579"/>
          <c:w val="0.24488150524728228"/>
          <c:h val="0.21599336563459776"/>
        </c:manualLayout>
      </c:layout>
      <c:overlay val="0"/>
      <c:txPr>
        <a:bodyPr/>
        <a:lstStyle/>
        <a:p>
          <a:pPr>
            <a:defRPr sz="800"/>
          </a:pPr>
          <a:endParaRPr lang="de-DE"/>
        </a:p>
      </c:txPr>
    </c:legend>
    <c:plotVisOnly val="1"/>
    <c:dispBlanksAs val="gap"/>
    <c:showDLblsOverMax val="0"/>
  </c:chart>
  <c:spPr>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B28496-C868-463D-8BE0-8C76389DDD01}"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FBA3731F-AAC8-4218-AF1E-1D09122FAE01}">
      <dgm:prSet/>
      <dgm:spPr/>
      <dgm:t>
        <a:bodyPr/>
        <a:lstStyle/>
        <a:p>
          <a:pPr>
            <a:defRPr b="1"/>
          </a:pPr>
          <a:r>
            <a:rPr lang="en-US"/>
            <a:t>2015</a:t>
          </a:r>
        </a:p>
      </dgm:t>
    </dgm:pt>
    <dgm:pt modelId="{B5AC210A-F296-48F1-A4C3-34DEBDC8A7E2}" type="parTrans" cxnId="{C8A42EB4-1534-46EA-940A-BBA75325F713}">
      <dgm:prSet/>
      <dgm:spPr/>
      <dgm:t>
        <a:bodyPr/>
        <a:lstStyle/>
        <a:p>
          <a:endParaRPr lang="en-US"/>
        </a:p>
      </dgm:t>
    </dgm:pt>
    <dgm:pt modelId="{4F9123AF-E5FA-4FE5-926D-6752B4823C0D}" type="sibTrans" cxnId="{C8A42EB4-1534-46EA-940A-BBA75325F713}">
      <dgm:prSet/>
      <dgm:spPr/>
      <dgm:t>
        <a:bodyPr/>
        <a:lstStyle/>
        <a:p>
          <a:endParaRPr lang="en-US"/>
        </a:p>
      </dgm:t>
    </dgm:pt>
    <dgm:pt modelId="{206733A5-8678-47BF-8FB5-141C8F32B439}">
      <dgm:prSet/>
      <dgm:spPr>
        <a:solidFill>
          <a:srgbClr val="EC6726">
            <a:alpha val="90000"/>
          </a:srgbClr>
        </a:solidFill>
      </dgm:spPr>
      <dgm:t>
        <a:bodyPr/>
        <a:lstStyle/>
        <a:p>
          <a:r>
            <a:rPr lang="hu-HU" dirty="0">
              <a:solidFill>
                <a:schemeClr val="bg1"/>
              </a:solidFill>
            </a:rPr>
            <a:t>A GSTT No </a:t>
          </a:r>
          <a:r>
            <a:rPr lang="hu-HU" dirty="0" err="1">
              <a:solidFill>
                <a:schemeClr val="bg1"/>
              </a:solidFill>
            </a:rPr>
            <a:t>Dig</a:t>
          </a:r>
          <a:r>
            <a:rPr lang="hu-HU" dirty="0">
              <a:solidFill>
                <a:schemeClr val="bg1"/>
              </a:solidFill>
            </a:rPr>
            <a:t> </a:t>
          </a:r>
          <a:r>
            <a:rPr lang="hu-HU" dirty="0" err="1">
              <a:solidFill>
                <a:schemeClr val="bg1"/>
              </a:solidFill>
            </a:rPr>
            <a:t>Award</a:t>
          </a:r>
          <a:r>
            <a:rPr lang="hu-HU" dirty="0">
              <a:solidFill>
                <a:schemeClr val="bg1"/>
              </a:solidFill>
            </a:rPr>
            <a:t> 2015 díj nyertese
1000 m 1500 mm-es béléscső telepítése UV-keményedő CIPP technológiával, nagyon speciális körülmények között </a:t>
          </a:r>
          <a:endParaRPr lang="en-US" dirty="0">
            <a:solidFill>
              <a:schemeClr val="bg1"/>
            </a:solidFill>
          </a:endParaRPr>
        </a:p>
      </dgm:t>
    </dgm:pt>
    <dgm:pt modelId="{6CA80678-68C5-4666-B200-6FAB835102F8}" type="parTrans" cxnId="{78E071D1-C051-426D-8020-01E28B91602C}">
      <dgm:prSet/>
      <dgm:spPr/>
      <dgm:t>
        <a:bodyPr/>
        <a:lstStyle/>
        <a:p>
          <a:endParaRPr lang="en-US"/>
        </a:p>
      </dgm:t>
    </dgm:pt>
    <dgm:pt modelId="{976A8518-BD67-461F-8EFB-8AF24D47D6DE}" type="sibTrans" cxnId="{78E071D1-C051-426D-8020-01E28B91602C}">
      <dgm:prSet/>
      <dgm:spPr/>
      <dgm:t>
        <a:bodyPr/>
        <a:lstStyle/>
        <a:p>
          <a:endParaRPr lang="en-US"/>
        </a:p>
      </dgm:t>
    </dgm:pt>
    <dgm:pt modelId="{E548E2CB-653F-4CC6-BCED-28B8D43D4DDB}">
      <dgm:prSet/>
      <dgm:spPr/>
      <dgm:t>
        <a:bodyPr/>
        <a:lstStyle/>
        <a:p>
          <a:pPr>
            <a:defRPr b="1"/>
          </a:pPr>
          <a:r>
            <a:rPr lang="en-US"/>
            <a:t>2017</a:t>
          </a:r>
        </a:p>
      </dgm:t>
    </dgm:pt>
    <dgm:pt modelId="{4208735E-CB03-4F10-8320-6A7123A41BC8}" type="parTrans" cxnId="{BA782320-5BDA-449E-8CD5-07C0FAED6033}">
      <dgm:prSet/>
      <dgm:spPr/>
      <dgm:t>
        <a:bodyPr/>
        <a:lstStyle/>
        <a:p>
          <a:endParaRPr lang="en-US"/>
        </a:p>
      </dgm:t>
    </dgm:pt>
    <dgm:pt modelId="{743D0510-7130-4F61-8C1F-A7852757A3F2}" type="sibTrans" cxnId="{BA782320-5BDA-449E-8CD5-07C0FAED6033}">
      <dgm:prSet/>
      <dgm:spPr/>
      <dgm:t>
        <a:bodyPr/>
        <a:lstStyle/>
        <a:p>
          <a:endParaRPr lang="en-US"/>
        </a:p>
      </dgm:t>
    </dgm:pt>
    <dgm:pt modelId="{7E337772-B9B2-49F7-A692-BF9ACF0CFEA0}">
      <dgm:prSet/>
      <dgm:spPr/>
      <dgm:t>
        <a:bodyPr/>
        <a:lstStyle/>
        <a:p>
          <a:r>
            <a:rPr lang="hu-HU" dirty="0"/>
            <a:t>A GSTT No </a:t>
          </a:r>
          <a:r>
            <a:rPr lang="hu-HU" dirty="0" err="1"/>
            <a:t>Dig</a:t>
          </a:r>
          <a:r>
            <a:rPr lang="hu-HU" dirty="0"/>
            <a:t> </a:t>
          </a:r>
          <a:r>
            <a:rPr lang="hu-HU" dirty="0" err="1"/>
            <a:t>Award</a:t>
          </a:r>
          <a:r>
            <a:rPr lang="hu-HU" dirty="0"/>
            <a:t> 2017 díj nyertese
Saját akna-felújítási rendszer kifejlesztéséért UV-keményítő CIPP technológia alkalmazásával </a:t>
          </a:r>
          <a:endParaRPr lang="en-US" dirty="0"/>
        </a:p>
      </dgm:t>
    </dgm:pt>
    <dgm:pt modelId="{524E0335-D159-4F61-82C3-476996E31994}" type="parTrans" cxnId="{DF49968F-6B44-4391-8019-714E9E59B639}">
      <dgm:prSet/>
      <dgm:spPr/>
      <dgm:t>
        <a:bodyPr/>
        <a:lstStyle/>
        <a:p>
          <a:endParaRPr lang="en-US"/>
        </a:p>
      </dgm:t>
    </dgm:pt>
    <dgm:pt modelId="{AE279767-EDB9-474A-8A8E-EFED53F6CB2C}" type="sibTrans" cxnId="{DF49968F-6B44-4391-8019-714E9E59B639}">
      <dgm:prSet/>
      <dgm:spPr/>
      <dgm:t>
        <a:bodyPr/>
        <a:lstStyle/>
        <a:p>
          <a:endParaRPr lang="en-US"/>
        </a:p>
      </dgm:t>
    </dgm:pt>
    <dgm:pt modelId="{8449EBD8-6124-4518-A6F5-892E1260C1CC}">
      <dgm:prSet/>
      <dgm:spPr/>
      <dgm:t>
        <a:bodyPr/>
        <a:lstStyle/>
        <a:p>
          <a:pPr>
            <a:defRPr b="1"/>
          </a:pPr>
          <a:r>
            <a:rPr lang="en-US" dirty="0"/>
            <a:t>2024</a:t>
          </a:r>
        </a:p>
      </dgm:t>
    </dgm:pt>
    <dgm:pt modelId="{EB515C07-F002-4A4A-8666-24849012BF29}" type="parTrans" cxnId="{1DE2A3E1-BFFD-4363-84C2-5DD9852819B8}">
      <dgm:prSet/>
      <dgm:spPr/>
      <dgm:t>
        <a:bodyPr/>
        <a:lstStyle/>
        <a:p>
          <a:endParaRPr lang="de-DE"/>
        </a:p>
      </dgm:t>
    </dgm:pt>
    <dgm:pt modelId="{AF8E76B7-1575-42B7-8AA8-300CB61463F8}" type="sibTrans" cxnId="{1DE2A3E1-BFFD-4363-84C2-5DD9852819B8}">
      <dgm:prSet/>
      <dgm:spPr/>
      <dgm:t>
        <a:bodyPr/>
        <a:lstStyle/>
        <a:p>
          <a:endParaRPr lang="de-DE"/>
        </a:p>
      </dgm:t>
    </dgm:pt>
    <dgm:pt modelId="{64D0AD41-4C34-4689-BB73-B2815E80DA62}">
      <dgm:prSet/>
      <dgm:spPr/>
      <dgm:t>
        <a:bodyPr/>
        <a:lstStyle/>
        <a:p>
          <a:r>
            <a:rPr lang="hu-HU" dirty="0"/>
            <a:t>Az ISTT No </a:t>
          </a:r>
          <a:r>
            <a:rPr lang="hu-HU" dirty="0" err="1"/>
            <a:t>Dig</a:t>
          </a:r>
          <a:r>
            <a:rPr lang="hu-HU" dirty="0"/>
            <a:t> </a:t>
          </a:r>
          <a:r>
            <a:rPr lang="hu-HU" dirty="0" err="1"/>
            <a:t>Award</a:t>
          </a:r>
          <a:r>
            <a:rPr lang="hu-HU" dirty="0"/>
            <a:t> 2024 díj nyertese
1500 mm-es béléscső telepítése UV-keményedő CIPP technológiával, nagyon speciális körülmények között</a:t>
          </a:r>
          <a:endParaRPr lang="en-US" dirty="0"/>
        </a:p>
      </dgm:t>
    </dgm:pt>
    <dgm:pt modelId="{E8EE91BA-67FE-4382-8422-B39EB193A751}" type="parTrans" cxnId="{65B59DF1-D833-472B-BF87-0392DB4FBE77}">
      <dgm:prSet/>
      <dgm:spPr/>
      <dgm:t>
        <a:bodyPr/>
        <a:lstStyle/>
        <a:p>
          <a:endParaRPr lang="de-DE"/>
        </a:p>
      </dgm:t>
    </dgm:pt>
    <dgm:pt modelId="{5267CEB9-6393-4348-A2D6-70BD2FF844B0}" type="sibTrans" cxnId="{65B59DF1-D833-472B-BF87-0392DB4FBE77}">
      <dgm:prSet/>
      <dgm:spPr/>
      <dgm:t>
        <a:bodyPr/>
        <a:lstStyle/>
        <a:p>
          <a:endParaRPr lang="de-DE"/>
        </a:p>
      </dgm:t>
    </dgm:pt>
    <dgm:pt modelId="{3BCE046A-E3D8-4883-9A65-0D67F3951FAC}" type="pres">
      <dgm:prSet presAssocID="{E8B28496-C868-463D-8BE0-8C76389DDD01}" presName="root" presStyleCnt="0">
        <dgm:presLayoutVars>
          <dgm:chMax/>
          <dgm:chPref/>
          <dgm:animLvl val="lvl"/>
        </dgm:presLayoutVars>
      </dgm:prSet>
      <dgm:spPr/>
    </dgm:pt>
    <dgm:pt modelId="{F82F71CF-9598-4C6F-A812-75A7EDA59441}" type="pres">
      <dgm:prSet presAssocID="{E8B28496-C868-463D-8BE0-8C76389DDD01}" presName="divider" presStyleLbl="node1" presStyleIdx="0" presStyleCnt="1"/>
      <dgm:spPr/>
    </dgm:pt>
    <dgm:pt modelId="{B2C6D58E-1C7C-4E69-AB54-633FC915CEE3}" type="pres">
      <dgm:prSet presAssocID="{E8B28496-C868-463D-8BE0-8C76389DDD01}" presName="nodes" presStyleCnt="0">
        <dgm:presLayoutVars>
          <dgm:chMax/>
          <dgm:chPref/>
          <dgm:animLvl val="lvl"/>
        </dgm:presLayoutVars>
      </dgm:prSet>
      <dgm:spPr/>
    </dgm:pt>
    <dgm:pt modelId="{EAB044FE-D6B1-4927-B7D6-7B2961CF634E}" type="pres">
      <dgm:prSet presAssocID="{FBA3731F-AAC8-4218-AF1E-1D09122FAE01}" presName="composite" presStyleCnt="0"/>
      <dgm:spPr/>
    </dgm:pt>
    <dgm:pt modelId="{0B808734-7663-4908-8287-336B2013091E}" type="pres">
      <dgm:prSet presAssocID="{FBA3731F-AAC8-4218-AF1E-1D09122FAE01}" presName="L1TextContainer" presStyleLbl="revTx" presStyleIdx="0" presStyleCnt="3">
        <dgm:presLayoutVars>
          <dgm:chMax val="1"/>
          <dgm:chPref val="1"/>
          <dgm:bulletEnabled val="1"/>
        </dgm:presLayoutVars>
      </dgm:prSet>
      <dgm:spPr/>
    </dgm:pt>
    <dgm:pt modelId="{D2E8FE30-9110-47C8-AC4A-0B64B1DE2A74}" type="pres">
      <dgm:prSet presAssocID="{FBA3731F-AAC8-4218-AF1E-1D09122FAE01}" presName="L2TextContainerWrapper" presStyleCnt="0">
        <dgm:presLayoutVars>
          <dgm:chMax val="0"/>
          <dgm:chPref val="0"/>
          <dgm:bulletEnabled val="1"/>
        </dgm:presLayoutVars>
      </dgm:prSet>
      <dgm:spPr/>
    </dgm:pt>
    <dgm:pt modelId="{576193C0-9E8E-4E9D-8AE6-890EB4F10DC1}" type="pres">
      <dgm:prSet presAssocID="{FBA3731F-AAC8-4218-AF1E-1D09122FAE01}" presName="L2TextContainer" presStyleLbl="bgAccFollowNode1" presStyleIdx="0" presStyleCnt="3" custLinFactNeighborX="-679" custLinFactNeighborY="2555"/>
      <dgm:spPr/>
    </dgm:pt>
    <dgm:pt modelId="{8AA2CCAA-DE4F-4F4C-BAD9-D4BA3BE0653D}" type="pres">
      <dgm:prSet presAssocID="{FBA3731F-AAC8-4218-AF1E-1D09122FAE01}" presName="FlexibleEmptyPlaceHolder" presStyleCnt="0"/>
      <dgm:spPr/>
    </dgm:pt>
    <dgm:pt modelId="{6AF8ABA0-4338-45D6-8DA8-B551E7025376}" type="pres">
      <dgm:prSet presAssocID="{FBA3731F-AAC8-4218-AF1E-1D09122FAE01}" presName="ConnectLine" presStyleLbl="alignNode1" presStyleIdx="0"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E4C3CBE-AD61-410C-BD3E-B9A318162EDC}" type="pres">
      <dgm:prSet presAssocID="{FBA3731F-AAC8-4218-AF1E-1D09122FAE01}" presName="ConnectorPoint" presStyleLbl="fgAcc1" presStyleIdx="0" presStyleCnt="3"/>
      <dgm:spPr>
        <a:solidFill>
          <a:schemeClr val="lt1">
            <a:alpha val="90000"/>
            <a:hueOff val="0"/>
            <a:satOff val="0"/>
            <a:lumOff val="0"/>
            <a:alphaOff val="0"/>
          </a:schemeClr>
        </a:solidFill>
        <a:ln w="19050" cap="flat" cmpd="sng" algn="ctr">
          <a:noFill/>
          <a:prstDash val="solid"/>
          <a:miter lim="800000"/>
        </a:ln>
        <a:effectLst/>
      </dgm:spPr>
    </dgm:pt>
    <dgm:pt modelId="{C437CDCC-81AD-450A-B7C6-70998A768622}" type="pres">
      <dgm:prSet presAssocID="{FBA3731F-AAC8-4218-AF1E-1D09122FAE01}" presName="EmptyPlaceHolder" presStyleCnt="0"/>
      <dgm:spPr/>
    </dgm:pt>
    <dgm:pt modelId="{71E3E2F9-4F13-4553-B42A-898CB1BB4F52}" type="pres">
      <dgm:prSet presAssocID="{4F9123AF-E5FA-4FE5-926D-6752B4823C0D}" presName="spaceBetweenRectangles" presStyleCnt="0"/>
      <dgm:spPr/>
    </dgm:pt>
    <dgm:pt modelId="{FC45D301-7A0F-401D-B8AE-463D11938BF2}" type="pres">
      <dgm:prSet presAssocID="{E548E2CB-653F-4CC6-BCED-28B8D43D4DDB}" presName="composite" presStyleCnt="0"/>
      <dgm:spPr/>
    </dgm:pt>
    <dgm:pt modelId="{B2F73B16-B6BD-4707-84C3-D7523B77A944}" type="pres">
      <dgm:prSet presAssocID="{E548E2CB-653F-4CC6-BCED-28B8D43D4DDB}" presName="L1TextContainer" presStyleLbl="revTx" presStyleIdx="1" presStyleCnt="3">
        <dgm:presLayoutVars>
          <dgm:chMax val="1"/>
          <dgm:chPref val="1"/>
          <dgm:bulletEnabled val="1"/>
        </dgm:presLayoutVars>
      </dgm:prSet>
      <dgm:spPr/>
    </dgm:pt>
    <dgm:pt modelId="{E93FC0D0-4191-4697-8853-0E6B3B508F5A}" type="pres">
      <dgm:prSet presAssocID="{E548E2CB-653F-4CC6-BCED-28B8D43D4DDB}" presName="L2TextContainerWrapper" presStyleCnt="0">
        <dgm:presLayoutVars>
          <dgm:chMax val="0"/>
          <dgm:chPref val="0"/>
          <dgm:bulletEnabled val="1"/>
        </dgm:presLayoutVars>
      </dgm:prSet>
      <dgm:spPr/>
    </dgm:pt>
    <dgm:pt modelId="{93574F56-3491-41C2-9AF1-7CAD2B3DE983}" type="pres">
      <dgm:prSet presAssocID="{E548E2CB-653F-4CC6-BCED-28B8D43D4DDB}" presName="L2TextContainer" presStyleLbl="bgAccFollowNode1" presStyleIdx="1" presStyleCnt="3"/>
      <dgm:spPr/>
    </dgm:pt>
    <dgm:pt modelId="{72CB65D5-4B2E-407F-8E51-62891DACAC19}" type="pres">
      <dgm:prSet presAssocID="{E548E2CB-653F-4CC6-BCED-28B8D43D4DDB}" presName="FlexibleEmptyPlaceHolder" presStyleCnt="0"/>
      <dgm:spPr/>
    </dgm:pt>
    <dgm:pt modelId="{A0C03059-AF11-4884-992B-2DB7C83670E9}" type="pres">
      <dgm:prSet presAssocID="{E548E2CB-653F-4CC6-BCED-28B8D43D4DDB}" presName="ConnectLine" presStyleLbl="alignNode1" presStyleIdx="1"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0052F89E-FDEA-465F-9035-E280796332F7}" type="pres">
      <dgm:prSet presAssocID="{E548E2CB-653F-4CC6-BCED-28B8D43D4DDB}" presName="ConnectorPoint" presStyleLbl="fgAcc1" presStyleIdx="1" presStyleCnt="3"/>
      <dgm:spPr>
        <a:solidFill>
          <a:schemeClr val="lt1">
            <a:alpha val="90000"/>
            <a:hueOff val="0"/>
            <a:satOff val="0"/>
            <a:lumOff val="0"/>
            <a:alphaOff val="0"/>
          </a:schemeClr>
        </a:solidFill>
        <a:ln w="19050" cap="flat" cmpd="sng" algn="ctr">
          <a:noFill/>
          <a:prstDash val="solid"/>
          <a:miter lim="800000"/>
        </a:ln>
        <a:effectLst/>
      </dgm:spPr>
    </dgm:pt>
    <dgm:pt modelId="{900F1DE8-5469-4B8C-A7A8-A40CCF5C0EAD}" type="pres">
      <dgm:prSet presAssocID="{E548E2CB-653F-4CC6-BCED-28B8D43D4DDB}" presName="EmptyPlaceHolder" presStyleCnt="0"/>
      <dgm:spPr/>
    </dgm:pt>
    <dgm:pt modelId="{55595CB7-6EA8-46F1-8EC7-AFCA61C90895}" type="pres">
      <dgm:prSet presAssocID="{743D0510-7130-4F61-8C1F-A7852757A3F2}" presName="spaceBetweenRectangles" presStyleCnt="0"/>
      <dgm:spPr/>
    </dgm:pt>
    <dgm:pt modelId="{AC13B714-729F-46EC-850C-DC20807B9741}" type="pres">
      <dgm:prSet presAssocID="{8449EBD8-6124-4518-A6F5-892E1260C1CC}" presName="composite" presStyleCnt="0"/>
      <dgm:spPr/>
    </dgm:pt>
    <dgm:pt modelId="{E82B925C-1B45-4C36-936E-00C2CA388A77}" type="pres">
      <dgm:prSet presAssocID="{8449EBD8-6124-4518-A6F5-892E1260C1CC}" presName="L1TextContainer" presStyleLbl="revTx" presStyleIdx="2" presStyleCnt="3">
        <dgm:presLayoutVars>
          <dgm:chMax val="1"/>
          <dgm:chPref val="1"/>
          <dgm:bulletEnabled val="1"/>
        </dgm:presLayoutVars>
      </dgm:prSet>
      <dgm:spPr/>
    </dgm:pt>
    <dgm:pt modelId="{507FCFF8-6D84-42B2-A548-82E275A36A34}" type="pres">
      <dgm:prSet presAssocID="{8449EBD8-6124-4518-A6F5-892E1260C1CC}" presName="L2TextContainerWrapper" presStyleCnt="0">
        <dgm:presLayoutVars>
          <dgm:chMax val="0"/>
          <dgm:chPref val="0"/>
          <dgm:bulletEnabled val="1"/>
        </dgm:presLayoutVars>
      </dgm:prSet>
      <dgm:spPr/>
    </dgm:pt>
    <dgm:pt modelId="{1EE7A35B-CD8C-467E-9916-3DED7A18880D}" type="pres">
      <dgm:prSet presAssocID="{8449EBD8-6124-4518-A6F5-892E1260C1CC}" presName="L2TextContainer" presStyleLbl="bgAccFollowNode1" presStyleIdx="2" presStyleCnt="3"/>
      <dgm:spPr/>
    </dgm:pt>
    <dgm:pt modelId="{C2170A80-3CB5-4010-89E8-47D07E089595}" type="pres">
      <dgm:prSet presAssocID="{8449EBD8-6124-4518-A6F5-892E1260C1CC}" presName="FlexibleEmptyPlaceHolder" presStyleCnt="0"/>
      <dgm:spPr/>
    </dgm:pt>
    <dgm:pt modelId="{DF225B13-004D-4379-BD2C-9636C28C47F7}" type="pres">
      <dgm:prSet presAssocID="{8449EBD8-6124-4518-A6F5-892E1260C1CC}" presName="ConnectLine" presStyleLbl="alignNode1" presStyleIdx="2"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60F12195-1EE7-4E1C-AA3B-F02AA23C618F}" type="pres">
      <dgm:prSet presAssocID="{8449EBD8-6124-4518-A6F5-892E1260C1CC}" presName="ConnectorPoint" presStyleLbl="fgAcc1" presStyleIdx="2" presStyleCnt="3"/>
      <dgm:spPr>
        <a:solidFill>
          <a:schemeClr val="lt1">
            <a:alpha val="90000"/>
            <a:hueOff val="0"/>
            <a:satOff val="0"/>
            <a:lumOff val="0"/>
            <a:alphaOff val="0"/>
          </a:schemeClr>
        </a:solidFill>
        <a:ln w="19050" cap="flat" cmpd="sng" algn="ctr">
          <a:noFill/>
          <a:prstDash val="solid"/>
          <a:miter lim="800000"/>
        </a:ln>
        <a:effectLst/>
      </dgm:spPr>
    </dgm:pt>
    <dgm:pt modelId="{BD4D46F7-35B4-448B-86F8-E14AEA945757}" type="pres">
      <dgm:prSet presAssocID="{8449EBD8-6124-4518-A6F5-892E1260C1CC}" presName="EmptyPlaceHolder" presStyleCnt="0"/>
      <dgm:spPr/>
    </dgm:pt>
  </dgm:ptLst>
  <dgm:cxnLst>
    <dgm:cxn modelId="{56C69811-B49C-43BE-842B-F344406E091F}" type="presOf" srcId="{206733A5-8678-47BF-8FB5-141C8F32B439}" destId="{576193C0-9E8E-4E9D-8AE6-890EB4F10DC1}" srcOrd="0" destOrd="0" presId="urn:microsoft.com/office/officeart/2017/3/layout/HorizontalPathTimeline"/>
    <dgm:cxn modelId="{85BBCA1D-97CB-4623-A268-34F862F02F89}" type="presOf" srcId="{7E337772-B9B2-49F7-A692-BF9ACF0CFEA0}" destId="{93574F56-3491-41C2-9AF1-7CAD2B3DE983}" srcOrd="0" destOrd="0" presId="urn:microsoft.com/office/officeart/2017/3/layout/HorizontalPathTimeline"/>
    <dgm:cxn modelId="{BA782320-5BDA-449E-8CD5-07C0FAED6033}" srcId="{E8B28496-C868-463D-8BE0-8C76389DDD01}" destId="{E548E2CB-653F-4CC6-BCED-28B8D43D4DDB}" srcOrd="1" destOrd="0" parTransId="{4208735E-CB03-4F10-8320-6A7123A41BC8}" sibTransId="{743D0510-7130-4F61-8C1F-A7852757A3F2}"/>
    <dgm:cxn modelId="{20C1715D-BD79-4D0C-9E68-80B92546219A}" type="presOf" srcId="{8449EBD8-6124-4518-A6F5-892E1260C1CC}" destId="{E82B925C-1B45-4C36-936E-00C2CA388A77}" srcOrd="0" destOrd="0" presId="urn:microsoft.com/office/officeart/2017/3/layout/HorizontalPathTimeline"/>
    <dgm:cxn modelId="{0F304A77-9767-43BC-BDEC-CA0F3415ECAD}" type="presOf" srcId="{E548E2CB-653F-4CC6-BCED-28B8D43D4DDB}" destId="{B2F73B16-B6BD-4707-84C3-D7523B77A944}" srcOrd="0" destOrd="0" presId="urn:microsoft.com/office/officeart/2017/3/layout/HorizontalPathTimeline"/>
    <dgm:cxn modelId="{DF49968F-6B44-4391-8019-714E9E59B639}" srcId="{E548E2CB-653F-4CC6-BCED-28B8D43D4DDB}" destId="{7E337772-B9B2-49F7-A692-BF9ACF0CFEA0}" srcOrd="0" destOrd="0" parTransId="{524E0335-D159-4F61-82C3-476996E31994}" sibTransId="{AE279767-EDB9-474A-8A8E-EFED53F6CB2C}"/>
    <dgm:cxn modelId="{064CE7AE-A4CF-426F-A1C9-C4602A72E84A}" type="presOf" srcId="{64D0AD41-4C34-4689-BB73-B2815E80DA62}" destId="{1EE7A35B-CD8C-467E-9916-3DED7A18880D}" srcOrd="0" destOrd="0" presId="urn:microsoft.com/office/officeart/2017/3/layout/HorizontalPathTimeline"/>
    <dgm:cxn modelId="{C8A42EB4-1534-46EA-940A-BBA75325F713}" srcId="{E8B28496-C868-463D-8BE0-8C76389DDD01}" destId="{FBA3731F-AAC8-4218-AF1E-1D09122FAE01}" srcOrd="0" destOrd="0" parTransId="{B5AC210A-F296-48F1-A4C3-34DEBDC8A7E2}" sibTransId="{4F9123AF-E5FA-4FE5-926D-6752B4823C0D}"/>
    <dgm:cxn modelId="{78E071D1-C051-426D-8020-01E28B91602C}" srcId="{FBA3731F-AAC8-4218-AF1E-1D09122FAE01}" destId="{206733A5-8678-47BF-8FB5-141C8F32B439}" srcOrd="0" destOrd="0" parTransId="{6CA80678-68C5-4666-B200-6FAB835102F8}" sibTransId="{976A8518-BD67-461F-8EFB-8AF24D47D6DE}"/>
    <dgm:cxn modelId="{E1A3F2D5-397C-44BF-B02D-E6A27FA364E3}" type="presOf" srcId="{FBA3731F-AAC8-4218-AF1E-1D09122FAE01}" destId="{0B808734-7663-4908-8287-336B2013091E}" srcOrd="0" destOrd="0" presId="urn:microsoft.com/office/officeart/2017/3/layout/HorizontalPathTimeline"/>
    <dgm:cxn modelId="{1DE2A3E1-BFFD-4363-84C2-5DD9852819B8}" srcId="{E8B28496-C868-463D-8BE0-8C76389DDD01}" destId="{8449EBD8-6124-4518-A6F5-892E1260C1CC}" srcOrd="2" destOrd="0" parTransId="{EB515C07-F002-4A4A-8666-24849012BF29}" sibTransId="{AF8E76B7-1575-42B7-8AA8-300CB61463F8}"/>
    <dgm:cxn modelId="{F01029E3-B080-4375-AD10-CA70C21DB03A}" type="presOf" srcId="{E8B28496-C868-463D-8BE0-8C76389DDD01}" destId="{3BCE046A-E3D8-4883-9A65-0D67F3951FAC}" srcOrd="0" destOrd="0" presId="urn:microsoft.com/office/officeart/2017/3/layout/HorizontalPathTimeline"/>
    <dgm:cxn modelId="{65B59DF1-D833-472B-BF87-0392DB4FBE77}" srcId="{8449EBD8-6124-4518-A6F5-892E1260C1CC}" destId="{64D0AD41-4C34-4689-BB73-B2815E80DA62}" srcOrd="0" destOrd="0" parTransId="{E8EE91BA-67FE-4382-8422-B39EB193A751}" sibTransId="{5267CEB9-6393-4348-A2D6-70BD2FF844B0}"/>
    <dgm:cxn modelId="{3382A913-73CC-43F7-BD5F-9C8CDE30E873}" type="presParOf" srcId="{3BCE046A-E3D8-4883-9A65-0D67F3951FAC}" destId="{F82F71CF-9598-4C6F-A812-75A7EDA59441}" srcOrd="0" destOrd="0" presId="urn:microsoft.com/office/officeart/2017/3/layout/HorizontalPathTimeline"/>
    <dgm:cxn modelId="{10F4D31B-4E3B-4773-B92B-58ED89F238F5}" type="presParOf" srcId="{3BCE046A-E3D8-4883-9A65-0D67F3951FAC}" destId="{B2C6D58E-1C7C-4E69-AB54-633FC915CEE3}" srcOrd="1" destOrd="0" presId="urn:microsoft.com/office/officeart/2017/3/layout/HorizontalPathTimeline"/>
    <dgm:cxn modelId="{D77A1BFB-04D7-4047-8AE6-BA4762F7829D}" type="presParOf" srcId="{B2C6D58E-1C7C-4E69-AB54-633FC915CEE3}" destId="{EAB044FE-D6B1-4927-B7D6-7B2961CF634E}" srcOrd="0" destOrd="0" presId="urn:microsoft.com/office/officeart/2017/3/layout/HorizontalPathTimeline"/>
    <dgm:cxn modelId="{89680509-A66A-4180-BD6E-34188C9F1B4B}" type="presParOf" srcId="{EAB044FE-D6B1-4927-B7D6-7B2961CF634E}" destId="{0B808734-7663-4908-8287-336B2013091E}" srcOrd="0" destOrd="0" presId="urn:microsoft.com/office/officeart/2017/3/layout/HorizontalPathTimeline"/>
    <dgm:cxn modelId="{50984DE2-BA14-4F22-BBD4-B892BFDADC77}" type="presParOf" srcId="{EAB044FE-D6B1-4927-B7D6-7B2961CF634E}" destId="{D2E8FE30-9110-47C8-AC4A-0B64B1DE2A74}" srcOrd="1" destOrd="0" presId="urn:microsoft.com/office/officeart/2017/3/layout/HorizontalPathTimeline"/>
    <dgm:cxn modelId="{0974AA8D-F7C4-48B1-BA89-60CE05449EF9}" type="presParOf" srcId="{D2E8FE30-9110-47C8-AC4A-0B64B1DE2A74}" destId="{576193C0-9E8E-4E9D-8AE6-890EB4F10DC1}" srcOrd="0" destOrd="0" presId="urn:microsoft.com/office/officeart/2017/3/layout/HorizontalPathTimeline"/>
    <dgm:cxn modelId="{A82806E5-C410-4165-BC7E-B8AD8ABDD347}" type="presParOf" srcId="{D2E8FE30-9110-47C8-AC4A-0B64B1DE2A74}" destId="{8AA2CCAA-DE4F-4F4C-BAD9-D4BA3BE0653D}" srcOrd="1" destOrd="0" presId="urn:microsoft.com/office/officeart/2017/3/layout/HorizontalPathTimeline"/>
    <dgm:cxn modelId="{A2AC747E-998B-4F62-933D-205B32977BC3}" type="presParOf" srcId="{EAB044FE-D6B1-4927-B7D6-7B2961CF634E}" destId="{6AF8ABA0-4338-45D6-8DA8-B551E7025376}" srcOrd="2" destOrd="0" presId="urn:microsoft.com/office/officeart/2017/3/layout/HorizontalPathTimeline"/>
    <dgm:cxn modelId="{1F25D298-99B9-48A9-A2F1-62D13E967CDA}" type="presParOf" srcId="{EAB044FE-D6B1-4927-B7D6-7B2961CF634E}" destId="{CE4C3CBE-AD61-410C-BD3E-B9A318162EDC}" srcOrd="3" destOrd="0" presId="urn:microsoft.com/office/officeart/2017/3/layout/HorizontalPathTimeline"/>
    <dgm:cxn modelId="{523C2906-8CF6-4E07-9214-1C984E6AC070}" type="presParOf" srcId="{EAB044FE-D6B1-4927-B7D6-7B2961CF634E}" destId="{C437CDCC-81AD-450A-B7C6-70998A768622}" srcOrd="4" destOrd="0" presId="urn:microsoft.com/office/officeart/2017/3/layout/HorizontalPathTimeline"/>
    <dgm:cxn modelId="{D386408B-652C-4963-AE58-84430D1483D8}" type="presParOf" srcId="{B2C6D58E-1C7C-4E69-AB54-633FC915CEE3}" destId="{71E3E2F9-4F13-4553-B42A-898CB1BB4F52}" srcOrd="1" destOrd="0" presId="urn:microsoft.com/office/officeart/2017/3/layout/HorizontalPathTimeline"/>
    <dgm:cxn modelId="{26F0D73E-B079-4B54-8C92-433E505C2A54}" type="presParOf" srcId="{B2C6D58E-1C7C-4E69-AB54-633FC915CEE3}" destId="{FC45D301-7A0F-401D-B8AE-463D11938BF2}" srcOrd="2" destOrd="0" presId="urn:microsoft.com/office/officeart/2017/3/layout/HorizontalPathTimeline"/>
    <dgm:cxn modelId="{24C92D7D-CEDD-4AEF-BFFE-E0007500DA77}" type="presParOf" srcId="{FC45D301-7A0F-401D-B8AE-463D11938BF2}" destId="{B2F73B16-B6BD-4707-84C3-D7523B77A944}" srcOrd="0" destOrd="0" presId="urn:microsoft.com/office/officeart/2017/3/layout/HorizontalPathTimeline"/>
    <dgm:cxn modelId="{14B66159-620B-4C0E-A050-4293527702D5}" type="presParOf" srcId="{FC45D301-7A0F-401D-B8AE-463D11938BF2}" destId="{E93FC0D0-4191-4697-8853-0E6B3B508F5A}" srcOrd="1" destOrd="0" presId="urn:microsoft.com/office/officeart/2017/3/layout/HorizontalPathTimeline"/>
    <dgm:cxn modelId="{A8C81744-9124-448E-9F14-DC3C6D34F78A}" type="presParOf" srcId="{E93FC0D0-4191-4697-8853-0E6B3B508F5A}" destId="{93574F56-3491-41C2-9AF1-7CAD2B3DE983}" srcOrd="0" destOrd="0" presId="urn:microsoft.com/office/officeart/2017/3/layout/HorizontalPathTimeline"/>
    <dgm:cxn modelId="{0C934140-9B9D-41EE-ADD8-BB4269689869}" type="presParOf" srcId="{E93FC0D0-4191-4697-8853-0E6B3B508F5A}" destId="{72CB65D5-4B2E-407F-8E51-62891DACAC19}" srcOrd="1" destOrd="0" presId="urn:microsoft.com/office/officeart/2017/3/layout/HorizontalPathTimeline"/>
    <dgm:cxn modelId="{E8E0C2EF-CE16-496C-829F-6EE77870C12C}" type="presParOf" srcId="{FC45D301-7A0F-401D-B8AE-463D11938BF2}" destId="{A0C03059-AF11-4884-992B-2DB7C83670E9}" srcOrd="2" destOrd="0" presId="urn:microsoft.com/office/officeart/2017/3/layout/HorizontalPathTimeline"/>
    <dgm:cxn modelId="{6226AF31-250E-4A3A-91A9-A6047BE88F6A}" type="presParOf" srcId="{FC45D301-7A0F-401D-B8AE-463D11938BF2}" destId="{0052F89E-FDEA-465F-9035-E280796332F7}" srcOrd="3" destOrd="0" presId="urn:microsoft.com/office/officeart/2017/3/layout/HorizontalPathTimeline"/>
    <dgm:cxn modelId="{E0AFD476-153A-4725-9926-DDF2C47B2053}" type="presParOf" srcId="{FC45D301-7A0F-401D-B8AE-463D11938BF2}" destId="{900F1DE8-5469-4B8C-A7A8-A40CCF5C0EAD}" srcOrd="4" destOrd="0" presId="urn:microsoft.com/office/officeart/2017/3/layout/HorizontalPathTimeline"/>
    <dgm:cxn modelId="{2CE499F5-8D63-45A2-A0CB-D9F53D48E4B2}" type="presParOf" srcId="{B2C6D58E-1C7C-4E69-AB54-633FC915CEE3}" destId="{55595CB7-6EA8-46F1-8EC7-AFCA61C90895}" srcOrd="3" destOrd="0" presId="urn:microsoft.com/office/officeart/2017/3/layout/HorizontalPathTimeline"/>
    <dgm:cxn modelId="{17A6EACB-91AA-412B-A125-8659E0351D77}" type="presParOf" srcId="{B2C6D58E-1C7C-4E69-AB54-633FC915CEE3}" destId="{AC13B714-729F-46EC-850C-DC20807B9741}" srcOrd="4" destOrd="0" presId="urn:microsoft.com/office/officeart/2017/3/layout/HorizontalPathTimeline"/>
    <dgm:cxn modelId="{4A979138-8A3E-42D4-B5E2-7ABC7363CD92}" type="presParOf" srcId="{AC13B714-729F-46EC-850C-DC20807B9741}" destId="{E82B925C-1B45-4C36-936E-00C2CA388A77}" srcOrd="0" destOrd="0" presId="urn:microsoft.com/office/officeart/2017/3/layout/HorizontalPathTimeline"/>
    <dgm:cxn modelId="{7B44CC0B-DEC7-4E77-95B0-FBAEC9090D75}" type="presParOf" srcId="{AC13B714-729F-46EC-850C-DC20807B9741}" destId="{507FCFF8-6D84-42B2-A548-82E275A36A34}" srcOrd="1" destOrd="0" presId="urn:microsoft.com/office/officeart/2017/3/layout/HorizontalPathTimeline"/>
    <dgm:cxn modelId="{A128930B-4FC2-4755-AC11-48DD32D1779C}" type="presParOf" srcId="{507FCFF8-6D84-42B2-A548-82E275A36A34}" destId="{1EE7A35B-CD8C-467E-9916-3DED7A18880D}" srcOrd="0" destOrd="0" presId="urn:microsoft.com/office/officeart/2017/3/layout/HorizontalPathTimeline"/>
    <dgm:cxn modelId="{E5968220-3566-4265-A9B9-D0FBB43D31D8}" type="presParOf" srcId="{507FCFF8-6D84-42B2-A548-82E275A36A34}" destId="{C2170A80-3CB5-4010-89E8-47D07E089595}" srcOrd="1" destOrd="0" presId="urn:microsoft.com/office/officeart/2017/3/layout/HorizontalPathTimeline"/>
    <dgm:cxn modelId="{A82887AC-BA5C-4135-89E8-63493C210026}" type="presParOf" srcId="{AC13B714-729F-46EC-850C-DC20807B9741}" destId="{DF225B13-004D-4379-BD2C-9636C28C47F7}" srcOrd="2" destOrd="0" presId="urn:microsoft.com/office/officeart/2017/3/layout/HorizontalPathTimeline"/>
    <dgm:cxn modelId="{675796FB-C6E4-4E23-B24E-4B28744EF4BD}" type="presParOf" srcId="{AC13B714-729F-46EC-850C-DC20807B9741}" destId="{60F12195-1EE7-4E1C-AA3B-F02AA23C618F}" srcOrd="3" destOrd="0" presId="urn:microsoft.com/office/officeart/2017/3/layout/HorizontalPathTimeline"/>
    <dgm:cxn modelId="{FF006EC6-A1F2-42BB-BD80-652085DB6E29}" type="presParOf" srcId="{AC13B714-729F-46EC-850C-DC20807B9741}" destId="{BD4D46F7-35B4-448B-86F8-E14AEA945757}" srcOrd="4" destOrd="0" presId="urn:microsoft.com/office/officeart/2017/3/layout/HorizontalPath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B28496-C868-463D-8BE0-8C76389DDD01}"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FBA3731F-AAC8-4218-AF1E-1D09122FAE01}">
      <dgm:prSet/>
      <dgm:spPr/>
      <dgm:t>
        <a:bodyPr/>
        <a:lstStyle/>
        <a:p>
          <a:pPr>
            <a:defRPr b="1"/>
          </a:pPr>
          <a:r>
            <a:rPr lang="en-US"/>
            <a:t>2015</a:t>
          </a:r>
        </a:p>
      </dgm:t>
    </dgm:pt>
    <dgm:pt modelId="{B5AC210A-F296-48F1-A4C3-34DEBDC8A7E2}" type="parTrans" cxnId="{C8A42EB4-1534-46EA-940A-BBA75325F713}">
      <dgm:prSet/>
      <dgm:spPr/>
      <dgm:t>
        <a:bodyPr/>
        <a:lstStyle/>
        <a:p>
          <a:endParaRPr lang="en-US"/>
        </a:p>
      </dgm:t>
    </dgm:pt>
    <dgm:pt modelId="{4F9123AF-E5FA-4FE5-926D-6752B4823C0D}" type="sibTrans" cxnId="{C8A42EB4-1534-46EA-940A-BBA75325F713}">
      <dgm:prSet/>
      <dgm:spPr/>
      <dgm:t>
        <a:bodyPr/>
        <a:lstStyle/>
        <a:p>
          <a:endParaRPr lang="en-US"/>
        </a:p>
      </dgm:t>
    </dgm:pt>
    <dgm:pt modelId="{206733A5-8678-47BF-8FB5-141C8F32B439}">
      <dgm:prSet/>
      <dgm:spPr/>
      <dgm:t>
        <a:bodyPr/>
        <a:lstStyle/>
        <a:p>
          <a:r>
            <a:rPr lang="hu-HU" dirty="0"/>
            <a:t>A GSTT No </a:t>
          </a:r>
          <a:r>
            <a:rPr lang="hu-HU" dirty="0" err="1"/>
            <a:t>Dig</a:t>
          </a:r>
          <a:r>
            <a:rPr lang="hu-HU" dirty="0"/>
            <a:t> </a:t>
          </a:r>
          <a:r>
            <a:rPr lang="hu-HU" dirty="0" err="1"/>
            <a:t>Award</a:t>
          </a:r>
          <a:r>
            <a:rPr lang="hu-HU" dirty="0"/>
            <a:t> 2015 díj nyertese
1000 m 1500 mm-es béléscső telepítése UV-keményedő CIPP technológiával, nagyon speciális körülmények között </a:t>
          </a:r>
          <a:endParaRPr lang="en-US" dirty="0"/>
        </a:p>
      </dgm:t>
    </dgm:pt>
    <dgm:pt modelId="{6CA80678-68C5-4666-B200-6FAB835102F8}" type="parTrans" cxnId="{78E071D1-C051-426D-8020-01E28B91602C}">
      <dgm:prSet/>
      <dgm:spPr/>
      <dgm:t>
        <a:bodyPr/>
        <a:lstStyle/>
        <a:p>
          <a:endParaRPr lang="en-US"/>
        </a:p>
      </dgm:t>
    </dgm:pt>
    <dgm:pt modelId="{976A8518-BD67-461F-8EFB-8AF24D47D6DE}" type="sibTrans" cxnId="{78E071D1-C051-426D-8020-01E28B91602C}">
      <dgm:prSet/>
      <dgm:spPr/>
      <dgm:t>
        <a:bodyPr/>
        <a:lstStyle/>
        <a:p>
          <a:endParaRPr lang="en-US"/>
        </a:p>
      </dgm:t>
    </dgm:pt>
    <dgm:pt modelId="{E548E2CB-653F-4CC6-BCED-28B8D43D4DDB}">
      <dgm:prSet/>
      <dgm:spPr/>
      <dgm:t>
        <a:bodyPr/>
        <a:lstStyle/>
        <a:p>
          <a:pPr>
            <a:defRPr b="1"/>
          </a:pPr>
          <a:r>
            <a:rPr lang="en-US"/>
            <a:t>2017</a:t>
          </a:r>
        </a:p>
      </dgm:t>
    </dgm:pt>
    <dgm:pt modelId="{4208735E-CB03-4F10-8320-6A7123A41BC8}" type="parTrans" cxnId="{BA782320-5BDA-449E-8CD5-07C0FAED6033}">
      <dgm:prSet/>
      <dgm:spPr/>
      <dgm:t>
        <a:bodyPr/>
        <a:lstStyle/>
        <a:p>
          <a:endParaRPr lang="en-US"/>
        </a:p>
      </dgm:t>
    </dgm:pt>
    <dgm:pt modelId="{743D0510-7130-4F61-8C1F-A7852757A3F2}" type="sibTrans" cxnId="{BA782320-5BDA-449E-8CD5-07C0FAED6033}">
      <dgm:prSet/>
      <dgm:spPr/>
      <dgm:t>
        <a:bodyPr/>
        <a:lstStyle/>
        <a:p>
          <a:endParaRPr lang="en-US"/>
        </a:p>
      </dgm:t>
    </dgm:pt>
    <dgm:pt modelId="{7E337772-B9B2-49F7-A692-BF9ACF0CFEA0}">
      <dgm:prSet/>
      <dgm:spPr>
        <a:solidFill>
          <a:srgbClr val="EC6726">
            <a:alpha val="90000"/>
          </a:srgbClr>
        </a:solidFill>
      </dgm:spPr>
      <dgm:t>
        <a:bodyPr/>
        <a:lstStyle/>
        <a:p>
          <a:r>
            <a:rPr lang="hu-HU" b="0" dirty="0">
              <a:solidFill>
                <a:schemeClr val="bg1"/>
              </a:solidFill>
            </a:rPr>
            <a:t>A GSTT No </a:t>
          </a:r>
          <a:r>
            <a:rPr lang="hu-HU" b="0" dirty="0" err="1">
              <a:solidFill>
                <a:schemeClr val="bg1"/>
              </a:solidFill>
            </a:rPr>
            <a:t>Dig</a:t>
          </a:r>
          <a:r>
            <a:rPr lang="hu-HU" b="0" dirty="0">
              <a:solidFill>
                <a:schemeClr val="bg1"/>
              </a:solidFill>
            </a:rPr>
            <a:t> </a:t>
          </a:r>
          <a:r>
            <a:rPr lang="hu-HU" b="0" dirty="0" err="1">
              <a:solidFill>
                <a:schemeClr val="bg1"/>
              </a:solidFill>
            </a:rPr>
            <a:t>Award</a:t>
          </a:r>
          <a:r>
            <a:rPr lang="hu-HU" b="0" dirty="0">
              <a:solidFill>
                <a:schemeClr val="bg1"/>
              </a:solidFill>
            </a:rPr>
            <a:t> 2017 díj nyertese
Saját akna-felújítási rendszer kifejlesztéséért UV-keményítő CIPP technológia alkalmazásával </a:t>
          </a:r>
          <a:endParaRPr lang="en-US" b="0" dirty="0">
            <a:solidFill>
              <a:schemeClr val="bg1"/>
            </a:solidFill>
          </a:endParaRPr>
        </a:p>
      </dgm:t>
    </dgm:pt>
    <dgm:pt modelId="{524E0335-D159-4F61-82C3-476996E31994}" type="parTrans" cxnId="{DF49968F-6B44-4391-8019-714E9E59B639}">
      <dgm:prSet/>
      <dgm:spPr/>
      <dgm:t>
        <a:bodyPr/>
        <a:lstStyle/>
        <a:p>
          <a:endParaRPr lang="en-US"/>
        </a:p>
      </dgm:t>
    </dgm:pt>
    <dgm:pt modelId="{AE279767-EDB9-474A-8A8E-EFED53F6CB2C}" type="sibTrans" cxnId="{DF49968F-6B44-4391-8019-714E9E59B639}">
      <dgm:prSet/>
      <dgm:spPr/>
      <dgm:t>
        <a:bodyPr/>
        <a:lstStyle/>
        <a:p>
          <a:endParaRPr lang="en-US"/>
        </a:p>
      </dgm:t>
    </dgm:pt>
    <dgm:pt modelId="{8449EBD8-6124-4518-A6F5-892E1260C1CC}">
      <dgm:prSet/>
      <dgm:spPr/>
      <dgm:t>
        <a:bodyPr/>
        <a:lstStyle/>
        <a:p>
          <a:pPr>
            <a:defRPr b="1"/>
          </a:pPr>
          <a:r>
            <a:rPr lang="en-US" dirty="0"/>
            <a:t>2024</a:t>
          </a:r>
        </a:p>
      </dgm:t>
    </dgm:pt>
    <dgm:pt modelId="{EB515C07-F002-4A4A-8666-24849012BF29}" type="parTrans" cxnId="{1DE2A3E1-BFFD-4363-84C2-5DD9852819B8}">
      <dgm:prSet/>
      <dgm:spPr/>
      <dgm:t>
        <a:bodyPr/>
        <a:lstStyle/>
        <a:p>
          <a:endParaRPr lang="de-DE"/>
        </a:p>
      </dgm:t>
    </dgm:pt>
    <dgm:pt modelId="{AF8E76B7-1575-42B7-8AA8-300CB61463F8}" type="sibTrans" cxnId="{1DE2A3E1-BFFD-4363-84C2-5DD9852819B8}">
      <dgm:prSet/>
      <dgm:spPr/>
      <dgm:t>
        <a:bodyPr/>
        <a:lstStyle/>
        <a:p>
          <a:endParaRPr lang="de-DE"/>
        </a:p>
      </dgm:t>
    </dgm:pt>
    <dgm:pt modelId="{64D0AD41-4C34-4689-BB73-B2815E80DA62}">
      <dgm:prSet/>
      <dgm:spPr/>
      <dgm:t>
        <a:bodyPr/>
        <a:lstStyle/>
        <a:p>
          <a:r>
            <a:rPr lang="hu-HU" dirty="0"/>
            <a:t>Az ISTT No </a:t>
          </a:r>
          <a:r>
            <a:rPr lang="hu-HU" dirty="0" err="1"/>
            <a:t>Dig</a:t>
          </a:r>
          <a:r>
            <a:rPr lang="hu-HU" dirty="0"/>
            <a:t> </a:t>
          </a:r>
          <a:r>
            <a:rPr lang="hu-HU" dirty="0" err="1"/>
            <a:t>Award</a:t>
          </a:r>
          <a:r>
            <a:rPr lang="hu-HU" dirty="0"/>
            <a:t> 2024 díj nyertese
1500 mm-es béléscső telepítése UV-keményedő CIPP technológiával, nagyon speciális körülmények között</a:t>
          </a:r>
          <a:endParaRPr lang="en-US" dirty="0"/>
        </a:p>
      </dgm:t>
    </dgm:pt>
    <dgm:pt modelId="{E8EE91BA-67FE-4382-8422-B39EB193A751}" type="parTrans" cxnId="{65B59DF1-D833-472B-BF87-0392DB4FBE77}">
      <dgm:prSet/>
      <dgm:spPr/>
      <dgm:t>
        <a:bodyPr/>
        <a:lstStyle/>
        <a:p>
          <a:endParaRPr lang="de-DE"/>
        </a:p>
      </dgm:t>
    </dgm:pt>
    <dgm:pt modelId="{5267CEB9-6393-4348-A2D6-70BD2FF844B0}" type="sibTrans" cxnId="{65B59DF1-D833-472B-BF87-0392DB4FBE77}">
      <dgm:prSet/>
      <dgm:spPr/>
      <dgm:t>
        <a:bodyPr/>
        <a:lstStyle/>
        <a:p>
          <a:endParaRPr lang="de-DE"/>
        </a:p>
      </dgm:t>
    </dgm:pt>
    <dgm:pt modelId="{3BCE046A-E3D8-4883-9A65-0D67F3951FAC}" type="pres">
      <dgm:prSet presAssocID="{E8B28496-C868-463D-8BE0-8C76389DDD01}" presName="root" presStyleCnt="0">
        <dgm:presLayoutVars>
          <dgm:chMax/>
          <dgm:chPref/>
          <dgm:animLvl val="lvl"/>
        </dgm:presLayoutVars>
      </dgm:prSet>
      <dgm:spPr/>
    </dgm:pt>
    <dgm:pt modelId="{F82F71CF-9598-4C6F-A812-75A7EDA59441}" type="pres">
      <dgm:prSet presAssocID="{E8B28496-C868-463D-8BE0-8C76389DDD01}" presName="divider" presStyleLbl="node1" presStyleIdx="0" presStyleCnt="1"/>
      <dgm:spPr/>
    </dgm:pt>
    <dgm:pt modelId="{B2C6D58E-1C7C-4E69-AB54-633FC915CEE3}" type="pres">
      <dgm:prSet presAssocID="{E8B28496-C868-463D-8BE0-8C76389DDD01}" presName="nodes" presStyleCnt="0">
        <dgm:presLayoutVars>
          <dgm:chMax/>
          <dgm:chPref/>
          <dgm:animLvl val="lvl"/>
        </dgm:presLayoutVars>
      </dgm:prSet>
      <dgm:spPr/>
    </dgm:pt>
    <dgm:pt modelId="{EAB044FE-D6B1-4927-B7D6-7B2961CF634E}" type="pres">
      <dgm:prSet presAssocID="{FBA3731F-AAC8-4218-AF1E-1D09122FAE01}" presName="composite" presStyleCnt="0"/>
      <dgm:spPr/>
    </dgm:pt>
    <dgm:pt modelId="{0B808734-7663-4908-8287-336B2013091E}" type="pres">
      <dgm:prSet presAssocID="{FBA3731F-AAC8-4218-AF1E-1D09122FAE01}" presName="L1TextContainer" presStyleLbl="revTx" presStyleIdx="0" presStyleCnt="3">
        <dgm:presLayoutVars>
          <dgm:chMax val="1"/>
          <dgm:chPref val="1"/>
          <dgm:bulletEnabled val="1"/>
        </dgm:presLayoutVars>
      </dgm:prSet>
      <dgm:spPr/>
    </dgm:pt>
    <dgm:pt modelId="{D2E8FE30-9110-47C8-AC4A-0B64B1DE2A74}" type="pres">
      <dgm:prSet presAssocID="{FBA3731F-AAC8-4218-AF1E-1D09122FAE01}" presName="L2TextContainerWrapper" presStyleCnt="0">
        <dgm:presLayoutVars>
          <dgm:chMax val="0"/>
          <dgm:chPref val="0"/>
          <dgm:bulletEnabled val="1"/>
        </dgm:presLayoutVars>
      </dgm:prSet>
      <dgm:spPr/>
    </dgm:pt>
    <dgm:pt modelId="{576193C0-9E8E-4E9D-8AE6-890EB4F10DC1}" type="pres">
      <dgm:prSet presAssocID="{FBA3731F-AAC8-4218-AF1E-1D09122FAE01}" presName="L2TextContainer" presStyleLbl="bgAccFollowNode1" presStyleIdx="0" presStyleCnt="3"/>
      <dgm:spPr/>
    </dgm:pt>
    <dgm:pt modelId="{8AA2CCAA-DE4F-4F4C-BAD9-D4BA3BE0653D}" type="pres">
      <dgm:prSet presAssocID="{FBA3731F-AAC8-4218-AF1E-1D09122FAE01}" presName="FlexibleEmptyPlaceHolder" presStyleCnt="0"/>
      <dgm:spPr/>
    </dgm:pt>
    <dgm:pt modelId="{6AF8ABA0-4338-45D6-8DA8-B551E7025376}" type="pres">
      <dgm:prSet presAssocID="{FBA3731F-AAC8-4218-AF1E-1D09122FAE01}" presName="ConnectLine" presStyleLbl="alignNode1" presStyleIdx="0"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E4C3CBE-AD61-410C-BD3E-B9A318162EDC}" type="pres">
      <dgm:prSet presAssocID="{FBA3731F-AAC8-4218-AF1E-1D09122FAE01}" presName="ConnectorPoint" presStyleLbl="fgAcc1" presStyleIdx="0" presStyleCnt="3"/>
      <dgm:spPr>
        <a:solidFill>
          <a:schemeClr val="lt1">
            <a:alpha val="90000"/>
            <a:hueOff val="0"/>
            <a:satOff val="0"/>
            <a:lumOff val="0"/>
            <a:alphaOff val="0"/>
          </a:schemeClr>
        </a:solidFill>
        <a:ln w="19050" cap="flat" cmpd="sng" algn="ctr">
          <a:noFill/>
          <a:prstDash val="solid"/>
          <a:miter lim="800000"/>
        </a:ln>
        <a:effectLst/>
      </dgm:spPr>
    </dgm:pt>
    <dgm:pt modelId="{C437CDCC-81AD-450A-B7C6-70998A768622}" type="pres">
      <dgm:prSet presAssocID="{FBA3731F-AAC8-4218-AF1E-1D09122FAE01}" presName="EmptyPlaceHolder" presStyleCnt="0"/>
      <dgm:spPr/>
    </dgm:pt>
    <dgm:pt modelId="{71E3E2F9-4F13-4553-B42A-898CB1BB4F52}" type="pres">
      <dgm:prSet presAssocID="{4F9123AF-E5FA-4FE5-926D-6752B4823C0D}" presName="spaceBetweenRectangles" presStyleCnt="0"/>
      <dgm:spPr/>
    </dgm:pt>
    <dgm:pt modelId="{FC45D301-7A0F-401D-B8AE-463D11938BF2}" type="pres">
      <dgm:prSet presAssocID="{E548E2CB-653F-4CC6-BCED-28B8D43D4DDB}" presName="composite" presStyleCnt="0"/>
      <dgm:spPr/>
    </dgm:pt>
    <dgm:pt modelId="{B2F73B16-B6BD-4707-84C3-D7523B77A944}" type="pres">
      <dgm:prSet presAssocID="{E548E2CB-653F-4CC6-BCED-28B8D43D4DDB}" presName="L1TextContainer" presStyleLbl="revTx" presStyleIdx="1" presStyleCnt="3">
        <dgm:presLayoutVars>
          <dgm:chMax val="1"/>
          <dgm:chPref val="1"/>
          <dgm:bulletEnabled val="1"/>
        </dgm:presLayoutVars>
      </dgm:prSet>
      <dgm:spPr/>
    </dgm:pt>
    <dgm:pt modelId="{E93FC0D0-4191-4697-8853-0E6B3B508F5A}" type="pres">
      <dgm:prSet presAssocID="{E548E2CB-653F-4CC6-BCED-28B8D43D4DDB}" presName="L2TextContainerWrapper" presStyleCnt="0">
        <dgm:presLayoutVars>
          <dgm:chMax val="0"/>
          <dgm:chPref val="0"/>
          <dgm:bulletEnabled val="1"/>
        </dgm:presLayoutVars>
      </dgm:prSet>
      <dgm:spPr/>
    </dgm:pt>
    <dgm:pt modelId="{93574F56-3491-41C2-9AF1-7CAD2B3DE983}" type="pres">
      <dgm:prSet presAssocID="{E548E2CB-653F-4CC6-BCED-28B8D43D4DDB}" presName="L2TextContainer" presStyleLbl="bgAccFollowNode1" presStyleIdx="1" presStyleCnt="3"/>
      <dgm:spPr/>
    </dgm:pt>
    <dgm:pt modelId="{72CB65D5-4B2E-407F-8E51-62891DACAC19}" type="pres">
      <dgm:prSet presAssocID="{E548E2CB-653F-4CC6-BCED-28B8D43D4DDB}" presName="FlexibleEmptyPlaceHolder" presStyleCnt="0"/>
      <dgm:spPr/>
    </dgm:pt>
    <dgm:pt modelId="{A0C03059-AF11-4884-992B-2DB7C83670E9}" type="pres">
      <dgm:prSet presAssocID="{E548E2CB-653F-4CC6-BCED-28B8D43D4DDB}" presName="ConnectLine" presStyleLbl="alignNode1" presStyleIdx="1"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0052F89E-FDEA-465F-9035-E280796332F7}" type="pres">
      <dgm:prSet presAssocID="{E548E2CB-653F-4CC6-BCED-28B8D43D4DDB}" presName="ConnectorPoint" presStyleLbl="fgAcc1" presStyleIdx="1" presStyleCnt="3"/>
      <dgm:spPr>
        <a:solidFill>
          <a:schemeClr val="lt1">
            <a:alpha val="90000"/>
            <a:hueOff val="0"/>
            <a:satOff val="0"/>
            <a:lumOff val="0"/>
            <a:alphaOff val="0"/>
          </a:schemeClr>
        </a:solidFill>
        <a:ln w="19050" cap="flat" cmpd="sng" algn="ctr">
          <a:noFill/>
          <a:prstDash val="solid"/>
          <a:miter lim="800000"/>
        </a:ln>
        <a:effectLst/>
      </dgm:spPr>
    </dgm:pt>
    <dgm:pt modelId="{900F1DE8-5469-4B8C-A7A8-A40CCF5C0EAD}" type="pres">
      <dgm:prSet presAssocID="{E548E2CB-653F-4CC6-BCED-28B8D43D4DDB}" presName="EmptyPlaceHolder" presStyleCnt="0"/>
      <dgm:spPr/>
    </dgm:pt>
    <dgm:pt modelId="{55595CB7-6EA8-46F1-8EC7-AFCA61C90895}" type="pres">
      <dgm:prSet presAssocID="{743D0510-7130-4F61-8C1F-A7852757A3F2}" presName="spaceBetweenRectangles" presStyleCnt="0"/>
      <dgm:spPr/>
    </dgm:pt>
    <dgm:pt modelId="{AC13B714-729F-46EC-850C-DC20807B9741}" type="pres">
      <dgm:prSet presAssocID="{8449EBD8-6124-4518-A6F5-892E1260C1CC}" presName="composite" presStyleCnt="0"/>
      <dgm:spPr/>
    </dgm:pt>
    <dgm:pt modelId="{E82B925C-1B45-4C36-936E-00C2CA388A77}" type="pres">
      <dgm:prSet presAssocID="{8449EBD8-6124-4518-A6F5-892E1260C1CC}" presName="L1TextContainer" presStyleLbl="revTx" presStyleIdx="2" presStyleCnt="3">
        <dgm:presLayoutVars>
          <dgm:chMax val="1"/>
          <dgm:chPref val="1"/>
          <dgm:bulletEnabled val="1"/>
        </dgm:presLayoutVars>
      </dgm:prSet>
      <dgm:spPr/>
    </dgm:pt>
    <dgm:pt modelId="{507FCFF8-6D84-42B2-A548-82E275A36A34}" type="pres">
      <dgm:prSet presAssocID="{8449EBD8-6124-4518-A6F5-892E1260C1CC}" presName="L2TextContainerWrapper" presStyleCnt="0">
        <dgm:presLayoutVars>
          <dgm:chMax val="0"/>
          <dgm:chPref val="0"/>
          <dgm:bulletEnabled val="1"/>
        </dgm:presLayoutVars>
      </dgm:prSet>
      <dgm:spPr/>
    </dgm:pt>
    <dgm:pt modelId="{1EE7A35B-CD8C-467E-9916-3DED7A18880D}" type="pres">
      <dgm:prSet presAssocID="{8449EBD8-6124-4518-A6F5-892E1260C1CC}" presName="L2TextContainer" presStyleLbl="bgAccFollowNode1" presStyleIdx="2" presStyleCnt="3"/>
      <dgm:spPr/>
    </dgm:pt>
    <dgm:pt modelId="{C2170A80-3CB5-4010-89E8-47D07E089595}" type="pres">
      <dgm:prSet presAssocID="{8449EBD8-6124-4518-A6F5-892E1260C1CC}" presName="FlexibleEmptyPlaceHolder" presStyleCnt="0"/>
      <dgm:spPr/>
    </dgm:pt>
    <dgm:pt modelId="{DF225B13-004D-4379-BD2C-9636C28C47F7}" type="pres">
      <dgm:prSet presAssocID="{8449EBD8-6124-4518-A6F5-892E1260C1CC}" presName="ConnectLine" presStyleLbl="alignNode1" presStyleIdx="2"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60F12195-1EE7-4E1C-AA3B-F02AA23C618F}" type="pres">
      <dgm:prSet presAssocID="{8449EBD8-6124-4518-A6F5-892E1260C1CC}" presName="ConnectorPoint" presStyleLbl="fgAcc1" presStyleIdx="2" presStyleCnt="3"/>
      <dgm:spPr>
        <a:solidFill>
          <a:schemeClr val="lt1">
            <a:alpha val="90000"/>
            <a:hueOff val="0"/>
            <a:satOff val="0"/>
            <a:lumOff val="0"/>
            <a:alphaOff val="0"/>
          </a:schemeClr>
        </a:solidFill>
        <a:ln w="19050" cap="flat" cmpd="sng" algn="ctr">
          <a:noFill/>
          <a:prstDash val="solid"/>
          <a:miter lim="800000"/>
        </a:ln>
        <a:effectLst/>
      </dgm:spPr>
    </dgm:pt>
    <dgm:pt modelId="{BD4D46F7-35B4-448B-86F8-E14AEA945757}" type="pres">
      <dgm:prSet presAssocID="{8449EBD8-6124-4518-A6F5-892E1260C1CC}" presName="EmptyPlaceHolder" presStyleCnt="0"/>
      <dgm:spPr/>
    </dgm:pt>
  </dgm:ptLst>
  <dgm:cxnLst>
    <dgm:cxn modelId="{56C69811-B49C-43BE-842B-F344406E091F}" type="presOf" srcId="{206733A5-8678-47BF-8FB5-141C8F32B439}" destId="{576193C0-9E8E-4E9D-8AE6-890EB4F10DC1}" srcOrd="0" destOrd="0" presId="urn:microsoft.com/office/officeart/2017/3/layout/HorizontalPathTimeline"/>
    <dgm:cxn modelId="{85BBCA1D-97CB-4623-A268-34F862F02F89}" type="presOf" srcId="{7E337772-B9B2-49F7-A692-BF9ACF0CFEA0}" destId="{93574F56-3491-41C2-9AF1-7CAD2B3DE983}" srcOrd="0" destOrd="0" presId="urn:microsoft.com/office/officeart/2017/3/layout/HorizontalPathTimeline"/>
    <dgm:cxn modelId="{BA782320-5BDA-449E-8CD5-07C0FAED6033}" srcId="{E8B28496-C868-463D-8BE0-8C76389DDD01}" destId="{E548E2CB-653F-4CC6-BCED-28B8D43D4DDB}" srcOrd="1" destOrd="0" parTransId="{4208735E-CB03-4F10-8320-6A7123A41BC8}" sibTransId="{743D0510-7130-4F61-8C1F-A7852757A3F2}"/>
    <dgm:cxn modelId="{20C1715D-BD79-4D0C-9E68-80B92546219A}" type="presOf" srcId="{8449EBD8-6124-4518-A6F5-892E1260C1CC}" destId="{E82B925C-1B45-4C36-936E-00C2CA388A77}" srcOrd="0" destOrd="0" presId="urn:microsoft.com/office/officeart/2017/3/layout/HorizontalPathTimeline"/>
    <dgm:cxn modelId="{0F304A77-9767-43BC-BDEC-CA0F3415ECAD}" type="presOf" srcId="{E548E2CB-653F-4CC6-BCED-28B8D43D4DDB}" destId="{B2F73B16-B6BD-4707-84C3-D7523B77A944}" srcOrd="0" destOrd="0" presId="urn:microsoft.com/office/officeart/2017/3/layout/HorizontalPathTimeline"/>
    <dgm:cxn modelId="{DF49968F-6B44-4391-8019-714E9E59B639}" srcId="{E548E2CB-653F-4CC6-BCED-28B8D43D4DDB}" destId="{7E337772-B9B2-49F7-A692-BF9ACF0CFEA0}" srcOrd="0" destOrd="0" parTransId="{524E0335-D159-4F61-82C3-476996E31994}" sibTransId="{AE279767-EDB9-474A-8A8E-EFED53F6CB2C}"/>
    <dgm:cxn modelId="{064CE7AE-A4CF-426F-A1C9-C4602A72E84A}" type="presOf" srcId="{64D0AD41-4C34-4689-BB73-B2815E80DA62}" destId="{1EE7A35B-CD8C-467E-9916-3DED7A18880D}" srcOrd="0" destOrd="0" presId="urn:microsoft.com/office/officeart/2017/3/layout/HorizontalPathTimeline"/>
    <dgm:cxn modelId="{C8A42EB4-1534-46EA-940A-BBA75325F713}" srcId="{E8B28496-C868-463D-8BE0-8C76389DDD01}" destId="{FBA3731F-AAC8-4218-AF1E-1D09122FAE01}" srcOrd="0" destOrd="0" parTransId="{B5AC210A-F296-48F1-A4C3-34DEBDC8A7E2}" sibTransId="{4F9123AF-E5FA-4FE5-926D-6752B4823C0D}"/>
    <dgm:cxn modelId="{78E071D1-C051-426D-8020-01E28B91602C}" srcId="{FBA3731F-AAC8-4218-AF1E-1D09122FAE01}" destId="{206733A5-8678-47BF-8FB5-141C8F32B439}" srcOrd="0" destOrd="0" parTransId="{6CA80678-68C5-4666-B200-6FAB835102F8}" sibTransId="{976A8518-BD67-461F-8EFB-8AF24D47D6DE}"/>
    <dgm:cxn modelId="{E1A3F2D5-397C-44BF-B02D-E6A27FA364E3}" type="presOf" srcId="{FBA3731F-AAC8-4218-AF1E-1D09122FAE01}" destId="{0B808734-7663-4908-8287-336B2013091E}" srcOrd="0" destOrd="0" presId="urn:microsoft.com/office/officeart/2017/3/layout/HorizontalPathTimeline"/>
    <dgm:cxn modelId="{1DE2A3E1-BFFD-4363-84C2-5DD9852819B8}" srcId="{E8B28496-C868-463D-8BE0-8C76389DDD01}" destId="{8449EBD8-6124-4518-A6F5-892E1260C1CC}" srcOrd="2" destOrd="0" parTransId="{EB515C07-F002-4A4A-8666-24849012BF29}" sibTransId="{AF8E76B7-1575-42B7-8AA8-300CB61463F8}"/>
    <dgm:cxn modelId="{F01029E3-B080-4375-AD10-CA70C21DB03A}" type="presOf" srcId="{E8B28496-C868-463D-8BE0-8C76389DDD01}" destId="{3BCE046A-E3D8-4883-9A65-0D67F3951FAC}" srcOrd="0" destOrd="0" presId="urn:microsoft.com/office/officeart/2017/3/layout/HorizontalPathTimeline"/>
    <dgm:cxn modelId="{65B59DF1-D833-472B-BF87-0392DB4FBE77}" srcId="{8449EBD8-6124-4518-A6F5-892E1260C1CC}" destId="{64D0AD41-4C34-4689-BB73-B2815E80DA62}" srcOrd="0" destOrd="0" parTransId="{E8EE91BA-67FE-4382-8422-B39EB193A751}" sibTransId="{5267CEB9-6393-4348-A2D6-70BD2FF844B0}"/>
    <dgm:cxn modelId="{3382A913-73CC-43F7-BD5F-9C8CDE30E873}" type="presParOf" srcId="{3BCE046A-E3D8-4883-9A65-0D67F3951FAC}" destId="{F82F71CF-9598-4C6F-A812-75A7EDA59441}" srcOrd="0" destOrd="0" presId="urn:microsoft.com/office/officeart/2017/3/layout/HorizontalPathTimeline"/>
    <dgm:cxn modelId="{10F4D31B-4E3B-4773-B92B-58ED89F238F5}" type="presParOf" srcId="{3BCE046A-E3D8-4883-9A65-0D67F3951FAC}" destId="{B2C6D58E-1C7C-4E69-AB54-633FC915CEE3}" srcOrd="1" destOrd="0" presId="urn:microsoft.com/office/officeart/2017/3/layout/HorizontalPathTimeline"/>
    <dgm:cxn modelId="{D77A1BFB-04D7-4047-8AE6-BA4762F7829D}" type="presParOf" srcId="{B2C6D58E-1C7C-4E69-AB54-633FC915CEE3}" destId="{EAB044FE-D6B1-4927-B7D6-7B2961CF634E}" srcOrd="0" destOrd="0" presId="urn:microsoft.com/office/officeart/2017/3/layout/HorizontalPathTimeline"/>
    <dgm:cxn modelId="{89680509-A66A-4180-BD6E-34188C9F1B4B}" type="presParOf" srcId="{EAB044FE-D6B1-4927-B7D6-7B2961CF634E}" destId="{0B808734-7663-4908-8287-336B2013091E}" srcOrd="0" destOrd="0" presId="urn:microsoft.com/office/officeart/2017/3/layout/HorizontalPathTimeline"/>
    <dgm:cxn modelId="{50984DE2-BA14-4F22-BBD4-B892BFDADC77}" type="presParOf" srcId="{EAB044FE-D6B1-4927-B7D6-7B2961CF634E}" destId="{D2E8FE30-9110-47C8-AC4A-0B64B1DE2A74}" srcOrd="1" destOrd="0" presId="urn:microsoft.com/office/officeart/2017/3/layout/HorizontalPathTimeline"/>
    <dgm:cxn modelId="{0974AA8D-F7C4-48B1-BA89-60CE05449EF9}" type="presParOf" srcId="{D2E8FE30-9110-47C8-AC4A-0B64B1DE2A74}" destId="{576193C0-9E8E-4E9D-8AE6-890EB4F10DC1}" srcOrd="0" destOrd="0" presId="urn:microsoft.com/office/officeart/2017/3/layout/HorizontalPathTimeline"/>
    <dgm:cxn modelId="{A82806E5-C410-4165-BC7E-B8AD8ABDD347}" type="presParOf" srcId="{D2E8FE30-9110-47C8-AC4A-0B64B1DE2A74}" destId="{8AA2CCAA-DE4F-4F4C-BAD9-D4BA3BE0653D}" srcOrd="1" destOrd="0" presId="urn:microsoft.com/office/officeart/2017/3/layout/HorizontalPathTimeline"/>
    <dgm:cxn modelId="{A2AC747E-998B-4F62-933D-205B32977BC3}" type="presParOf" srcId="{EAB044FE-D6B1-4927-B7D6-7B2961CF634E}" destId="{6AF8ABA0-4338-45D6-8DA8-B551E7025376}" srcOrd="2" destOrd="0" presId="urn:microsoft.com/office/officeart/2017/3/layout/HorizontalPathTimeline"/>
    <dgm:cxn modelId="{1F25D298-99B9-48A9-A2F1-62D13E967CDA}" type="presParOf" srcId="{EAB044FE-D6B1-4927-B7D6-7B2961CF634E}" destId="{CE4C3CBE-AD61-410C-BD3E-B9A318162EDC}" srcOrd="3" destOrd="0" presId="urn:microsoft.com/office/officeart/2017/3/layout/HorizontalPathTimeline"/>
    <dgm:cxn modelId="{523C2906-8CF6-4E07-9214-1C984E6AC070}" type="presParOf" srcId="{EAB044FE-D6B1-4927-B7D6-7B2961CF634E}" destId="{C437CDCC-81AD-450A-B7C6-70998A768622}" srcOrd="4" destOrd="0" presId="urn:microsoft.com/office/officeart/2017/3/layout/HorizontalPathTimeline"/>
    <dgm:cxn modelId="{D386408B-652C-4963-AE58-84430D1483D8}" type="presParOf" srcId="{B2C6D58E-1C7C-4E69-AB54-633FC915CEE3}" destId="{71E3E2F9-4F13-4553-B42A-898CB1BB4F52}" srcOrd="1" destOrd="0" presId="urn:microsoft.com/office/officeart/2017/3/layout/HorizontalPathTimeline"/>
    <dgm:cxn modelId="{26F0D73E-B079-4B54-8C92-433E505C2A54}" type="presParOf" srcId="{B2C6D58E-1C7C-4E69-AB54-633FC915CEE3}" destId="{FC45D301-7A0F-401D-B8AE-463D11938BF2}" srcOrd="2" destOrd="0" presId="urn:microsoft.com/office/officeart/2017/3/layout/HorizontalPathTimeline"/>
    <dgm:cxn modelId="{24C92D7D-CEDD-4AEF-BFFE-E0007500DA77}" type="presParOf" srcId="{FC45D301-7A0F-401D-B8AE-463D11938BF2}" destId="{B2F73B16-B6BD-4707-84C3-D7523B77A944}" srcOrd="0" destOrd="0" presId="urn:microsoft.com/office/officeart/2017/3/layout/HorizontalPathTimeline"/>
    <dgm:cxn modelId="{14B66159-620B-4C0E-A050-4293527702D5}" type="presParOf" srcId="{FC45D301-7A0F-401D-B8AE-463D11938BF2}" destId="{E93FC0D0-4191-4697-8853-0E6B3B508F5A}" srcOrd="1" destOrd="0" presId="urn:microsoft.com/office/officeart/2017/3/layout/HorizontalPathTimeline"/>
    <dgm:cxn modelId="{A8C81744-9124-448E-9F14-DC3C6D34F78A}" type="presParOf" srcId="{E93FC0D0-4191-4697-8853-0E6B3B508F5A}" destId="{93574F56-3491-41C2-9AF1-7CAD2B3DE983}" srcOrd="0" destOrd="0" presId="urn:microsoft.com/office/officeart/2017/3/layout/HorizontalPathTimeline"/>
    <dgm:cxn modelId="{0C934140-9B9D-41EE-ADD8-BB4269689869}" type="presParOf" srcId="{E93FC0D0-4191-4697-8853-0E6B3B508F5A}" destId="{72CB65D5-4B2E-407F-8E51-62891DACAC19}" srcOrd="1" destOrd="0" presId="urn:microsoft.com/office/officeart/2017/3/layout/HorizontalPathTimeline"/>
    <dgm:cxn modelId="{E8E0C2EF-CE16-496C-829F-6EE77870C12C}" type="presParOf" srcId="{FC45D301-7A0F-401D-B8AE-463D11938BF2}" destId="{A0C03059-AF11-4884-992B-2DB7C83670E9}" srcOrd="2" destOrd="0" presId="urn:microsoft.com/office/officeart/2017/3/layout/HorizontalPathTimeline"/>
    <dgm:cxn modelId="{6226AF31-250E-4A3A-91A9-A6047BE88F6A}" type="presParOf" srcId="{FC45D301-7A0F-401D-B8AE-463D11938BF2}" destId="{0052F89E-FDEA-465F-9035-E280796332F7}" srcOrd="3" destOrd="0" presId="urn:microsoft.com/office/officeart/2017/3/layout/HorizontalPathTimeline"/>
    <dgm:cxn modelId="{E0AFD476-153A-4725-9926-DDF2C47B2053}" type="presParOf" srcId="{FC45D301-7A0F-401D-B8AE-463D11938BF2}" destId="{900F1DE8-5469-4B8C-A7A8-A40CCF5C0EAD}" srcOrd="4" destOrd="0" presId="urn:microsoft.com/office/officeart/2017/3/layout/HorizontalPathTimeline"/>
    <dgm:cxn modelId="{2CE499F5-8D63-45A2-A0CB-D9F53D48E4B2}" type="presParOf" srcId="{B2C6D58E-1C7C-4E69-AB54-633FC915CEE3}" destId="{55595CB7-6EA8-46F1-8EC7-AFCA61C90895}" srcOrd="3" destOrd="0" presId="urn:microsoft.com/office/officeart/2017/3/layout/HorizontalPathTimeline"/>
    <dgm:cxn modelId="{17A6EACB-91AA-412B-A125-8659E0351D77}" type="presParOf" srcId="{B2C6D58E-1C7C-4E69-AB54-633FC915CEE3}" destId="{AC13B714-729F-46EC-850C-DC20807B9741}" srcOrd="4" destOrd="0" presId="urn:microsoft.com/office/officeart/2017/3/layout/HorizontalPathTimeline"/>
    <dgm:cxn modelId="{4A979138-8A3E-42D4-B5E2-7ABC7363CD92}" type="presParOf" srcId="{AC13B714-729F-46EC-850C-DC20807B9741}" destId="{E82B925C-1B45-4C36-936E-00C2CA388A77}" srcOrd="0" destOrd="0" presId="urn:microsoft.com/office/officeart/2017/3/layout/HorizontalPathTimeline"/>
    <dgm:cxn modelId="{7B44CC0B-DEC7-4E77-95B0-FBAEC9090D75}" type="presParOf" srcId="{AC13B714-729F-46EC-850C-DC20807B9741}" destId="{507FCFF8-6D84-42B2-A548-82E275A36A34}" srcOrd="1" destOrd="0" presId="urn:microsoft.com/office/officeart/2017/3/layout/HorizontalPathTimeline"/>
    <dgm:cxn modelId="{A128930B-4FC2-4755-AC11-48DD32D1779C}" type="presParOf" srcId="{507FCFF8-6D84-42B2-A548-82E275A36A34}" destId="{1EE7A35B-CD8C-467E-9916-3DED7A18880D}" srcOrd="0" destOrd="0" presId="urn:microsoft.com/office/officeart/2017/3/layout/HorizontalPathTimeline"/>
    <dgm:cxn modelId="{E5968220-3566-4265-A9B9-D0FBB43D31D8}" type="presParOf" srcId="{507FCFF8-6D84-42B2-A548-82E275A36A34}" destId="{C2170A80-3CB5-4010-89E8-47D07E089595}" srcOrd="1" destOrd="0" presId="urn:microsoft.com/office/officeart/2017/3/layout/HorizontalPathTimeline"/>
    <dgm:cxn modelId="{A82887AC-BA5C-4135-89E8-63493C210026}" type="presParOf" srcId="{AC13B714-729F-46EC-850C-DC20807B9741}" destId="{DF225B13-004D-4379-BD2C-9636C28C47F7}" srcOrd="2" destOrd="0" presId="urn:microsoft.com/office/officeart/2017/3/layout/HorizontalPathTimeline"/>
    <dgm:cxn modelId="{675796FB-C6E4-4E23-B24E-4B28744EF4BD}" type="presParOf" srcId="{AC13B714-729F-46EC-850C-DC20807B9741}" destId="{60F12195-1EE7-4E1C-AA3B-F02AA23C618F}" srcOrd="3" destOrd="0" presId="urn:microsoft.com/office/officeart/2017/3/layout/HorizontalPathTimeline"/>
    <dgm:cxn modelId="{FF006EC6-A1F2-42BB-BD80-652085DB6E29}" type="presParOf" srcId="{AC13B714-729F-46EC-850C-DC20807B9741}" destId="{BD4D46F7-35B4-448B-86F8-E14AEA945757}" srcOrd="4" destOrd="0" presId="urn:microsoft.com/office/officeart/2017/3/layout/HorizontalPath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B28496-C868-463D-8BE0-8C76389DDD01}"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FBA3731F-AAC8-4218-AF1E-1D09122FAE01}">
      <dgm:prSet/>
      <dgm:spPr/>
      <dgm:t>
        <a:bodyPr/>
        <a:lstStyle/>
        <a:p>
          <a:pPr>
            <a:defRPr b="1"/>
          </a:pPr>
          <a:r>
            <a:rPr lang="en-US"/>
            <a:t>2015</a:t>
          </a:r>
        </a:p>
      </dgm:t>
    </dgm:pt>
    <dgm:pt modelId="{B5AC210A-F296-48F1-A4C3-34DEBDC8A7E2}" type="parTrans" cxnId="{C8A42EB4-1534-46EA-940A-BBA75325F713}">
      <dgm:prSet/>
      <dgm:spPr/>
      <dgm:t>
        <a:bodyPr/>
        <a:lstStyle/>
        <a:p>
          <a:endParaRPr lang="en-US"/>
        </a:p>
      </dgm:t>
    </dgm:pt>
    <dgm:pt modelId="{4F9123AF-E5FA-4FE5-926D-6752B4823C0D}" type="sibTrans" cxnId="{C8A42EB4-1534-46EA-940A-BBA75325F713}">
      <dgm:prSet/>
      <dgm:spPr/>
      <dgm:t>
        <a:bodyPr/>
        <a:lstStyle/>
        <a:p>
          <a:endParaRPr lang="en-US"/>
        </a:p>
      </dgm:t>
    </dgm:pt>
    <dgm:pt modelId="{206733A5-8678-47BF-8FB5-141C8F32B439}">
      <dgm:prSet/>
      <dgm:spPr/>
      <dgm:t>
        <a:bodyPr/>
        <a:lstStyle/>
        <a:p>
          <a:r>
            <a:rPr lang="hu-HU" dirty="0"/>
            <a:t>A GSTT No </a:t>
          </a:r>
          <a:r>
            <a:rPr lang="hu-HU" dirty="0" err="1"/>
            <a:t>Dig</a:t>
          </a:r>
          <a:r>
            <a:rPr lang="hu-HU" dirty="0"/>
            <a:t> </a:t>
          </a:r>
          <a:r>
            <a:rPr lang="hu-HU" dirty="0" err="1"/>
            <a:t>Award</a:t>
          </a:r>
          <a:r>
            <a:rPr lang="hu-HU" dirty="0"/>
            <a:t> 2015 díj nyertese
1000 m 1500 mm-es béléscső telepítése UV-keményedő CIPP technológiával, nagyon speciális körülmények között </a:t>
          </a:r>
          <a:endParaRPr lang="en-US" dirty="0"/>
        </a:p>
      </dgm:t>
    </dgm:pt>
    <dgm:pt modelId="{6CA80678-68C5-4666-B200-6FAB835102F8}" type="parTrans" cxnId="{78E071D1-C051-426D-8020-01E28B91602C}">
      <dgm:prSet/>
      <dgm:spPr/>
      <dgm:t>
        <a:bodyPr/>
        <a:lstStyle/>
        <a:p>
          <a:endParaRPr lang="en-US"/>
        </a:p>
      </dgm:t>
    </dgm:pt>
    <dgm:pt modelId="{976A8518-BD67-461F-8EFB-8AF24D47D6DE}" type="sibTrans" cxnId="{78E071D1-C051-426D-8020-01E28B91602C}">
      <dgm:prSet/>
      <dgm:spPr/>
      <dgm:t>
        <a:bodyPr/>
        <a:lstStyle/>
        <a:p>
          <a:endParaRPr lang="en-US"/>
        </a:p>
      </dgm:t>
    </dgm:pt>
    <dgm:pt modelId="{E548E2CB-653F-4CC6-BCED-28B8D43D4DDB}">
      <dgm:prSet/>
      <dgm:spPr/>
      <dgm:t>
        <a:bodyPr/>
        <a:lstStyle/>
        <a:p>
          <a:pPr>
            <a:defRPr b="1"/>
          </a:pPr>
          <a:r>
            <a:rPr lang="en-US"/>
            <a:t>2017</a:t>
          </a:r>
        </a:p>
      </dgm:t>
    </dgm:pt>
    <dgm:pt modelId="{4208735E-CB03-4F10-8320-6A7123A41BC8}" type="parTrans" cxnId="{BA782320-5BDA-449E-8CD5-07C0FAED6033}">
      <dgm:prSet/>
      <dgm:spPr/>
      <dgm:t>
        <a:bodyPr/>
        <a:lstStyle/>
        <a:p>
          <a:endParaRPr lang="en-US"/>
        </a:p>
      </dgm:t>
    </dgm:pt>
    <dgm:pt modelId="{743D0510-7130-4F61-8C1F-A7852757A3F2}" type="sibTrans" cxnId="{BA782320-5BDA-449E-8CD5-07C0FAED6033}">
      <dgm:prSet/>
      <dgm:spPr/>
      <dgm:t>
        <a:bodyPr/>
        <a:lstStyle/>
        <a:p>
          <a:endParaRPr lang="en-US"/>
        </a:p>
      </dgm:t>
    </dgm:pt>
    <dgm:pt modelId="{7E337772-B9B2-49F7-A692-BF9ACF0CFEA0}">
      <dgm:prSet/>
      <dgm:spPr/>
      <dgm:t>
        <a:bodyPr/>
        <a:lstStyle/>
        <a:p>
          <a:r>
            <a:rPr lang="hu-HU" dirty="0"/>
            <a:t>A GSTT No </a:t>
          </a:r>
          <a:r>
            <a:rPr lang="hu-HU" dirty="0" err="1"/>
            <a:t>Dig</a:t>
          </a:r>
          <a:r>
            <a:rPr lang="hu-HU" dirty="0"/>
            <a:t> </a:t>
          </a:r>
          <a:r>
            <a:rPr lang="hu-HU" dirty="0" err="1"/>
            <a:t>Award</a:t>
          </a:r>
          <a:r>
            <a:rPr lang="hu-HU" dirty="0"/>
            <a:t> 2017 díj nyertese
Saját akna-felújítási rendszer kifejlesztéséért UV-keményítő CIPP technológia alkalmazásával </a:t>
          </a:r>
          <a:endParaRPr lang="en-US" dirty="0"/>
        </a:p>
      </dgm:t>
    </dgm:pt>
    <dgm:pt modelId="{524E0335-D159-4F61-82C3-476996E31994}" type="parTrans" cxnId="{DF49968F-6B44-4391-8019-714E9E59B639}">
      <dgm:prSet/>
      <dgm:spPr/>
      <dgm:t>
        <a:bodyPr/>
        <a:lstStyle/>
        <a:p>
          <a:endParaRPr lang="en-US"/>
        </a:p>
      </dgm:t>
    </dgm:pt>
    <dgm:pt modelId="{AE279767-EDB9-474A-8A8E-EFED53F6CB2C}" type="sibTrans" cxnId="{DF49968F-6B44-4391-8019-714E9E59B639}">
      <dgm:prSet/>
      <dgm:spPr/>
      <dgm:t>
        <a:bodyPr/>
        <a:lstStyle/>
        <a:p>
          <a:endParaRPr lang="en-US"/>
        </a:p>
      </dgm:t>
    </dgm:pt>
    <dgm:pt modelId="{8449EBD8-6124-4518-A6F5-892E1260C1CC}">
      <dgm:prSet/>
      <dgm:spPr/>
      <dgm:t>
        <a:bodyPr/>
        <a:lstStyle/>
        <a:p>
          <a:pPr>
            <a:defRPr b="1"/>
          </a:pPr>
          <a:r>
            <a:rPr lang="en-US" dirty="0"/>
            <a:t>2024</a:t>
          </a:r>
        </a:p>
      </dgm:t>
    </dgm:pt>
    <dgm:pt modelId="{EB515C07-F002-4A4A-8666-24849012BF29}" type="parTrans" cxnId="{1DE2A3E1-BFFD-4363-84C2-5DD9852819B8}">
      <dgm:prSet/>
      <dgm:spPr/>
      <dgm:t>
        <a:bodyPr/>
        <a:lstStyle/>
        <a:p>
          <a:endParaRPr lang="de-DE"/>
        </a:p>
      </dgm:t>
    </dgm:pt>
    <dgm:pt modelId="{AF8E76B7-1575-42B7-8AA8-300CB61463F8}" type="sibTrans" cxnId="{1DE2A3E1-BFFD-4363-84C2-5DD9852819B8}">
      <dgm:prSet/>
      <dgm:spPr/>
      <dgm:t>
        <a:bodyPr/>
        <a:lstStyle/>
        <a:p>
          <a:endParaRPr lang="de-DE"/>
        </a:p>
      </dgm:t>
    </dgm:pt>
    <dgm:pt modelId="{64D0AD41-4C34-4689-BB73-B2815E80DA62}">
      <dgm:prSet/>
      <dgm:spPr>
        <a:solidFill>
          <a:srgbClr val="EC6726">
            <a:alpha val="90000"/>
          </a:srgbClr>
        </a:solidFill>
      </dgm:spPr>
      <dgm:t>
        <a:bodyPr/>
        <a:lstStyle/>
        <a:p>
          <a:r>
            <a:rPr lang="hu-HU" dirty="0">
              <a:solidFill>
                <a:schemeClr val="bg1"/>
              </a:solidFill>
            </a:rPr>
            <a:t>Az ISTT No </a:t>
          </a:r>
          <a:r>
            <a:rPr lang="hu-HU" dirty="0" err="1">
              <a:solidFill>
                <a:schemeClr val="bg1"/>
              </a:solidFill>
            </a:rPr>
            <a:t>Dig</a:t>
          </a:r>
          <a:r>
            <a:rPr lang="hu-HU" dirty="0">
              <a:solidFill>
                <a:schemeClr val="bg1"/>
              </a:solidFill>
            </a:rPr>
            <a:t> </a:t>
          </a:r>
          <a:r>
            <a:rPr lang="hu-HU" dirty="0" err="1">
              <a:solidFill>
                <a:schemeClr val="bg1"/>
              </a:solidFill>
            </a:rPr>
            <a:t>Award</a:t>
          </a:r>
          <a:r>
            <a:rPr lang="hu-HU" dirty="0">
              <a:solidFill>
                <a:schemeClr val="bg1"/>
              </a:solidFill>
            </a:rPr>
            <a:t> 2024 díj nyertese
1500 mm-es béléscső telepítése UV-keményedő CIPP technológiával, nagyon speciális körülmények között</a:t>
          </a:r>
          <a:endParaRPr lang="en-US" dirty="0">
            <a:solidFill>
              <a:schemeClr val="bg1"/>
            </a:solidFill>
          </a:endParaRPr>
        </a:p>
      </dgm:t>
    </dgm:pt>
    <dgm:pt modelId="{E8EE91BA-67FE-4382-8422-B39EB193A751}" type="parTrans" cxnId="{65B59DF1-D833-472B-BF87-0392DB4FBE77}">
      <dgm:prSet/>
      <dgm:spPr/>
      <dgm:t>
        <a:bodyPr/>
        <a:lstStyle/>
        <a:p>
          <a:endParaRPr lang="de-DE"/>
        </a:p>
      </dgm:t>
    </dgm:pt>
    <dgm:pt modelId="{5267CEB9-6393-4348-A2D6-70BD2FF844B0}" type="sibTrans" cxnId="{65B59DF1-D833-472B-BF87-0392DB4FBE77}">
      <dgm:prSet/>
      <dgm:spPr/>
      <dgm:t>
        <a:bodyPr/>
        <a:lstStyle/>
        <a:p>
          <a:endParaRPr lang="de-DE"/>
        </a:p>
      </dgm:t>
    </dgm:pt>
    <dgm:pt modelId="{3BCE046A-E3D8-4883-9A65-0D67F3951FAC}" type="pres">
      <dgm:prSet presAssocID="{E8B28496-C868-463D-8BE0-8C76389DDD01}" presName="root" presStyleCnt="0">
        <dgm:presLayoutVars>
          <dgm:chMax/>
          <dgm:chPref/>
          <dgm:animLvl val="lvl"/>
        </dgm:presLayoutVars>
      </dgm:prSet>
      <dgm:spPr/>
    </dgm:pt>
    <dgm:pt modelId="{F82F71CF-9598-4C6F-A812-75A7EDA59441}" type="pres">
      <dgm:prSet presAssocID="{E8B28496-C868-463D-8BE0-8C76389DDD01}" presName="divider" presStyleLbl="node1" presStyleIdx="0" presStyleCnt="1"/>
      <dgm:spPr/>
    </dgm:pt>
    <dgm:pt modelId="{B2C6D58E-1C7C-4E69-AB54-633FC915CEE3}" type="pres">
      <dgm:prSet presAssocID="{E8B28496-C868-463D-8BE0-8C76389DDD01}" presName="nodes" presStyleCnt="0">
        <dgm:presLayoutVars>
          <dgm:chMax/>
          <dgm:chPref/>
          <dgm:animLvl val="lvl"/>
        </dgm:presLayoutVars>
      </dgm:prSet>
      <dgm:spPr/>
    </dgm:pt>
    <dgm:pt modelId="{EAB044FE-D6B1-4927-B7D6-7B2961CF634E}" type="pres">
      <dgm:prSet presAssocID="{FBA3731F-AAC8-4218-AF1E-1D09122FAE01}" presName="composite" presStyleCnt="0"/>
      <dgm:spPr/>
    </dgm:pt>
    <dgm:pt modelId="{0B808734-7663-4908-8287-336B2013091E}" type="pres">
      <dgm:prSet presAssocID="{FBA3731F-AAC8-4218-AF1E-1D09122FAE01}" presName="L1TextContainer" presStyleLbl="revTx" presStyleIdx="0" presStyleCnt="3">
        <dgm:presLayoutVars>
          <dgm:chMax val="1"/>
          <dgm:chPref val="1"/>
          <dgm:bulletEnabled val="1"/>
        </dgm:presLayoutVars>
      </dgm:prSet>
      <dgm:spPr/>
    </dgm:pt>
    <dgm:pt modelId="{D2E8FE30-9110-47C8-AC4A-0B64B1DE2A74}" type="pres">
      <dgm:prSet presAssocID="{FBA3731F-AAC8-4218-AF1E-1D09122FAE01}" presName="L2TextContainerWrapper" presStyleCnt="0">
        <dgm:presLayoutVars>
          <dgm:chMax val="0"/>
          <dgm:chPref val="0"/>
          <dgm:bulletEnabled val="1"/>
        </dgm:presLayoutVars>
      </dgm:prSet>
      <dgm:spPr/>
    </dgm:pt>
    <dgm:pt modelId="{576193C0-9E8E-4E9D-8AE6-890EB4F10DC1}" type="pres">
      <dgm:prSet presAssocID="{FBA3731F-AAC8-4218-AF1E-1D09122FAE01}" presName="L2TextContainer" presStyleLbl="bgAccFollowNode1" presStyleIdx="0" presStyleCnt="3"/>
      <dgm:spPr/>
    </dgm:pt>
    <dgm:pt modelId="{8AA2CCAA-DE4F-4F4C-BAD9-D4BA3BE0653D}" type="pres">
      <dgm:prSet presAssocID="{FBA3731F-AAC8-4218-AF1E-1D09122FAE01}" presName="FlexibleEmptyPlaceHolder" presStyleCnt="0"/>
      <dgm:spPr/>
    </dgm:pt>
    <dgm:pt modelId="{6AF8ABA0-4338-45D6-8DA8-B551E7025376}" type="pres">
      <dgm:prSet presAssocID="{FBA3731F-AAC8-4218-AF1E-1D09122FAE01}" presName="ConnectLine" presStyleLbl="alignNode1" presStyleIdx="0"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E4C3CBE-AD61-410C-BD3E-B9A318162EDC}" type="pres">
      <dgm:prSet presAssocID="{FBA3731F-AAC8-4218-AF1E-1D09122FAE01}" presName="ConnectorPoint" presStyleLbl="fgAcc1" presStyleIdx="0" presStyleCnt="3"/>
      <dgm:spPr>
        <a:solidFill>
          <a:schemeClr val="lt1">
            <a:alpha val="90000"/>
            <a:hueOff val="0"/>
            <a:satOff val="0"/>
            <a:lumOff val="0"/>
            <a:alphaOff val="0"/>
          </a:schemeClr>
        </a:solidFill>
        <a:ln w="19050" cap="flat" cmpd="sng" algn="ctr">
          <a:noFill/>
          <a:prstDash val="solid"/>
          <a:miter lim="800000"/>
        </a:ln>
        <a:effectLst/>
      </dgm:spPr>
    </dgm:pt>
    <dgm:pt modelId="{C437CDCC-81AD-450A-B7C6-70998A768622}" type="pres">
      <dgm:prSet presAssocID="{FBA3731F-AAC8-4218-AF1E-1D09122FAE01}" presName="EmptyPlaceHolder" presStyleCnt="0"/>
      <dgm:spPr/>
    </dgm:pt>
    <dgm:pt modelId="{71E3E2F9-4F13-4553-B42A-898CB1BB4F52}" type="pres">
      <dgm:prSet presAssocID="{4F9123AF-E5FA-4FE5-926D-6752B4823C0D}" presName="spaceBetweenRectangles" presStyleCnt="0"/>
      <dgm:spPr/>
    </dgm:pt>
    <dgm:pt modelId="{FC45D301-7A0F-401D-B8AE-463D11938BF2}" type="pres">
      <dgm:prSet presAssocID="{E548E2CB-653F-4CC6-BCED-28B8D43D4DDB}" presName="composite" presStyleCnt="0"/>
      <dgm:spPr/>
    </dgm:pt>
    <dgm:pt modelId="{B2F73B16-B6BD-4707-84C3-D7523B77A944}" type="pres">
      <dgm:prSet presAssocID="{E548E2CB-653F-4CC6-BCED-28B8D43D4DDB}" presName="L1TextContainer" presStyleLbl="revTx" presStyleIdx="1" presStyleCnt="3">
        <dgm:presLayoutVars>
          <dgm:chMax val="1"/>
          <dgm:chPref val="1"/>
          <dgm:bulletEnabled val="1"/>
        </dgm:presLayoutVars>
      </dgm:prSet>
      <dgm:spPr/>
    </dgm:pt>
    <dgm:pt modelId="{E93FC0D0-4191-4697-8853-0E6B3B508F5A}" type="pres">
      <dgm:prSet presAssocID="{E548E2CB-653F-4CC6-BCED-28B8D43D4DDB}" presName="L2TextContainerWrapper" presStyleCnt="0">
        <dgm:presLayoutVars>
          <dgm:chMax val="0"/>
          <dgm:chPref val="0"/>
          <dgm:bulletEnabled val="1"/>
        </dgm:presLayoutVars>
      </dgm:prSet>
      <dgm:spPr/>
    </dgm:pt>
    <dgm:pt modelId="{93574F56-3491-41C2-9AF1-7CAD2B3DE983}" type="pres">
      <dgm:prSet presAssocID="{E548E2CB-653F-4CC6-BCED-28B8D43D4DDB}" presName="L2TextContainer" presStyleLbl="bgAccFollowNode1" presStyleIdx="1" presStyleCnt="3"/>
      <dgm:spPr/>
    </dgm:pt>
    <dgm:pt modelId="{72CB65D5-4B2E-407F-8E51-62891DACAC19}" type="pres">
      <dgm:prSet presAssocID="{E548E2CB-653F-4CC6-BCED-28B8D43D4DDB}" presName="FlexibleEmptyPlaceHolder" presStyleCnt="0"/>
      <dgm:spPr/>
    </dgm:pt>
    <dgm:pt modelId="{A0C03059-AF11-4884-992B-2DB7C83670E9}" type="pres">
      <dgm:prSet presAssocID="{E548E2CB-653F-4CC6-BCED-28B8D43D4DDB}" presName="ConnectLine" presStyleLbl="alignNode1" presStyleIdx="1"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0052F89E-FDEA-465F-9035-E280796332F7}" type="pres">
      <dgm:prSet presAssocID="{E548E2CB-653F-4CC6-BCED-28B8D43D4DDB}" presName="ConnectorPoint" presStyleLbl="fgAcc1" presStyleIdx="1" presStyleCnt="3"/>
      <dgm:spPr>
        <a:solidFill>
          <a:schemeClr val="lt1">
            <a:alpha val="90000"/>
            <a:hueOff val="0"/>
            <a:satOff val="0"/>
            <a:lumOff val="0"/>
            <a:alphaOff val="0"/>
          </a:schemeClr>
        </a:solidFill>
        <a:ln w="19050" cap="flat" cmpd="sng" algn="ctr">
          <a:noFill/>
          <a:prstDash val="solid"/>
          <a:miter lim="800000"/>
        </a:ln>
        <a:effectLst/>
      </dgm:spPr>
    </dgm:pt>
    <dgm:pt modelId="{900F1DE8-5469-4B8C-A7A8-A40CCF5C0EAD}" type="pres">
      <dgm:prSet presAssocID="{E548E2CB-653F-4CC6-BCED-28B8D43D4DDB}" presName="EmptyPlaceHolder" presStyleCnt="0"/>
      <dgm:spPr/>
    </dgm:pt>
    <dgm:pt modelId="{55595CB7-6EA8-46F1-8EC7-AFCA61C90895}" type="pres">
      <dgm:prSet presAssocID="{743D0510-7130-4F61-8C1F-A7852757A3F2}" presName="spaceBetweenRectangles" presStyleCnt="0"/>
      <dgm:spPr/>
    </dgm:pt>
    <dgm:pt modelId="{AC13B714-729F-46EC-850C-DC20807B9741}" type="pres">
      <dgm:prSet presAssocID="{8449EBD8-6124-4518-A6F5-892E1260C1CC}" presName="composite" presStyleCnt="0"/>
      <dgm:spPr/>
    </dgm:pt>
    <dgm:pt modelId="{E82B925C-1B45-4C36-936E-00C2CA388A77}" type="pres">
      <dgm:prSet presAssocID="{8449EBD8-6124-4518-A6F5-892E1260C1CC}" presName="L1TextContainer" presStyleLbl="revTx" presStyleIdx="2" presStyleCnt="3">
        <dgm:presLayoutVars>
          <dgm:chMax val="1"/>
          <dgm:chPref val="1"/>
          <dgm:bulletEnabled val="1"/>
        </dgm:presLayoutVars>
      </dgm:prSet>
      <dgm:spPr/>
    </dgm:pt>
    <dgm:pt modelId="{507FCFF8-6D84-42B2-A548-82E275A36A34}" type="pres">
      <dgm:prSet presAssocID="{8449EBD8-6124-4518-A6F5-892E1260C1CC}" presName="L2TextContainerWrapper" presStyleCnt="0">
        <dgm:presLayoutVars>
          <dgm:chMax val="0"/>
          <dgm:chPref val="0"/>
          <dgm:bulletEnabled val="1"/>
        </dgm:presLayoutVars>
      </dgm:prSet>
      <dgm:spPr/>
    </dgm:pt>
    <dgm:pt modelId="{1EE7A35B-CD8C-467E-9916-3DED7A18880D}" type="pres">
      <dgm:prSet presAssocID="{8449EBD8-6124-4518-A6F5-892E1260C1CC}" presName="L2TextContainer" presStyleLbl="bgAccFollowNode1" presStyleIdx="2" presStyleCnt="3"/>
      <dgm:spPr/>
    </dgm:pt>
    <dgm:pt modelId="{C2170A80-3CB5-4010-89E8-47D07E089595}" type="pres">
      <dgm:prSet presAssocID="{8449EBD8-6124-4518-A6F5-892E1260C1CC}" presName="FlexibleEmptyPlaceHolder" presStyleCnt="0"/>
      <dgm:spPr/>
    </dgm:pt>
    <dgm:pt modelId="{DF225B13-004D-4379-BD2C-9636C28C47F7}" type="pres">
      <dgm:prSet presAssocID="{8449EBD8-6124-4518-A6F5-892E1260C1CC}" presName="ConnectLine" presStyleLbl="alignNode1" presStyleIdx="2"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60F12195-1EE7-4E1C-AA3B-F02AA23C618F}" type="pres">
      <dgm:prSet presAssocID="{8449EBD8-6124-4518-A6F5-892E1260C1CC}" presName="ConnectorPoint" presStyleLbl="fgAcc1" presStyleIdx="2" presStyleCnt="3"/>
      <dgm:spPr>
        <a:solidFill>
          <a:schemeClr val="lt1">
            <a:alpha val="90000"/>
            <a:hueOff val="0"/>
            <a:satOff val="0"/>
            <a:lumOff val="0"/>
            <a:alphaOff val="0"/>
          </a:schemeClr>
        </a:solidFill>
        <a:ln w="19050" cap="flat" cmpd="sng" algn="ctr">
          <a:noFill/>
          <a:prstDash val="solid"/>
          <a:miter lim="800000"/>
        </a:ln>
        <a:effectLst/>
      </dgm:spPr>
    </dgm:pt>
    <dgm:pt modelId="{BD4D46F7-35B4-448B-86F8-E14AEA945757}" type="pres">
      <dgm:prSet presAssocID="{8449EBD8-6124-4518-A6F5-892E1260C1CC}" presName="EmptyPlaceHolder" presStyleCnt="0"/>
      <dgm:spPr/>
    </dgm:pt>
  </dgm:ptLst>
  <dgm:cxnLst>
    <dgm:cxn modelId="{56C69811-B49C-43BE-842B-F344406E091F}" type="presOf" srcId="{206733A5-8678-47BF-8FB5-141C8F32B439}" destId="{576193C0-9E8E-4E9D-8AE6-890EB4F10DC1}" srcOrd="0" destOrd="0" presId="urn:microsoft.com/office/officeart/2017/3/layout/HorizontalPathTimeline"/>
    <dgm:cxn modelId="{85BBCA1D-97CB-4623-A268-34F862F02F89}" type="presOf" srcId="{7E337772-B9B2-49F7-A692-BF9ACF0CFEA0}" destId="{93574F56-3491-41C2-9AF1-7CAD2B3DE983}" srcOrd="0" destOrd="0" presId="urn:microsoft.com/office/officeart/2017/3/layout/HorizontalPathTimeline"/>
    <dgm:cxn modelId="{BA782320-5BDA-449E-8CD5-07C0FAED6033}" srcId="{E8B28496-C868-463D-8BE0-8C76389DDD01}" destId="{E548E2CB-653F-4CC6-BCED-28B8D43D4DDB}" srcOrd="1" destOrd="0" parTransId="{4208735E-CB03-4F10-8320-6A7123A41BC8}" sibTransId="{743D0510-7130-4F61-8C1F-A7852757A3F2}"/>
    <dgm:cxn modelId="{20C1715D-BD79-4D0C-9E68-80B92546219A}" type="presOf" srcId="{8449EBD8-6124-4518-A6F5-892E1260C1CC}" destId="{E82B925C-1B45-4C36-936E-00C2CA388A77}" srcOrd="0" destOrd="0" presId="urn:microsoft.com/office/officeart/2017/3/layout/HorizontalPathTimeline"/>
    <dgm:cxn modelId="{0F304A77-9767-43BC-BDEC-CA0F3415ECAD}" type="presOf" srcId="{E548E2CB-653F-4CC6-BCED-28B8D43D4DDB}" destId="{B2F73B16-B6BD-4707-84C3-D7523B77A944}" srcOrd="0" destOrd="0" presId="urn:microsoft.com/office/officeart/2017/3/layout/HorizontalPathTimeline"/>
    <dgm:cxn modelId="{DF49968F-6B44-4391-8019-714E9E59B639}" srcId="{E548E2CB-653F-4CC6-BCED-28B8D43D4DDB}" destId="{7E337772-B9B2-49F7-A692-BF9ACF0CFEA0}" srcOrd="0" destOrd="0" parTransId="{524E0335-D159-4F61-82C3-476996E31994}" sibTransId="{AE279767-EDB9-474A-8A8E-EFED53F6CB2C}"/>
    <dgm:cxn modelId="{064CE7AE-A4CF-426F-A1C9-C4602A72E84A}" type="presOf" srcId="{64D0AD41-4C34-4689-BB73-B2815E80DA62}" destId="{1EE7A35B-CD8C-467E-9916-3DED7A18880D}" srcOrd="0" destOrd="0" presId="urn:microsoft.com/office/officeart/2017/3/layout/HorizontalPathTimeline"/>
    <dgm:cxn modelId="{C8A42EB4-1534-46EA-940A-BBA75325F713}" srcId="{E8B28496-C868-463D-8BE0-8C76389DDD01}" destId="{FBA3731F-AAC8-4218-AF1E-1D09122FAE01}" srcOrd="0" destOrd="0" parTransId="{B5AC210A-F296-48F1-A4C3-34DEBDC8A7E2}" sibTransId="{4F9123AF-E5FA-4FE5-926D-6752B4823C0D}"/>
    <dgm:cxn modelId="{78E071D1-C051-426D-8020-01E28B91602C}" srcId="{FBA3731F-AAC8-4218-AF1E-1D09122FAE01}" destId="{206733A5-8678-47BF-8FB5-141C8F32B439}" srcOrd="0" destOrd="0" parTransId="{6CA80678-68C5-4666-B200-6FAB835102F8}" sibTransId="{976A8518-BD67-461F-8EFB-8AF24D47D6DE}"/>
    <dgm:cxn modelId="{E1A3F2D5-397C-44BF-B02D-E6A27FA364E3}" type="presOf" srcId="{FBA3731F-AAC8-4218-AF1E-1D09122FAE01}" destId="{0B808734-7663-4908-8287-336B2013091E}" srcOrd="0" destOrd="0" presId="urn:microsoft.com/office/officeart/2017/3/layout/HorizontalPathTimeline"/>
    <dgm:cxn modelId="{1DE2A3E1-BFFD-4363-84C2-5DD9852819B8}" srcId="{E8B28496-C868-463D-8BE0-8C76389DDD01}" destId="{8449EBD8-6124-4518-A6F5-892E1260C1CC}" srcOrd="2" destOrd="0" parTransId="{EB515C07-F002-4A4A-8666-24849012BF29}" sibTransId="{AF8E76B7-1575-42B7-8AA8-300CB61463F8}"/>
    <dgm:cxn modelId="{F01029E3-B080-4375-AD10-CA70C21DB03A}" type="presOf" srcId="{E8B28496-C868-463D-8BE0-8C76389DDD01}" destId="{3BCE046A-E3D8-4883-9A65-0D67F3951FAC}" srcOrd="0" destOrd="0" presId="urn:microsoft.com/office/officeart/2017/3/layout/HorizontalPathTimeline"/>
    <dgm:cxn modelId="{65B59DF1-D833-472B-BF87-0392DB4FBE77}" srcId="{8449EBD8-6124-4518-A6F5-892E1260C1CC}" destId="{64D0AD41-4C34-4689-BB73-B2815E80DA62}" srcOrd="0" destOrd="0" parTransId="{E8EE91BA-67FE-4382-8422-B39EB193A751}" sibTransId="{5267CEB9-6393-4348-A2D6-70BD2FF844B0}"/>
    <dgm:cxn modelId="{3382A913-73CC-43F7-BD5F-9C8CDE30E873}" type="presParOf" srcId="{3BCE046A-E3D8-4883-9A65-0D67F3951FAC}" destId="{F82F71CF-9598-4C6F-A812-75A7EDA59441}" srcOrd="0" destOrd="0" presId="urn:microsoft.com/office/officeart/2017/3/layout/HorizontalPathTimeline"/>
    <dgm:cxn modelId="{10F4D31B-4E3B-4773-B92B-58ED89F238F5}" type="presParOf" srcId="{3BCE046A-E3D8-4883-9A65-0D67F3951FAC}" destId="{B2C6D58E-1C7C-4E69-AB54-633FC915CEE3}" srcOrd="1" destOrd="0" presId="urn:microsoft.com/office/officeart/2017/3/layout/HorizontalPathTimeline"/>
    <dgm:cxn modelId="{D77A1BFB-04D7-4047-8AE6-BA4762F7829D}" type="presParOf" srcId="{B2C6D58E-1C7C-4E69-AB54-633FC915CEE3}" destId="{EAB044FE-D6B1-4927-B7D6-7B2961CF634E}" srcOrd="0" destOrd="0" presId="urn:microsoft.com/office/officeart/2017/3/layout/HorizontalPathTimeline"/>
    <dgm:cxn modelId="{89680509-A66A-4180-BD6E-34188C9F1B4B}" type="presParOf" srcId="{EAB044FE-D6B1-4927-B7D6-7B2961CF634E}" destId="{0B808734-7663-4908-8287-336B2013091E}" srcOrd="0" destOrd="0" presId="urn:microsoft.com/office/officeart/2017/3/layout/HorizontalPathTimeline"/>
    <dgm:cxn modelId="{50984DE2-BA14-4F22-BBD4-B892BFDADC77}" type="presParOf" srcId="{EAB044FE-D6B1-4927-B7D6-7B2961CF634E}" destId="{D2E8FE30-9110-47C8-AC4A-0B64B1DE2A74}" srcOrd="1" destOrd="0" presId="urn:microsoft.com/office/officeart/2017/3/layout/HorizontalPathTimeline"/>
    <dgm:cxn modelId="{0974AA8D-F7C4-48B1-BA89-60CE05449EF9}" type="presParOf" srcId="{D2E8FE30-9110-47C8-AC4A-0B64B1DE2A74}" destId="{576193C0-9E8E-4E9D-8AE6-890EB4F10DC1}" srcOrd="0" destOrd="0" presId="urn:microsoft.com/office/officeart/2017/3/layout/HorizontalPathTimeline"/>
    <dgm:cxn modelId="{A82806E5-C410-4165-BC7E-B8AD8ABDD347}" type="presParOf" srcId="{D2E8FE30-9110-47C8-AC4A-0B64B1DE2A74}" destId="{8AA2CCAA-DE4F-4F4C-BAD9-D4BA3BE0653D}" srcOrd="1" destOrd="0" presId="urn:microsoft.com/office/officeart/2017/3/layout/HorizontalPathTimeline"/>
    <dgm:cxn modelId="{A2AC747E-998B-4F62-933D-205B32977BC3}" type="presParOf" srcId="{EAB044FE-D6B1-4927-B7D6-7B2961CF634E}" destId="{6AF8ABA0-4338-45D6-8DA8-B551E7025376}" srcOrd="2" destOrd="0" presId="urn:microsoft.com/office/officeart/2017/3/layout/HorizontalPathTimeline"/>
    <dgm:cxn modelId="{1F25D298-99B9-48A9-A2F1-62D13E967CDA}" type="presParOf" srcId="{EAB044FE-D6B1-4927-B7D6-7B2961CF634E}" destId="{CE4C3CBE-AD61-410C-BD3E-B9A318162EDC}" srcOrd="3" destOrd="0" presId="urn:microsoft.com/office/officeart/2017/3/layout/HorizontalPathTimeline"/>
    <dgm:cxn modelId="{523C2906-8CF6-4E07-9214-1C984E6AC070}" type="presParOf" srcId="{EAB044FE-D6B1-4927-B7D6-7B2961CF634E}" destId="{C437CDCC-81AD-450A-B7C6-70998A768622}" srcOrd="4" destOrd="0" presId="urn:microsoft.com/office/officeart/2017/3/layout/HorizontalPathTimeline"/>
    <dgm:cxn modelId="{D386408B-652C-4963-AE58-84430D1483D8}" type="presParOf" srcId="{B2C6D58E-1C7C-4E69-AB54-633FC915CEE3}" destId="{71E3E2F9-4F13-4553-B42A-898CB1BB4F52}" srcOrd="1" destOrd="0" presId="urn:microsoft.com/office/officeart/2017/3/layout/HorizontalPathTimeline"/>
    <dgm:cxn modelId="{26F0D73E-B079-4B54-8C92-433E505C2A54}" type="presParOf" srcId="{B2C6D58E-1C7C-4E69-AB54-633FC915CEE3}" destId="{FC45D301-7A0F-401D-B8AE-463D11938BF2}" srcOrd="2" destOrd="0" presId="urn:microsoft.com/office/officeart/2017/3/layout/HorizontalPathTimeline"/>
    <dgm:cxn modelId="{24C92D7D-CEDD-4AEF-BFFE-E0007500DA77}" type="presParOf" srcId="{FC45D301-7A0F-401D-B8AE-463D11938BF2}" destId="{B2F73B16-B6BD-4707-84C3-D7523B77A944}" srcOrd="0" destOrd="0" presId="urn:microsoft.com/office/officeart/2017/3/layout/HorizontalPathTimeline"/>
    <dgm:cxn modelId="{14B66159-620B-4C0E-A050-4293527702D5}" type="presParOf" srcId="{FC45D301-7A0F-401D-B8AE-463D11938BF2}" destId="{E93FC0D0-4191-4697-8853-0E6B3B508F5A}" srcOrd="1" destOrd="0" presId="urn:microsoft.com/office/officeart/2017/3/layout/HorizontalPathTimeline"/>
    <dgm:cxn modelId="{A8C81744-9124-448E-9F14-DC3C6D34F78A}" type="presParOf" srcId="{E93FC0D0-4191-4697-8853-0E6B3B508F5A}" destId="{93574F56-3491-41C2-9AF1-7CAD2B3DE983}" srcOrd="0" destOrd="0" presId="urn:microsoft.com/office/officeart/2017/3/layout/HorizontalPathTimeline"/>
    <dgm:cxn modelId="{0C934140-9B9D-41EE-ADD8-BB4269689869}" type="presParOf" srcId="{E93FC0D0-4191-4697-8853-0E6B3B508F5A}" destId="{72CB65D5-4B2E-407F-8E51-62891DACAC19}" srcOrd="1" destOrd="0" presId="urn:microsoft.com/office/officeart/2017/3/layout/HorizontalPathTimeline"/>
    <dgm:cxn modelId="{E8E0C2EF-CE16-496C-829F-6EE77870C12C}" type="presParOf" srcId="{FC45D301-7A0F-401D-B8AE-463D11938BF2}" destId="{A0C03059-AF11-4884-992B-2DB7C83670E9}" srcOrd="2" destOrd="0" presId="urn:microsoft.com/office/officeart/2017/3/layout/HorizontalPathTimeline"/>
    <dgm:cxn modelId="{6226AF31-250E-4A3A-91A9-A6047BE88F6A}" type="presParOf" srcId="{FC45D301-7A0F-401D-B8AE-463D11938BF2}" destId="{0052F89E-FDEA-465F-9035-E280796332F7}" srcOrd="3" destOrd="0" presId="urn:microsoft.com/office/officeart/2017/3/layout/HorizontalPathTimeline"/>
    <dgm:cxn modelId="{E0AFD476-153A-4725-9926-DDF2C47B2053}" type="presParOf" srcId="{FC45D301-7A0F-401D-B8AE-463D11938BF2}" destId="{900F1DE8-5469-4B8C-A7A8-A40CCF5C0EAD}" srcOrd="4" destOrd="0" presId="urn:microsoft.com/office/officeart/2017/3/layout/HorizontalPathTimeline"/>
    <dgm:cxn modelId="{2CE499F5-8D63-45A2-A0CB-D9F53D48E4B2}" type="presParOf" srcId="{B2C6D58E-1C7C-4E69-AB54-633FC915CEE3}" destId="{55595CB7-6EA8-46F1-8EC7-AFCA61C90895}" srcOrd="3" destOrd="0" presId="urn:microsoft.com/office/officeart/2017/3/layout/HorizontalPathTimeline"/>
    <dgm:cxn modelId="{17A6EACB-91AA-412B-A125-8659E0351D77}" type="presParOf" srcId="{B2C6D58E-1C7C-4E69-AB54-633FC915CEE3}" destId="{AC13B714-729F-46EC-850C-DC20807B9741}" srcOrd="4" destOrd="0" presId="urn:microsoft.com/office/officeart/2017/3/layout/HorizontalPathTimeline"/>
    <dgm:cxn modelId="{4A979138-8A3E-42D4-B5E2-7ABC7363CD92}" type="presParOf" srcId="{AC13B714-729F-46EC-850C-DC20807B9741}" destId="{E82B925C-1B45-4C36-936E-00C2CA388A77}" srcOrd="0" destOrd="0" presId="urn:microsoft.com/office/officeart/2017/3/layout/HorizontalPathTimeline"/>
    <dgm:cxn modelId="{7B44CC0B-DEC7-4E77-95B0-FBAEC9090D75}" type="presParOf" srcId="{AC13B714-729F-46EC-850C-DC20807B9741}" destId="{507FCFF8-6D84-42B2-A548-82E275A36A34}" srcOrd="1" destOrd="0" presId="urn:microsoft.com/office/officeart/2017/3/layout/HorizontalPathTimeline"/>
    <dgm:cxn modelId="{A128930B-4FC2-4755-AC11-48DD32D1779C}" type="presParOf" srcId="{507FCFF8-6D84-42B2-A548-82E275A36A34}" destId="{1EE7A35B-CD8C-467E-9916-3DED7A18880D}" srcOrd="0" destOrd="0" presId="urn:microsoft.com/office/officeart/2017/3/layout/HorizontalPathTimeline"/>
    <dgm:cxn modelId="{E5968220-3566-4265-A9B9-D0FBB43D31D8}" type="presParOf" srcId="{507FCFF8-6D84-42B2-A548-82E275A36A34}" destId="{C2170A80-3CB5-4010-89E8-47D07E089595}" srcOrd="1" destOrd="0" presId="urn:microsoft.com/office/officeart/2017/3/layout/HorizontalPathTimeline"/>
    <dgm:cxn modelId="{A82887AC-BA5C-4135-89E8-63493C210026}" type="presParOf" srcId="{AC13B714-729F-46EC-850C-DC20807B9741}" destId="{DF225B13-004D-4379-BD2C-9636C28C47F7}" srcOrd="2" destOrd="0" presId="urn:microsoft.com/office/officeart/2017/3/layout/HorizontalPathTimeline"/>
    <dgm:cxn modelId="{675796FB-C6E4-4E23-B24E-4B28744EF4BD}" type="presParOf" srcId="{AC13B714-729F-46EC-850C-DC20807B9741}" destId="{60F12195-1EE7-4E1C-AA3B-F02AA23C618F}" srcOrd="3" destOrd="0" presId="urn:microsoft.com/office/officeart/2017/3/layout/HorizontalPathTimeline"/>
    <dgm:cxn modelId="{FF006EC6-A1F2-42BB-BD80-652085DB6E29}" type="presParOf" srcId="{AC13B714-729F-46EC-850C-DC20807B9741}" destId="{BD4D46F7-35B4-448B-86F8-E14AEA945757}" srcOrd="4" destOrd="0" presId="urn:microsoft.com/office/officeart/2017/3/layout/HorizontalPathTimelin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08734-7663-4908-8287-336B2013091E}">
      <dsp:nvSpPr>
        <dsp:cNvPr id="0" name=""/>
        <dsp:cNvSpPr/>
      </dsp:nvSpPr>
      <dsp:spPr>
        <a:xfrm>
          <a:off x="315703" y="1917477"/>
          <a:ext cx="2525631" cy="403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2015</a:t>
          </a:r>
        </a:p>
      </dsp:txBody>
      <dsp:txXfrm>
        <a:off x="315703" y="1917477"/>
        <a:ext cx="2525631" cy="403491"/>
      </dsp:txXfrm>
    </dsp:sp>
    <dsp:sp modelId="{F82F71CF-9598-4C6F-A812-75A7EDA59441}">
      <dsp:nvSpPr>
        <dsp:cNvPr id="0" name=""/>
        <dsp:cNvSpPr/>
      </dsp:nvSpPr>
      <dsp:spPr>
        <a:xfrm>
          <a:off x="0" y="1713946"/>
          <a:ext cx="6314080" cy="14282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6193C0-9E8E-4E9D-8AE6-890EB4F10DC1}">
      <dsp:nvSpPr>
        <dsp:cNvPr id="0" name=""/>
        <dsp:cNvSpPr/>
      </dsp:nvSpPr>
      <dsp:spPr>
        <a:xfrm>
          <a:off x="170558" y="242324"/>
          <a:ext cx="2778195" cy="887268"/>
        </a:xfrm>
        <a:prstGeom prst="rect">
          <a:avLst/>
        </a:prstGeom>
        <a:solidFill>
          <a:srgbClr val="EC6726">
            <a:alpha val="90000"/>
          </a:srgb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hu-HU" sz="1100" kern="1200" dirty="0">
              <a:solidFill>
                <a:schemeClr val="bg1"/>
              </a:solidFill>
            </a:rPr>
            <a:t>A GSTT No </a:t>
          </a:r>
          <a:r>
            <a:rPr lang="hu-HU" sz="1100" kern="1200" dirty="0" err="1">
              <a:solidFill>
                <a:schemeClr val="bg1"/>
              </a:solidFill>
            </a:rPr>
            <a:t>Dig</a:t>
          </a:r>
          <a:r>
            <a:rPr lang="hu-HU" sz="1100" kern="1200" dirty="0">
              <a:solidFill>
                <a:schemeClr val="bg1"/>
              </a:solidFill>
            </a:rPr>
            <a:t> </a:t>
          </a:r>
          <a:r>
            <a:rPr lang="hu-HU" sz="1100" kern="1200" dirty="0" err="1">
              <a:solidFill>
                <a:schemeClr val="bg1"/>
              </a:solidFill>
            </a:rPr>
            <a:t>Award</a:t>
          </a:r>
          <a:r>
            <a:rPr lang="hu-HU" sz="1100" kern="1200" dirty="0">
              <a:solidFill>
                <a:schemeClr val="bg1"/>
              </a:solidFill>
            </a:rPr>
            <a:t> 2015 díj nyertese
1000 m 1500 mm-es béléscső telepítése UV-keményedő CIPP technológiával, nagyon speciális körülmények között </a:t>
          </a:r>
          <a:endParaRPr lang="en-US" sz="1100" kern="1200" dirty="0">
            <a:solidFill>
              <a:schemeClr val="bg1"/>
            </a:solidFill>
          </a:endParaRPr>
        </a:p>
      </dsp:txBody>
      <dsp:txXfrm>
        <a:off x="170558" y="242324"/>
        <a:ext cx="2778195" cy="887268"/>
      </dsp:txXfrm>
    </dsp:sp>
    <dsp:sp modelId="{6AF8ABA0-4338-45D6-8DA8-B551E7025376}">
      <dsp:nvSpPr>
        <dsp:cNvPr id="0" name=""/>
        <dsp:cNvSpPr/>
      </dsp:nvSpPr>
      <dsp:spPr>
        <a:xfrm>
          <a:off x="1578519" y="1106923"/>
          <a:ext cx="0" cy="60702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2F73B16-B6BD-4707-84C3-D7523B77A944}">
      <dsp:nvSpPr>
        <dsp:cNvPr id="0" name=""/>
        <dsp:cNvSpPr/>
      </dsp:nvSpPr>
      <dsp:spPr>
        <a:xfrm>
          <a:off x="1894223" y="1249752"/>
          <a:ext cx="2525631" cy="403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2017</a:t>
          </a:r>
        </a:p>
      </dsp:txBody>
      <dsp:txXfrm>
        <a:off x="1894223" y="1249752"/>
        <a:ext cx="2525631" cy="403491"/>
      </dsp:txXfrm>
    </dsp:sp>
    <dsp:sp modelId="{93574F56-3491-41C2-9AF1-7CAD2B3DE983}">
      <dsp:nvSpPr>
        <dsp:cNvPr id="0" name=""/>
        <dsp:cNvSpPr/>
      </dsp:nvSpPr>
      <dsp:spPr>
        <a:xfrm>
          <a:off x="1767942" y="2463797"/>
          <a:ext cx="2778195" cy="88726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hu-HU" sz="1100" kern="1200" dirty="0"/>
            <a:t>A GSTT No </a:t>
          </a:r>
          <a:r>
            <a:rPr lang="hu-HU" sz="1100" kern="1200" dirty="0" err="1"/>
            <a:t>Dig</a:t>
          </a:r>
          <a:r>
            <a:rPr lang="hu-HU" sz="1100" kern="1200" dirty="0"/>
            <a:t> </a:t>
          </a:r>
          <a:r>
            <a:rPr lang="hu-HU" sz="1100" kern="1200" dirty="0" err="1"/>
            <a:t>Award</a:t>
          </a:r>
          <a:r>
            <a:rPr lang="hu-HU" sz="1100" kern="1200" dirty="0"/>
            <a:t> 2017 díj nyertese
Saját akna-felújítási rendszer kifejlesztéséért UV-keményítő CIPP technológia alkalmazásával </a:t>
          </a:r>
          <a:endParaRPr lang="en-US" sz="1100" kern="1200" dirty="0"/>
        </a:p>
      </dsp:txBody>
      <dsp:txXfrm>
        <a:off x="1767942" y="2463797"/>
        <a:ext cx="2778195" cy="887268"/>
      </dsp:txXfrm>
    </dsp:sp>
    <dsp:sp modelId="{A0C03059-AF11-4884-992B-2DB7C83670E9}">
      <dsp:nvSpPr>
        <dsp:cNvPr id="0" name=""/>
        <dsp:cNvSpPr/>
      </dsp:nvSpPr>
      <dsp:spPr>
        <a:xfrm>
          <a:off x="3157039" y="1856774"/>
          <a:ext cx="0" cy="60702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E4C3CBE-AD61-410C-BD3E-B9A318162EDC}">
      <dsp:nvSpPr>
        <dsp:cNvPr id="0" name=""/>
        <dsp:cNvSpPr/>
      </dsp:nvSpPr>
      <dsp:spPr>
        <a:xfrm>
          <a:off x="1533885" y="1740726"/>
          <a:ext cx="89268" cy="892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052F89E-FDEA-465F-9035-E280796332F7}">
      <dsp:nvSpPr>
        <dsp:cNvPr id="0" name=""/>
        <dsp:cNvSpPr/>
      </dsp:nvSpPr>
      <dsp:spPr>
        <a:xfrm>
          <a:off x="3112405" y="1740726"/>
          <a:ext cx="89268" cy="892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E82B925C-1B45-4C36-936E-00C2CA388A77}">
      <dsp:nvSpPr>
        <dsp:cNvPr id="0" name=""/>
        <dsp:cNvSpPr/>
      </dsp:nvSpPr>
      <dsp:spPr>
        <a:xfrm>
          <a:off x="3472744" y="1917477"/>
          <a:ext cx="2525631" cy="403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2024</a:t>
          </a:r>
        </a:p>
      </dsp:txBody>
      <dsp:txXfrm>
        <a:off x="3472744" y="1917477"/>
        <a:ext cx="2525631" cy="403491"/>
      </dsp:txXfrm>
    </dsp:sp>
    <dsp:sp modelId="{1EE7A35B-CD8C-467E-9916-3DED7A18880D}">
      <dsp:nvSpPr>
        <dsp:cNvPr id="0" name=""/>
        <dsp:cNvSpPr/>
      </dsp:nvSpPr>
      <dsp:spPr>
        <a:xfrm>
          <a:off x="3346462" y="219655"/>
          <a:ext cx="2778195" cy="88726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hu-HU" sz="1100" kern="1200" dirty="0"/>
            <a:t>Az ISTT No </a:t>
          </a:r>
          <a:r>
            <a:rPr lang="hu-HU" sz="1100" kern="1200" dirty="0" err="1"/>
            <a:t>Dig</a:t>
          </a:r>
          <a:r>
            <a:rPr lang="hu-HU" sz="1100" kern="1200" dirty="0"/>
            <a:t> </a:t>
          </a:r>
          <a:r>
            <a:rPr lang="hu-HU" sz="1100" kern="1200" dirty="0" err="1"/>
            <a:t>Award</a:t>
          </a:r>
          <a:r>
            <a:rPr lang="hu-HU" sz="1100" kern="1200" dirty="0"/>
            <a:t> 2024 díj nyertese
1500 mm-es béléscső telepítése UV-keményedő CIPP technológiával, nagyon speciális körülmények között</a:t>
          </a:r>
          <a:endParaRPr lang="en-US" sz="1100" kern="1200" dirty="0"/>
        </a:p>
      </dsp:txBody>
      <dsp:txXfrm>
        <a:off x="3346462" y="219655"/>
        <a:ext cx="2778195" cy="887268"/>
      </dsp:txXfrm>
    </dsp:sp>
    <dsp:sp modelId="{DF225B13-004D-4379-BD2C-9636C28C47F7}">
      <dsp:nvSpPr>
        <dsp:cNvPr id="0" name=""/>
        <dsp:cNvSpPr/>
      </dsp:nvSpPr>
      <dsp:spPr>
        <a:xfrm>
          <a:off x="4735559" y="1106923"/>
          <a:ext cx="0" cy="60702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0F12195-1EE7-4E1C-AA3B-F02AA23C618F}">
      <dsp:nvSpPr>
        <dsp:cNvPr id="0" name=""/>
        <dsp:cNvSpPr/>
      </dsp:nvSpPr>
      <dsp:spPr>
        <a:xfrm>
          <a:off x="4690925" y="1740726"/>
          <a:ext cx="89268" cy="892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08734-7663-4908-8287-336B2013091E}">
      <dsp:nvSpPr>
        <dsp:cNvPr id="0" name=""/>
        <dsp:cNvSpPr/>
      </dsp:nvSpPr>
      <dsp:spPr>
        <a:xfrm>
          <a:off x="315703" y="1917477"/>
          <a:ext cx="2525631" cy="403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2015</a:t>
          </a:r>
        </a:p>
      </dsp:txBody>
      <dsp:txXfrm>
        <a:off x="315703" y="1917477"/>
        <a:ext cx="2525631" cy="403491"/>
      </dsp:txXfrm>
    </dsp:sp>
    <dsp:sp modelId="{F82F71CF-9598-4C6F-A812-75A7EDA59441}">
      <dsp:nvSpPr>
        <dsp:cNvPr id="0" name=""/>
        <dsp:cNvSpPr/>
      </dsp:nvSpPr>
      <dsp:spPr>
        <a:xfrm>
          <a:off x="0" y="1713946"/>
          <a:ext cx="6314080" cy="14282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6193C0-9E8E-4E9D-8AE6-890EB4F10DC1}">
      <dsp:nvSpPr>
        <dsp:cNvPr id="0" name=""/>
        <dsp:cNvSpPr/>
      </dsp:nvSpPr>
      <dsp:spPr>
        <a:xfrm>
          <a:off x="189422" y="219655"/>
          <a:ext cx="2778195" cy="88726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hu-HU" sz="1100" kern="1200" dirty="0"/>
            <a:t>A GSTT No </a:t>
          </a:r>
          <a:r>
            <a:rPr lang="hu-HU" sz="1100" kern="1200" dirty="0" err="1"/>
            <a:t>Dig</a:t>
          </a:r>
          <a:r>
            <a:rPr lang="hu-HU" sz="1100" kern="1200" dirty="0"/>
            <a:t> </a:t>
          </a:r>
          <a:r>
            <a:rPr lang="hu-HU" sz="1100" kern="1200" dirty="0" err="1"/>
            <a:t>Award</a:t>
          </a:r>
          <a:r>
            <a:rPr lang="hu-HU" sz="1100" kern="1200" dirty="0"/>
            <a:t> 2015 díj nyertese
1000 m 1500 mm-es béléscső telepítése UV-keményedő CIPP technológiával, nagyon speciális körülmények között </a:t>
          </a:r>
          <a:endParaRPr lang="en-US" sz="1100" kern="1200" dirty="0"/>
        </a:p>
      </dsp:txBody>
      <dsp:txXfrm>
        <a:off x="189422" y="219655"/>
        <a:ext cx="2778195" cy="887268"/>
      </dsp:txXfrm>
    </dsp:sp>
    <dsp:sp modelId="{6AF8ABA0-4338-45D6-8DA8-B551E7025376}">
      <dsp:nvSpPr>
        <dsp:cNvPr id="0" name=""/>
        <dsp:cNvSpPr/>
      </dsp:nvSpPr>
      <dsp:spPr>
        <a:xfrm>
          <a:off x="1578519" y="1106923"/>
          <a:ext cx="0" cy="60702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2F73B16-B6BD-4707-84C3-D7523B77A944}">
      <dsp:nvSpPr>
        <dsp:cNvPr id="0" name=""/>
        <dsp:cNvSpPr/>
      </dsp:nvSpPr>
      <dsp:spPr>
        <a:xfrm>
          <a:off x="1894223" y="1249752"/>
          <a:ext cx="2525631" cy="403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2017</a:t>
          </a:r>
        </a:p>
      </dsp:txBody>
      <dsp:txXfrm>
        <a:off x="1894223" y="1249752"/>
        <a:ext cx="2525631" cy="403491"/>
      </dsp:txXfrm>
    </dsp:sp>
    <dsp:sp modelId="{93574F56-3491-41C2-9AF1-7CAD2B3DE983}">
      <dsp:nvSpPr>
        <dsp:cNvPr id="0" name=""/>
        <dsp:cNvSpPr/>
      </dsp:nvSpPr>
      <dsp:spPr>
        <a:xfrm>
          <a:off x="1767942" y="2463797"/>
          <a:ext cx="2778195" cy="887268"/>
        </a:xfrm>
        <a:prstGeom prst="rect">
          <a:avLst/>
        </a:prstGeom>
        <a:solidFill>
          <a:srgbClr val="EC6726">
            <a:alpha val="90000"/>
          </a:srgb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hu-HU" sz="1100" b="0" kern="1200" dirty="0">
              <a:solidFill>
                <a:schemeClr val="bg1"/>
              </a:solidFill>
            </a:rPr>
            <a:t>A GSTT No </a:t>
          </a:r>
          <a:r>
            <a:rPr lang="hu-HU" sz="1100" b="0" kern="1200" dirty="0" err="1">
              <a:solidFill>
                <a:schemeClr val="bg1"/>
              </a:solidFill>
            </a:rPr>
            <a:t>Dig</a:t>
          </a:r>
          <a:r>
            <a:rPr lang="hu-HU" sz="1100" b="0" kern="1200" dirty="0">
              <a:solidFill>
                <a:schemeClr val="bg1"/>
              </a:solidFill>
            </a:rPr>
            <a:t> </a:t>
          </a:r>
          <a:r>
            <a:rPr lang="hu-HU" sz="1100" b="0" kern="1200" dirty="0" err="1">
              <a:solidFill>
                <a:schemeClr val="bg1"/>
              </a:solidFill>
            </a:rPr>
            <a:t>Award</a:t>
          </a:r>
          <a:r>
            <a:rPr lang="hu-HU" sz="1100" b="0" kern="1200" dirty="0">
              <a:solidFill>
                <a:schemeClr val="bg1"/>
              </a:solidFill>
            </a:rPr>
            <a:t> 2017 díj nyertese
Saját akna-felújítási rendszer kifejlesztéséért UV-keményítő CIPP technológia alkalmazásával </a:t>
          </a:r>
          <a:endParaRPr lang="en-US" sz="1100" b="0" kern="1200" dirty="0">
            <a:solidFill>
              <a:schemeClr val="bg1"/>
            </a:solidFill>
          </a:endParaRPr>
        </a:p>
      </dsp:txBody>
      <dsp:txXfrm>
        <a:off x="1767942" y="2463797"/>
        <a:ext cx="2778195" cy="887268"/>
      </dsp:txXfrm>
    </dsp:sp>
    <dsp:sp modelId="{A0C03059-AF11-4884-992B-2DB7C83670E9}">
      <dsp:nvSpPr>
        <dsp:cNvPr id="0" name=""/>
        <dsp:cNvSpPr/>
      </dsp:nvSpPr>
      <dsp:spPr>
        <a:xfrm>
          <a:off x="3157039" y="1856774"/>
          <a:ext cx="0" cy="60702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E4C3CBE-AD61-410C-BD3E-B9A318162EDC}">
      <dsp:nvSpPr>
        <dsp:cNvPr id="0" name=""/>
        <dsp:cNvSpPr/>
      </dsp:nvSpPr>
      <dsp:spPr>
        <a:xfrm>
          <a:off x="1533885" y="1740726"/>
          <a:ext cx="89268" cy="892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052F89E-FDEA-465F-9035-E280796332F7}">
      <dsp:nvSpPr>
        <dsp:cNvPr id="0" name=""/>
        <dsp:cNvSpPr/>
      </dsp:nvSpPr>
      <dsp:spPr>
        <a:xfrm>
          <a:off x="3112405" y="1740726"/>
          <a:ext cx="89268" cy="892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E82B925C-1B45-4C36-936E-00C2CA388A77}">
      <dsp:nvSpPr>
        <dsp:cNvPr id="0" name=""/>
        <dsp:cNvSpPr/>
      </dsp:nvSpPr>
      <dsp:spPr>
        <a:xfrm>
          <a:off x="3472744" y="1917477"/>
          <a:ext cx="2525631" cy="403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2024</a:t>
          </a:r>
        </a:p>
      </dsp:txBody>
      <dsp:txXfrm>
        <a:off x="3472744" y="1917477"/>
        <a:ext cx="2525631" cy="403491"/>
      </dsp:txXfrm>
    </dsp:sp>
    <dsp:sp modelId="{1EE7A35B-CD8C-467E-9916-3DED7A18880D}">
      <dsp:nvSpPr>
        <dsp:cNvPr id="0" name=""/>
        <dsp:cNvSpPr/>
      </dsp:nvSpPr>
      <dsp:spPr>
        <a:xfrm>
          <a:off x="3346462" y="219655"/>
          <a:ext cx="2778195" cy="88726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hu-HU" sz="1100" kern="1200" dirty="0"/>
            <a:t>Az ISTT No </a:t>
          </a:r>
          <a:r>
            <a:rPr lang="hu-HU" sz="1100" kern="1200" dirty="0" err="1"/>
            <a:t>Dig</a:t>
          </a:r>
          <a:r>
            <a:rPr lang="hu-HU" sz="1100" kern="1200" dirty="0"/>
            <a:t> </a:t>
          </a:r>
          <a:r>
            <a:rPr lang="hu-HU" sz="1100" kern="1200" dirty="0" err="1"/>
            <a:t>Award</a:t>
          </a:r>
          <a:r>
            <a:rPr lang="hu-HU" sz="1100" kern="1200" dirty="0"/>
            <a:t> 2024 díj nyertese
1500 mm-es béléscső telepítése UV-keményedő CIPP technológiával, nagyon speciális körülmények között</a:t>
          </a:r>
          <a:endParaRPr lang="en-US" sz="1100" kern="1200" dirty="0"/>
        </a:p>
      </dsp:txBody>
      <dsp:txXfrm>
        <a:off x="3346462" y="219655"/>
        <a:ext cx="2778195" cy="887268"/>
      </dsp:txXfrm>
    </dsp:sp>
    <dsp:sp modelId="{DF225B13-004D-4379-BD2C-9636C28C47F7}">
      <dsp:nvSpPr>
        <dsp:cNvPr id="0" name=""/>
        <dsp:cNvSpPr/>
      </dsp:nvSpPr>
      <dsp:spPr>
        <a:xfrm>
          <a:off x="4735559" y="1106923"/>
          <a:ext cx="0" cy="60702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0F12195-1EE7-4E1C-AA3B-F02AA23C618F}">
      <dsp:nvSpPr>
        <dsp:cNvPr id="0" name=""/>
        <dsp:cNvSpPr/>
      </dsp:nvSpPr>
      <dsp:spPr>
        <a:xfrm>
          <a:off x="4690925" y="1740726"/>
          <a:ext cx="89268" cy="892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08734-7663-4908-8287-336B2013091E}">
      <dsp:nvSpPr>
        <dsp:cNvPr id="0" name=""/>
        <dsp:cNvSpPr/>
      </dsp:nvSpPr>
      <dsp:spPr>
        <a:xfrm>
          <a:off x="315703" y="1917477"/>
          <a:ext cx="2525631" cy="403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2015</a:t>
          </a:r>
        </a:p>
      </dsp:txBody>
      <dsp:txXfrm>
        <a:off x="315703" y="1917477"/>
        <a:ext cx="2525631" cy="403491"/>
      </dsp:txXfrm>
    </dsp:sp>
    <dsp:sp modelId="{F82F71CF-9598-4C6F-A812-75A7EDA59441}">
      <dsp:nvSpPr>
        <dsp:cNvPr id="0" name=""/>
        <dsp:cNvSpPr/>
      </dsp:nvSpPr>
      <dsp:spPr>
        <a:xfrm>
          <a:off x="0" y="1713946"/>
          <a:ext cx="6314080" cy="14282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6193C0-9E8E-4E9D-8AE6-890EB4F10DC1}">
      <dsp:nvSpPr>
        <dsp:cNvPr id="0" name=""/>
        <dsp:cNvSpPr/>
      </dsp:nvSpPr>
      <dsp:spPr>
        <a:xfrm>
          <a:off x="189422" y="219655"/>
          <a:ext cx="2778195" cy="88726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hu-HU" sz="1100" kern="1200" dirty="0"/>
            <a:t>A GSTT No </a:t>
          </a:r>
          <a:r>
            <a:rPr lang="hu-HU" sz="1100" kern="1200" dirty="0" err="1"/>
            <a:t>Dig</a:t>
          </a:r>
          <a:r>
            <a:rPr lang="hu-HU" sz="1100" kern="1200" dirty="0"/>
            <a:t> </a:t>
          </a:r>
          <a:r>
            <a:rPr lang="hu-HU" sz="1100" kern="1200" dirty="0" err="1"/>
            <a:t>Award</a:t>
          </a:r>
          <a:r>
            <a:rPr lang="hu-HU" sz="1100" kern="1200" dirty="0"/>
            <a:t> 2015 díj nyertese
1000 m 1500 mm-es béléscső telepítése UV-keményedő CIPP technológiával, nagyon speciális körülmények között </a:t>
          </a:r>
          <a:endParaRPr lang="en-US" sz="1100" kern="1200" dirty="0"/>
        </a:p>
      </dsp:txBody>
      <dsp:txXfrm>
        <a:off x="189422" y="219655"/>
        <a:ext cx="2778195" cy="887268"/>
      </dsp:txXfrm>
    </dsp:sp>
    <dsp:sp modelId="{6AF8ABA0-4338-45D6-8DA8-B551E7025376}">
      <dsp:nvSpPr>
        <dsp:cNvPr id="0" name=""/>
        <dsp:cNvSpPr/>
      </dsp:nvSpPr>
      <dsp:spPr>
        <a:xfrm>
          <a:off x="1578519" y="1106923"/>
          <a:ext cx="0" cy="60702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2F73B16-B6BD-4707-84C3-D7523B77A944}">
      <dsp:nvSpPr>
        <dsp:cNvPr id="0" name=""/>
        <dsp:cNvSpPr/>
      </dsp:nvSpPr>
      <dsp:spPr>
        <a:xfrm>
          <a:off x="1894223" y="1249752"/>
          <a:ext cx="2525631" cy="403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2017</a:t>
          </a:r>
        </a:p>
      </dsp:txBody>
      <dsp:txXfrm>
        <a:off x="1894223" y="1249752"/>
        <a:ext cx="2525631" cy="403491"/>
      </dsp:txXfrm>
    </dsp:sp>
    <dsp:sp modelId="{93574F56-3491-41C2-9AF1-7CAD2B3DE983}">
      <dsp:nvSpPr>
        <dsp:cNvPr id="0" name=""/>
        <dsp:cNvSpPr/>
      </dsp:nvSpPr>
      <dsp:spPr>
        <a:xfrm>
          <a:off x="1767942" y="2463797"/>
          <a:ext cx="2778195" cy="88726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hu-HU" sz="1100" kern="1200" dirty="0"/>
            <a:t>A GSTT No </a:t>
          </a:r>
          <a:r>
            <a:rPr lang="hu-HU" sz="1100" kern="1200" dirty="0" err="1"/>
            <a:t>Dig</a:t>
          </a:r>
          <a:r>
            <a:rPr lang="hu-HU" sz="1100" kern="1200" dirty="0"/>
            <a:t> </a:t>
          </a:r>
          <a:r>
            <a:rPr lang="hu-HU" sz="1100" kern="1200" dirty="0" err="1"/>
            <a:t>Award</a:t>
          </a:r>
          <a:r>
            <a:rPr lang="hu-HU" sz="1100" kern="1200" dirty="0"/>
            <a:t> 2017 díj nyertese
Saját akna-felújítási rendszer kifejlesztéséért UV-keményítő CIPP technológia alkalmazásával </a:t>
          </a:r>
          <a:endParaRPr lang="en-US" sz="1100" kern="1200" dirty="0"/>
        </a:p>
      </dsp:txBody>
      <dsp:txXfrm>
        <a:off x="1767942" y="2463797"/>
        <a:ext cx="2778195" cy="887268"/>
      </dsp:txXfrm>
    </dsp:sp>
    <dsp:sp modelId="{A0C03059-AF11-4884-992B-2DB7C83670E9}">
      <dsp:nvSpPr>
        <dsp:cNvPr id="0" name=""/>
        <dsp:cNvSpPr/>
      </dsp:nvSpPr>
      <dsp:spPr>
        <a:xfrm>
          <a:off x="3157039" y="1856774"/>
          <a:ext cx="0" cy="60702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E4C3CBE-AD61-410C-BD3E-B9A318162EDC}">
      <dsp:nvSpPr>
        <dsp:cNvPr id="0" name=""/>
        <dsp:cNvSpPr/>
      </dsp:nvSpPr>
      <dsp:spPr>
        <a:xfrm>
          <a:off x="1533885" y="1740726"/>
          <a:ext cx="89268" cy="892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052F89E-FDEA-465F-9035-E280796332F7}">
      <dsp:nvSpPr>
        <dsp:cNvPr id="0" name=""/>
        <dsp:cNvSpPr/>
      </dsp:nvSpPr>
      <dsp:spPr>
        <a:xfrm>
          <a:off x="3112405" y="1740726"/>
          <a:ext cx="89268" cy="892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E82B925C-1B45-4C36-936E-00C2CA388A77}">
      <dsp:nvSpPr>
        <dsp:cNvPr id="0" name=""/>
        <dsp:cNvSpPr/>
      </dsp:nvSpPr>
      <dsp:spPr>
        <a:xfrm>
          <a:off x="3472744" y="1917477"/>
          <a:ext cx="2525631" cy="403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2024</a:t>
          </a:r>
        </a:p>
      </dsp:txBody>
      <dsp:txXfrm>
        <a:off x="3472744" y="1917477"/>
        <a:ext cx="2525631" cy="403491"/>
      </dsp:txXfrm>
    </dsp:sp>
    <dsp:sp modelId="{1EE7A35B-CD8C-467E-9916-3DED7A18880D}">
      <dsp:nvSpPr>
        <dsp:cNvPr id="0" name=""/>
        <dsp:cNvSpPr/>
      </dsp:nvSpPr>
      <dsp:spPr>
        <a:xfrm>
          <a:off x="3346462" y="219655"/>
          <a:ext cx="2778195" cy="887268"/>
        </a:xfrm>
        <a:prstGeom prst="rect">
          <a:avLst/>
        </a:prstGeom>
        <a:solidFill>
          <a:srgbClr val="EC6726">
            <a:alpha val="90000"/>
          </a:srgb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hu-HU" sz="1100" kern="1200" dirty="0">
              <a:solidFill>
                <a:schemeClr val="bg1"/>
              </a:solidFill>
            </a:rPr>
            <a:t>Az ISTT No </a:t>
          </a:r>
          <a:r>
            <a:rPr lang="hu-HU" sz="1100" kern="1200" dirty="0" err="1">
              <a:solidFill>
                <a:schemeClr val="bg1"/>
              </a:solidFill>
            </a:rPr>
            <a:t>Dig</a:t>
          </a:r>
          <a:r>
            <a:rPr lang="hu-HU" sz="1100" kern="1200" dirty="0">
              <a:solidFill>
                <a:schemeClr val="bg1"/>
              </a:solidFill>
            </a:rPr>
            <a:t> </a:t>
          </a:r>
          <a:r>
            <a:rPr lang="hu-HU" sz="1100" kern="1200" dirty="0" err="1">
              <a:solidFill>
                <a:schemeClr val="bg1"/>
              </a:solidFill>
            </a:rPr>
            <a:t>Award</a:t>
          </a:r>
          <a:r>
            <a:rPr lang="hu-HU" sz="1100" kern="1200" dirty="0">
              <a:solidFill>
                <a:schemeClr val="bg1"/>
              </a:solidFill>
            </a:rPr>
            <a:t> 2024 díj nyertese
1500 mm-es béléscső telepítése UV-keményedő CIPP technológiával, nagyon speciális körülmények között</a:t>
          </a:r>
          <a:endParaRPr lang="en-US" sz="1100" kern="1200" dirty="0">
            <a:solidFill>
              <a:schemeClr val="bg1"/>
            </a:solidFill>
          </a:endParaRPr>
        </a:p>
      </dsp:txBody>
      <dsp:txXfrm>
        <a:off x="3346462" y="219655"/>
        <a:ext cx="2778195" cy="887268"/>
      </dsp:txXfrm>
    </dsp:sp>
    <dsp:sp modelId="{DF225B13-004D-4379-BD2C-9636C28C47F7}">
      <dsp:nvSpPr>
        <dsp:cNvPr id="0" name=""/>
        <dsp:cNvSpPr/>
      </dsp:nvSpPr>
      <dsp:spPr>
        <a:xfrm>
          <a:off x="4735559" y="1106923"/>
          <a:ext cx="0" cy="60702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0F12195-1EE7-4E1C-AA3B-F02AA23C618F}">
      <dsp:nvSpPr>
        <dsp:cNvPr id="0" name=""/>
        <dsp:cNvSpPr/>
      </dsp:nvSpPr>
      <dsp:spPr>
        <a:xfrm>
          <a:off x="4690925" y="1740726"/>
          <a:ext cx="89268" cy="892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3F143C-3F91-488F-AC13-6673C0D97980}" type="datetimeFigureOut">
              <a:rPr lang="de-DE" smtClean="0"/>
              <a:t>23.01.2026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95593D-0524-480E-88B0-035C712ED09E}" type="slidenum">
              <a:rPr lang="de-DE" smtClean="0"/>
              <a:t>‹#›</a:t>
            </a:fld>
            <a:endParaRPr lang="de-DE"/>
          </a:p>
        </p:txBody>
      </p:sp>
    </p:spTree>
    <p:extLst>
      <p:ext uri="{BB962C8B-B14F-4D97-AF65-F5344CB8AC3E}">
        <p14:creationId xmlns:p14="http://schemas.microsoft.com/office/powerpoint/2010/main" val="3665807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4</a:t>
            </a:fld>
            <a:endParaRPr lang="de-DE"/>
          </a:p>
        </p:txBody>
      </p:sp>
    </p:spTree>
    <p:extLst>
      <p:ext uri="{BB962C8B-B14F-4D97-AF65-F5344CB8AC3E}">
        <p14:creationId xmlns:p14="http://schemas.microsoft.com/office/powerpoint/2010/main" val="682274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17</a:t>
            </a:fld>
            <a:endParaRPr lang="de-DE"/>
          </a:p>
        </p:txBody>
      </p:sp>
    </p:spTree>
    <p:extLst>
      <p:ext uri="{BB962C8B-B14F-4D97-AF65-F5344CB8AC3E}">
        <p14:creationId xmlns:p14="http://schemas.microsoft.com/office/powerpoint/2010/main" val="2592565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F4D8B-838A-09C2-A0EB-D2D316E81B8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497BDB5-7B31-7400-4A10-3EA8D497DE6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E705AC7-9538-5879-BB30-9756C4F12C6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5BC1450-50F2-9FC0-973F-8045F70A6444}"/>
              </a:ext>
            </a:extLst>
          </p:cNvPr>
          <p:cNvSpPr>
            <a:spLocks noGrp="1"/>
          </p:cNvSpPr>
          <p:nvPr>
            <p:ph type="sldNum" sz="quarter" idx="5"/>
          </p:nvPr>
        </p:nvSpPr>
        <p:spPr/>
        <p:txBody>
          <a:bodyPr/>
          <a:lstStyle/>
          <a:p>
            <a:fld id="{1D95593D-0524-480E-88B0-035C712ED09E}" type="slidenum">
              <a:rPr lang="de-DE" smtClean="0"/>
              <a:t>18</a:t>
            </a:fld>
            <a:endParaRPr lang="de-DE"/>
          </a:p>
        </p:txBody>
      </p:sp>
    </p:spTree>
    <p:extLst>
      <p:ext uri="{BB962C8B-B14F-4D97-AF65-F5344CB8AC3E}">
        <p14:creationId xmlns:p14="http://schemas.microsoft.com/office/powerpoint/2010/main" val="1765122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850CD-69A5-B7F8-24A2-B7A31438782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2487279-C6A4-E3AA-24D3-A363BAD30E4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B5547AE-B6BC-27ED-0D9C-1D4FA09B433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4273F39-1DCF-7029-DA62-4045D8DFB47B}"/>
              </a:ext>
            </a:extLst>
          </p:cNvPr>
          <p:cNvSpPr>
            <a:spLocks noGrp="1"/>
          </p:cNvSpPr>
          <p:nvPr>
            <p:ph type="sldNum" sz="quarter" idx="5"/>
          </p:nvPr>
        </p:nvSpPr>
        <p:spPr/>
        <p:txBody>
          <a:bodyPr/>
          <a:lstStyle/>
          <a:p>
            <a:fld id="{1D95593D-0524-480E-88B0-035C712ED09E}" type="slidenum">
              <a:rPr lang="de-DE" smtClean="0"/>
              <a:t>19</a:t>
            </a:fld>
            <a:endParaRPr lang="de-DE"/>
          </a:p>
        </p:txBody>
      </p:sp>
    </p:spTree>
    <p:extLst>
      <p:ext uri="{BB962C8B-B14F-4D97-AF65-F5344CB8AC3E}">
        <p14:creationId xmlns:p14="http://schemas.microsoft.com/office/powerpoint/2010/main" val="3136283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21</a:t>
            </a:fld>
            <a:endParaRPr lang="de-DE"/>
          </a:p>
        </p:txBody>
      </p:sp>
    </p:spTree>
    <p:extLst>
      <p:ext uri="{BB962C8B-B14F-4D97-AF65-F5344CB8AC3E}">
        <p14:creationId xmlns:p14="http://schemas.microsoft.com/office/powerpoint/2010/main" val="4149360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22</a:t>
            </a:fld>
            <a:endParaRPr lang="de-DE"/>
          </a:p>
        </p:txBody>
      </p:sp>
    </p:spTree>
    <p:extLst>
      <p:ext uri="{BB962C8B-B14F-4D97-AF65-F5344CB8AC3E}">
        <p14:creationId xmlns:p14="http://schemas.microsoft.com/office/powerpoint/2010/main" val="2720412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23</a:t>
            </a:fld>
            <a:endParaRPr lang="de-DE"/>
          </a:p>
        </p:txBody>
      </p:sp>
    </p:spTree>
    <p:extLst>
      <p:ext uri="{BB962C8B-B14F-4D97-AF65-F5344CB8AC3E}">
        <p14:creationId xmlns:p14="http://schemas.microsoft.com/office/powerpoint/2010/main" val="1855789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24</a:t>
            </a:fld>
            <a:endParaRPr lang="de-DE"/>
          </a:p>
        </p:txBody>
      </p:sp>
    </p:spTree>
    <p:extLst>
      <p:ext uri="{BB962C8B-B14F-4D97-AF65-F5344CB8AC3E}">
        <p14:creationId xmlns:p14="http://schemas.microsoft.com/office/powerpoint/2010/main" val="2325260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25</a:t>
            </a:fld>
            <a:endParaRPr lang="de-DE"/>
          </a:p>
        </p:txBody>
      </p:sp>
    </p:spTree>
    <p:extLst>
      <p:ext uri="{BB962C8B-B14F-4D97-AF65-F5344CB8AC3E}">
        <p14:creationId xmlns:p14="http://schemas.microsoft.com/office/powerpoint/2010/main" val="518934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26</a:t>
            </a:fld>
            <a:endParaRPr lang="de-DE"/>
          </a:p>
        </p:txBody>
      </p:sp>
    </p:spTree>
    <p:extLst>
      <p:ext uri="{BB962C8B-B14F-4D97-AF65-F5344CB8AC3E}">
        <p14:creationId xmlns:p14="http://schemas.microsoft.com/office/powerpoint/2010/main" val="2547939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27</a:t>
            </a:fld>
            <a:endParaRPr lang="de-DE"/>
          </a:p>
        </p:txBody>
      </p:sp>
    </p:spTree>
    <p:extLst>
      <p:ext uri="{BB962C8B-B14F-4D97-AF65-F5344CB8AC3E}">
        <p14:creationId xmlns:p14="http://schemas.microsoft.com/office/powerpoint/2010/main" val="390808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5</a:t>
            </a:fld>
            <a:endParaRPr lang="de-DE"/>
          </a:p>
        </p:txBody>
      </p:sp>
    </p:spTree>
    <p:extLst>
      <p:ext uri="{BB962C8B-B14F-4D97-AF65-F5344CB8AC3E}">
        <p14:creationId xmlns:p14="http://schemas.microsoft.com/office/powerpoint/2010/main" val="773239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28</a:t>
            </a:fld>
            <a:endParaRPr lang="de-DE"/>
          </a:p>
        </p:txBody>
      </p:sp>
    </p:spTree>
    <p:extLst>
      <p:ext uri="{BB962C8B-B14F-4D97-AF65-F5344CB8AC3E}">
        <p14:creationId xmlns:p14="http://schemas.microsoft.com/office/powerpoint/2010/main" val="1212467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29</a:t>
            </a:fld>
            <a:endParaRPr lang="de-DE"/>
          </a:p>
        </p:txBody>
      </p:sp>
    </p:spTree>
    <p:extLst>
      <p:ext uri="{BB962C8B-B14F-4D97-AF65-F5344CB8AC3E}">
        <p14:creationId xmlns:p14="http://schemas.microsoft.com/office/powerpoint/2010/main" val="534150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30</a:t>
            </a:fld>
            <a:endParaRPr lang="de-DE"/>
          </a:p>
        </p:txBody>
      </p:sp>
    </p:spTree>
    <p:extLst>
      <p:ext uri="{BB962C8B-B14F-4D97-AF65-F5344CB8AC3E}">
        <p14:creationId xmlns:p14="http://schemas.microsoft.com/office/powerpoint/2010/main" val="1496571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31</a:t>
            </a:fld>
            <a:endParaRPr lang="de-DE"/>
          </a:p>
        </p:txBody>
      </p:sp>
    </p:spTree>
    <p:extLst>
      <p:ext uri="{BB962C8B-B14F-4D97-AF65-F5344CB8AC3E}">
        <p14:creationId xmlns:p14="http://schemas.microsoft.com/office/powerpoint/2010/main" val="652742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32</a:t>
            </a:fld>
            <a:endParaRPr lang="de-DE"/>
          </a:p>
        </p:txBody>
      </p:sp>
    </p:spTree>
    <p:extLst>
      <p:ext uri="{BB962C8B-B14F-4D97-AF65-F5344CB8AC3E}">
        <p14:creationId xmlns:p14="http://schemas.microsoft.com/office/powerpoint/2010/main" val="1844704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33</a:t>
            </a:fld>
            <a:endParaRPr lang="de-DE"/>
          </a:p>
        </p:txBody>
      </p:sp>
    </p:spTree>
    <p:extLst>
      <p:ext uri="{BB962C8B-B14F-4D97-AF65-F5344CB8AC3E}">
        <p14:creationId xmlns:p14="http://schemas.microsoft.com/office/powerpoint/2010/main" val="2583646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34</a:t>
            </a:fld>
            <a:endParaRPr lang="de-DE"/>
          </a:p>
        </p:txBody>
      </p:sp>
    </p:spTree>
    <p:extLst>
      <p:ext uri="{BB962C8B-B14F-4D97-AF65-F5344CB8AC3E}">
        <p14:creationId xmlns:p14="http://schemas.microsoft.com/office/powerpoint/2010/main" val="3022732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3388A-B5E0-F99F-B384-98F86780EF4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7309E40-FB4F-8CDD-E8FC-BC06F7164EB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A63FB09-A52C-BB65-2B18-C4A7DE6F8AB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4D8DA1F-6CE3-6E8D-311B-32F9D9098C4D}"/>
              </a:ext>
            </a:extLst>
          </p:cNvPr>
          <p:cNvSpPr>
            <a:spLocks noGrp="1"/>
          </p:cNvSpPr>
          <p:nvPr>
            <p:ph type="sldNum" sz="quarter" idx="5"/>
          </p:nvPr>
        </p:nvSpPr>
        <p:spPr/>
        <p:txBody>
          <a:bodyPr/>
          <a:lstStyle/>
          <a:p>
            <a:fld id="{1D95593D-0524-480E-88B0-035C712ED09E}" type="slidenum">
              <a:rPr lang="de-DE" smtClean="0"/>
              <a:t>35</a:t>
            </a:fld>
            <a:endParaRPr lang="de-DE"/>
          </a:p>
        </p:txBody>
      </p:sp>
    </p:spTree>
    <p:extLst>
      <p:ext uri="{BB962C8B-B14F-4D97-AF65-F5344CB8AC3E}">
        <p14:creationId xmlns:p14="http://schemas.microsoft.com/office/powerpoint/2010/main" val="1988965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23ACD-D47B-8E8B-7C44-38647BA7B74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AA4A3CD-B0F9-0207-6E5B-4F9FA29E351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E3C7946-B204-A96F-F655-D59A26FD95B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4FEC948-2680-D9B0-B197-1959F738F7A8}"/>
              </a:ext>
            </a:extLst>
          </p:cNvPr>
          <p:cNvSpPr>
            <a:spLocks noGrp="1"/>
          </p:cNvSpPr>
          <p:nvPr>
            <p:ph type="sldNum" sz="quarter" idx="5"/>
          </p:nvPr>
        </p:nvSpPr>
        <p:spPr/>
        <p:txBody>
          <a:bodyPr/>
          <a:lstStyle/>
          <a:p>
            <a:fld id="{1D95593D-0524-480E-88B0-035C712ED09E}" type="slidenum">
              <a:rPr lang="de-DE" smtClean="0"/>
              <a:t>36</a:t>
            </a:fld>
            <a:endParaRPr lang="de-DE"/>
          </a:p>
        </p:txBody>
      </p:sp>
    </p:spTree>
    <p:extLst>
      <p:ext uri="{BB962C8B-B14F-4D97-AF65-F5344CB8AC3E}">
        <p14:creationId xmlns:p14="http://schemas.microsoft.com/office/powerpoint/2010/main" val="1443867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4644A-2C7B-4932-849E-A4A2FD15CF6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1EFB37C-A318-F571-B45D-57967A5B375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330527B-301F-2D36-179C-BBCAFCF635F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028B6A6-F2B5-F915-43CA-D1B4B39FF16F}"/>
              </a:ext>
            </a:extLst>
          </p:cNvPr>
          <p:cNvSpPr>
            <a:spLocks noGrp="1"/>
          </p:cNvSpPr>
          <p:nvPr>
            <p:ph type="sldNum" sz="quarter" idx="5"/>
          </p:nvPr>
        </p:nvSpPr>
        <p:spPr/>
        <p:txBody>
          <a:bodyPr/>
          <a:lstStyle/>
          <a:p>
            <a:fld id="{1D95593D-0524-480E-88B0-035C712ED09E}" type="slidenum">
              <a:rPr lang="de-DE" smtClean="0"/>
              <a:t>37</a:t>
            </a:fld>
            <a:endParaRPr lang="de-DE"/>
          </a:p>
        </p:txBody>
      </p:sp>
    </p:spTree>
    <p:extLst>
      <p:ext uri="{BB962C8B-B14F-4D97-AF65-F5344CB8AC3E}">
        <p14:creationId xmlns:p14="http://schemas.microsoft.com/office/powerpoint/2010/main" val="199446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7</a:t>
            </a:fld>
            <a:endParaRPr lang="de-DE"/>
          </a:p>
        </p:txBody>
      </p:sp>
    </p:spTree>
    <p:extLst>
      <p:ext uri="{BB962C8B-B14F-4D97-AF65-F5344CB8AC3E}">
        <p14:creationId xmlns:p14="http://schemas.microsoft.com/office/powerpoint/2010/main" val="1365958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64750-35ED-3DDF-7258-F1A4383920E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0552EC3-C967-AE60-CF4F-37D9A064221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9BF9A49-BC28-B66F-8851-215D4DB2DFC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2F3084A-1143-179E-6B16-F42BAAD18D82}"/>
              </a:ext>
            </a:extLst>
          </p:cNvPr>
          <p:cNvSpPr>
            <a:spLocks noGrp="1"/>
          </p:cNvSpPr>
          <p:nvPr>
            <p:ph type="sldNum" sz="quarter" idx="5"/>
          </p:nvPr>
        </p:nvSpPr>
        <p:spPr/>
        <p:txBody>
          <a:bodyPr/>
          <a:lstStyle/>
          <a:p>
            <a:fld id="{1D95593D-0524-480E-88B0-035C712ED09E}" type="slidenum">
              <a:rPr lang="de-DE" smtClean="0"/>
              <a:t>38</a:t>
            </a:fld>
            <a:endParaRPr lang="de-DE"/>
          </a:p>
        </p:txBody>
      </p:sp>
    </p:spTree>
    <p:extLst>
      <p:ext uri="{BB962C8B-B14F-4D97-AF65-F5344CB8AC3E}">
        <p14:creationId xmlns:p14="http://schemas.microsoft.com/office/powerpoint/2010/main" val="5103113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FA6E9-2AC7-5BF0-488E-469D9CE85F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C89B0C8-1774-B3F1-1EF3-3B600F58FDE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D6ECB69-EA10-2D95-1DC3-E1E4ABEC5D77}"/>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389B990-AA8C-9AD6-D767-434320A7C7C7}"/>
              </a:ext>
            </a:extLst>
          </p:cNvPr>
          <p:cNvSpPr>
            <a:spLocks noGrp="1"/>
          </p:cNvSpPr>
          <p:nvPr>
            <p:ph type="sldNum" sz="quarter" idx="5"/>
          </p:nvPr>
        </p:nvSpPr>
        <p:spPr/>
        <p:txBody>
          <a:bodyPr/>
          <a:lstStyle/>
          <a:p>
            <a:fld id="{1D95593D-0524-480E-88B0-035C712ED09E}" type="slidenum">
              <a:rPr lang="de-DE" smtClean="0"/>
              <a:t>39</a:t>
            </a:fld>
            <a:endParaRPr lang="de-DE"/>
          </a:p>
        </p:txBody>
      </p:sp>
    </p:spTree>
    <p:extLst>
      <p:ext uri="{BB962C8B-B14F-4D97-AF65-F5344CB8AC3E}">
        <p14:creationId xmlns:p14="http://schemas.microsoft.com/office/powerpoint/2010/main" val="20317768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8A0AC-41FC-1A65-8FF6-4756BBBD8BE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77DCE8E-F688-0E91-A5C6-D1536D829E9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B1C399B-C651-88F9-1D0F-1B55980B30A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9D71311-FFAC-333D-27FD-009D0944C94F}"/>
              </a:ext>
            </a:extLst>
          </p:cNvPr>
          <p:cNvSpPr>
            <a:spLocks noGrp="1"/>
          </p:cNvSpPr>
          <p:nvPr>
            <p:ph type="sldNum" sz="quarter" idx="5"/>
          </p:nvPr>
        </p:nvSpPr>
        <p:spPr/>
        <p:txBody>
          <a:bodyPr/>
          <a:lstStyle/>
          <a:p>
            <a:fld id="{1D95593D-0524-480E-88B0-035C712ED09E}" type="slidenum">
              <a:rPr lang="de-DE" smtClean="0"/>
              <a:t>40</a:t>
            </a:fld>
            <a:endParaRPr lang="de-DE"/>
          </a:p>
        </p:txBody>
      </p:sp>
    </p:spTree>
    <p:extLst>
      <p:ext uri="{BB962C8B-B14F-4D97-AF65-F5344CB8AC3E}">
        <p14:creationId xmlns:p14="http://schemas.microsoft.com/office/powerpoint/2010/main" val="110235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8</a:t>
            </a:fld>
            <a:endParaRPr lang="de-DE"/>
          </a:p>
        </p:txBody>
      </p:sp>
    </p:spTree>
    <p:extLst>
      <p:ext uri="{BB962C8B-B14F-4D97-AF65-F5344CB8AC3E}">
        <p14:creationId xmlns:p14="http://schemas.microsoft.com/office/powerpoint/2010/main" val="1235700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9</a:t>
            </a:fld>
            <a:endParaRPr lang="de-DE"/>
          </a:p>
        </p:txBody>
      </p:sp>
    </p:spTree>
    <p:extLst>
      <p:ext uri="{BB962C8B-B14F-4D97-AF65-F5344CB8AC3E}">
        <p14:creationId xmlns:p14="http://schemas.microsoft.com/office/powerpoint/2010/main" val="3160258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10</a:t>
            </a:fld>
            <a:endParaRPr lang="de-DE"/>
          </a:p>
        </p:txBody>
      </p:sp>
    </p:spTree>
    <p:extLst>
      <p:ext uri="{BB962C8B-B14F-4D97-AF65-F5344CB8AC3E}">
        <p14:creationId xmlns:p14="http://schemas.microsoft.com/office/powerpoint/2010/main" val="2999254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1D95593D-0524-480E-88B0-035C712ED09E}" type="slidenum">
              <a:rPr lang="de-DE" smtClean="0"/>
              <a:t>12</a:t>
            </a:fld>
            <a:endParaRPr lang="de-DE"/>
          </a:p>
        </p:txBody>
      </p:sp>
    </p:spTree>
    <p:extLst>
      <p:ext uri="{BB962C8B-B14F-4D97-AF65-F5344CB8AC3E}">
        <p14:creationId xmlns:p14="http://schemas.microsoft.com/office/powerpoint/2010/main" val="3228648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14</a:t>
            </a:fld>
            <a:endParaRPr lang="de-DE"/>
          </a:p>
        </p:txBody>
      </p:sp>
    </p:spTree>
    <p:extLst>
      <p:ext uri="{BB962C8B-B14F-4D97-AF65-F5344CB8AC3E}">
        <p14:creationId xmlns:p14="http://schemas.microsoft.com/office/powerpoint/2010/main" val="561353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16</a:t>
            </a:fld>
            <a:endParaRPr lang="de-DE"/>
          </a:p>
        </p:txBody>
      </p:sp>
    </p:spTree>
    <p:extLst>
      <p:ext uri="{BB962C8B-B14F-4D97-AF65-F5344CB8AC3E}">
        <p14:creationId xmlns:p14="http://schemas.microsoft.com/office/powerpoint/2010/main" val="912317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39F03193-24B3-4397-A2F1-3455400FF0FC}" type="datetimeFigureOut">
              <a:rPr lang="de-DE" smtClean="0"/>
              <a:t>23.01.2026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BEA751A-198F-47B3-8E2D-5161B144BF42}" type="slidenum">
              <a:rPr lang="de-DE" smtClean="0"/>
              <a:t>‹#›</a:t>
            </a:fld>
            <a:endParaRPr lang="de-DE"/>
          </a:p>
        </p:txBody>
      </p:sp>
    </p:spTree>
    <p:extLst>
      <p:ext uri="{BB962C8B-B14F-4D97-AF65-F5344CB8AC3E}">
        <p14:creationId xmlns:p14="http://schemas.microsoft.com/office/powerpoint/2010/main" val="3665900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9F03193-24B3-4397-A2F1-3455400FF0FC}" type="datetimeFigureOut">
              <a:rPr lang="de-DE" smtClean="0"/>
              <a:t>23.01.2026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BEA751A-198F-47B3-8E2D-5161B144BF42}" type="slidenum">
              <a:rPr lang="de-DE" smtClean="0"/>
              <a:t>‹#›</a:t>
            </a:fld>
            <a:endParaRPr lang="de-DE"/>
          </a:p>
        </p:txBody>
      </p:sp>
    </p:spTree>
    <p:extLst>
      <p:ext uri="{BB962C8B-B14F-4D97-AF65-F5344CB8AC3E}">
        <p14:creationId xmlns:p14="http://schemas.microsoft.com/office/powerpoint/2010/main" val="3406438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9F03193-24B3-4397-A2F1-3455400FF0FC}" type="datetimeFigureOut">
              <a:rPr lang="de-DE" smtClean="0"/>
              <a:t>23.01.2026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BEA751A-198F-47B3-8E2D-5161B144BF42}" type="slidenum">
              <a:rPr lang="de-DE" smtClean="0"/>
              <a:t>‹#›</a:t>
            </a:fld>
            <a:endParaRPr lang="de-DE"/>
          </a:p>
        </p:txBody>
      </p:sp>
    </p:spTree>
    <p:extLst>
      <p:ext uri="{BB962C8B-B14F-4D97-AF65-F5344CB8AC3E}">
        <p14:creationId xmlns:p14="http://schemas.microsoft.com/office/powerpoint/2010/main" val="3090971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9F03193-24B3-4397-A2F1-3455400FF0FC}" type="datetimeFigureOut">
              <a:rPr lang="de-DE" smtClean="0"/>
              <a:t>23.01.2026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BEA751A-198F-47B3-8E2D-5161B144BF42}" type="slidenum">
              <a:rPr lang="de-DE" smtClean="0"/>
              <a:t>‹#›</a:t>
            </a:fld>
            <a:endParaRPr lang="de-DE"/>
          </a:p>
        </p:txBody>
      </p:sp>
    </p:spTree>
    <p:extLst>
      <p:ext uri="{BB962C8B-B14F-4D97-AF65-F5344CB8AC3E}">
        <p14:creationId xmlns:p14="http://schemas.microsoft.com/office/powerpoint/2010/main" val="1297003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9F03193-24B3-4397-A2F1-3455400FF0FC}" type="datetimeFigureOut">
              <a:rPr lang="de-DE" smtClean="0"/>
              <a:t>23.01.2026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BEA751A-198F-47B3-8E2D-5161B144BF42}" type="slidenum">
              <a:rPr lang="de-DE" smtClean="0"/>
              <a:t>‹#›</a:t>
            </a:fld>
            <a:endParaRPr lang="de-DE"/>
          </a:p>
        </p:txBody>
      </p:sp>
    </p:spTree>
    <p:extLst>
      <p:ext uri="{BB962C8B-B14F-4D97-AF65-F5344CB8AC3E}">
        <p14:creationId xmlns:p14="http://schemas.microsoft.com/office/powerpoint/2010/main" val="3105255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39F03193-24B3-4397-A2F1-3455400FF0FC}" type="datetimeFigureOut">
              <a:rPr lang="de-DE" smtClean="0"/>
              <a:t>23.01.2026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BEA751A-198F-47B3-8E2D-5161B144BF42}" type="slidenum">
              <a:rPr lang="de-DE" smtClean="0"/>
              <a:t>‹#›</a:t>
            </a:fld>
            <a:endParaRPr lang="de-DE"/>
          </a:p>
        </p:txBody>
      </p:sp>
    </p:spTree>
    <p:extLst>
      <p:ext uri="{BB962C8B-B14F-4D97-AF65-F5344CB8AC3E}">
        <p14:creationId xmlns:p14="http://schemas.microsoft.com/office/powerpoint/2010/main" val="1766522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39F03193-24B3-4397-A2F1-3455400FF0FC}" type="datetimeFigureOut">
              <a:rPr lang="de-DE" smtClean="0"/>
              <a:t>23.01.2026</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7BEA751A-198F-47B3-8E2D-5161B144BF42}" type="slidenum">
              <a:rPr lang="de-DE" smtClean="0"/>
              <a:t>‹#›</a:t>
            </a:fld>
            <a:endParaRPr lang="de-DE"/>
          </a:p>
        </p:txBody>
      </p:sp>
    </p:spTree>
    <p:extLst>
      <p:ext uri="{BB962C8B-B14F-4D97-AF65-F5344CB8AC3E}">
        <p14:creationId xmlns:p14="http://schemas.microsoft.com/office/powerpoint/2010/main" val="3173141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39F03193-24B3-4397-A2F1-3455400FF0FC}" type="datetimeFigureOut">
              <a:rPr lang="de-DE" smtClean="0"/>
              <a:t>23.01.2026</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BEA751A-198F-47B3-8E2D-5161B144BF42}" type="slidenum">
              <a:rPr lang="de-DE" smtClean="0"/>
              <a:t>‹#›</a:t>
            </a:fld>
            <a:endParaRPr lang="de-DE"/>
          </a:p>
        </p:txBody>
      </p:sp>
    </p:spTree>
    <p:extLst>
      <p:ext uri="{BB962C8B-B14F-4D97-AF65-F5344CB8AC3E}">
        <p14:creationId xmlns:p14="http://schemas.microsoft.com/office/powerpoint/2010/main" val="81275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F03193-24B3-4397-A2F1-3455400FF0FC}" type="datetimeFigureOut">
              <a:rPr lang="de-DE" smtClean="0"/>
              <a:t>23.01.2026</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7BEA751A-198F-47B3-8E2D-5161B144BF42}" type="slidenum">
              <a:rPr lang="de-DE" smtClean="0"/>
              <a:t>‹#›</a:t>
            </a:fld>
            <a:endParaRPr lang="de-DE"/>
          </a:p>
        </p:txBody>
      </p:sp>
    </p:spTree>
    <p:extLst>
      <p:ext uri="{BB962C8B-B14F-4D97-AF65-F5344CB8AC3E}">
        <p14:creationId xmlns:p14="http://schemas.microsoft.com/office/powerpoint/2010/main" val="279730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39F03193-24B3-4397-A2F1-3455400FF0FC}" type="datetimeFigureOut">
              <a:rPr lang="de-DE" smtClean="0"/>
              <a:t>23.01.2026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BEA751A-198F-47B3-8E2D-5161B144BF42}" type="slidenum">
              <a:rPr lang="de-DE" smtClean="0"/>
              <a:t>‹#›</a:t>
            </a:fld>
            <a:endParaRPr lang="de-DE"/>
          </a:p>
        </p:txBody>
      </p:sp>
    </p:spTree>
    <p:extLst>
      <p:ext uri="{BB962C8B-B14F-4D97-AF65-F5344CB8AC3E}">
        <p14:creationId xmlns:p14="http://schemas.microsoft.com/office/powerpoint/2010/main" val="2443820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39F03193-24B3-4397-A2F1-3455400FF0FC}" type="datetimeFigureOut">
              <a:rPr lang="de-DE" smtClean="0"/>
              <a:t>23.01.2026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BEA751A-198F-47B3-8E2D-5161B144BF42}" type="slidenum">
              <a:rPr lang="de-DE" smtClean="0"/>
              <a:t>‹#›</a:t>
            </a:fld>
            <a:endParaRPr lang="de-DE"/>
          </a:p>
        </p:txBody>
      </p:sp>
    </p:spTree>
    <p:extLst>
      <p:ext uri="{BB962C8B-B14F-4D97-AF65-F5344CB8AC3E}">
        <p14:creationId xmlns:p14="http://schemas.microsoft.com/office/powerpoint/2010/main" val="862526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F03193-24B3-4397-A2F1-3455400FF0FC}" type="datetimeFigureOut">
              <a:rPr lang="de-DE" smtClean="0"/>
              <a:t>23.01.2026</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EA751A-198F-47B3-8E2D-5161B144BF42}" type="slidenum">
              <a:rPr lang="de-DE" smtClean="0"/>
              <a:t>‹#›</a:t>
            </a:fld>
            <a:endParaRPr lang="de-DE"/>
          </a:p>
        </p:txBody>
      </p:sp>
    </p:spTree>
    <p:extLst>
      <p:ext uri="{BB962C8B-B14F-4D97-AF65-F5344CB8AC3E}">
        <p14:creationId xmlns:p14="http://schemas.microsoft.com/office/powerpoint/2010/main" val="1258822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1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jpg"/><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jpg"/><Relationship Id="rId7" Type="http://schemas.openxmlformats.org/officeDocument/2006/relationships/diagramQuickStyle" Target="../diagrams/quickStyle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1.JPG"/><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3.jpg"/><Relationship Id="rId7" Type="http://schemas.openxmlformats.org/officeDocument/2006/relationships/diagramData" Target="../diagrams/data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png"/><Relationship Id="rId11" Type="http://schemas.microsoft.com/office/2007/relationships/diagramDrawing" Target="../diagrams/drawing3.xml"/><Relationship Id="rId5" Type="http://schemas.openxmlformats.org/officeDocument/2006/relationships/image" Target="../media/image23.jpeg"/><Relationship Id="rId10" Type="http://schemas.openxmlformats.org/officeDocument/2006/relationships/diagramColors" Target="../diagrams/colors3.xml"/><Relationship Id="rId4" Type="http://schemas.openxmlformats.org/officeDocument/2006/relationships/image" Target="../media/image22.jpeg"/><Relationship Id="rId9"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jpg"/><Relationship Id="rId7"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3.jpg"/><Relationship Id="rId7"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3.jpg"/><Relationship Id="rId7"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3.jpg"/><Relationship Id="rId7"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jpeg"/></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jpg"/><Relationship Id="rId7"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jpg"/><Relationship Id="rId7"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80.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91.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90.jpg"/><Relationship Id="rId5" Type="http://schemas.openxmlformats.org/officeDocument/2006/relationships/image" Target="../media/image89.jpeg"/><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4.png"/><Relationship Id="rId4" Type="http://schemas.openxmlformats.org/officeDocument/2006/relationships/image" Target="../media/image88.jpeg"/></Relationships>
</file>

<file path=ppt/slides/_rels/slide41.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svg"/><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hyperlink" Target="http://www.eiffage.infra-bau.de/willkomme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chart" Target="../charts/char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C6726"/>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38C11552-63A9-971C-3B40-71C97183F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5769" y="0"/>
            <a:ext cx="4056231" cy="2440613"/>
          </a:xfrm>
          <a:prstGeom prst="rect">
            <a:avLst/>
          </a:prstGeom>
        </p:spPr>
      </p:pic>
      <p:sp>
        <p:nvSpPr>
          <p:cNvPr id="14" name="Titel 1">
            <a:extLst>
              <a:ext uri="{FF2B5EF4-FFF2-40B4-BE49-F238E27FC236}">
                <a16:creationId xmlns:a16="http://schemas.microsoft.com/office/drawing/2014/main" id="{D59B9BCF-08F3-0D85-5994-B60F6CD68882}"/>
              </a:ext>
            </a:extLst>
          </p:cNvPr>
          <p:cNvSpPr txBox="1">
            <a:spLocks/>
          </p:cNvSpPr>
          <p:nvPr/>
        </p:nvSpPr>
        <p:spPr>
          <a:xfrm>
            <a:off x="8166749" y="6234329"/>
            <a:ext cx="2836328" cy="3693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b="1" dirty="0">
                <a:solidFill>
                  <a:schemeClr val="bg1"/>
                </a:solidFill>
                <a:latin typeface="HelveticaNeueLT Pro 75 Bd" panose="020B0804020202020204" pitchFamily="34" charset="0"/>
              </a:rPr>
              <a:t>swietelsky-faber.com</a:t>
            </a:r>
            <a:endParaRPr lang="de-DE" sz="2000" b="1" dirty="0">
              <a:solidFill>
                <a:schemeClr val="bg1"/>
              </a:solidFill>
              <a:latin typeface="Montserrat" panose="02000505000000020004" pitchFamily="2" charset="0"/>
            </a:endParaRPr>
          </a:p>
        </p:txBody>
      </p:sp>
      <p:sp>
        <p:nvSpPr>
          <p:cNvPr id="16" name="Rechteck 15">
            <a:extLst>
              <a:ext uri="{FF2B5EF4-FFF2-40B4-BE49-F238E27FC236}">
                <a16:creationId xmlns:a16="http://schemas.microsoft.com/office/drawing/2014/main" id="{DEEB6BF7-885C-A267-5D2E-0043A47C2195}"/>
              </a:ext>
            </a:extLst>
          </p:cNvPr>
          <p:cNvSpPr/>
          <p:nvPr/>
        </p:nvSpPr>
        <p:spPr>
          <a:xfrm>
            <a:off x="8251215" y="6619575"/>
            <a:ext cx="3940785" cy="238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2" name="Gruppieren 21">
            <a:extLst>
              <a:ext uri="{FF2B5EF4-FFF2-40B4-BE49-F238E27FC236}">
                <a16:creationId xmlns:a16="http://schemas.microsoft.com/office/drawing/2014/main" id="{DFBE0928-6143-4136-9B3F-3BFC073C404B}"/>
              </a:ext>
            </a:extLst>
          </p:cNvPr>
          <p:cNvGrpSpPr/>
          <p:nvPr/>
        </p:nvGrpSpPr>
        <p:grpSpPr>
          <a:xfrm>
            <a:off x="-2237965" y="433183"/>
            <a:ext cx="12051815" cy="6917696"/>
            <a:chOff x="-2662375" y="-27223"/>
            <a:chExt cx="12943431" cy="7316950"/>
          </a:xfrm>
          <a:blipFill dpi="0" rotWithShape="0">
            <a:blip r:embed="rId3">
              <a:alphaModFix amt="87000"/>
            </a:blip>
            <a:srcRect/>
            <a:stretch>
              <a:fillRect l="-23000" t="3000" r="-7000" b="5000"/>
            </a:stretch>
          </a:blipFill>
          <a:effectLst/>
        </p:grpSpPr>
        <p:sp>
          <p:nvSpPr>
            <p:cNvPr id="19" name="Rechteck 18">
              <a:extLst>
                <a:ext uri="{FF2B5EF4-FFF2-40B4-BE49-F238E27FC236}">
                  <a16:creationId xmlns:a16="http://schemas.microsoft.com/office/drawing/2014/main" id="{1341ADE1-A4FA-6ED2-A65D-20F1E5573916}"/>
                </a:ext>
              </a:extLst>
            </p:cNvPr>
            <p:cNvSpPr/>
            <p:nvPr/>
          </p:nvSpPr>
          <p:spPr>
            <a:xfrm rot="2703596">
              <a:off x="2824554" y="-3412822"/>
              <a:ext cx="2501472" cy="1241153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2C03F05B-3490-7D69-4953-B3FA7805A21E}"/>
                </a:ext>
              </a:extLst>
            </p:cNvPr>
            <p:cNvSpPr/>
            <p:nvPr/>
          </p:nvSpPr>
          <p:spPr>
            <a:xfrm rot="2703596">
              <a:off x="615608" y="-3305206"/>
              <a:ext cx="2489363" cy="904532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350A758C-0B69-32ED-0648-8BDCAA4EF4E2}"/>
                </a:ext>
              </a:extLst>
            </p:cNvPr>
            <p:cNvSpPr/>
            <p:nvPr/>
          </p:nvSpPr>
          <p:spPr>
            <a:xfrm rot="2703596">
              <a:off x="3453456" y="2770518"/>
              <a:ext cx="2720322" cy="631809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Titel 1">
            <a:extLst>
              <a:ext uri="{FF2B5EF4-FFF2-40B4-BE49-F238E27FC236}">
                <a16:creationId xmlns:a16="http://schemas.microsoft.com/office/drawing/2014/main" id="{8193556C-93EB-8D0C-8F45-9BAF6353CB9F}"/>
              </a:ext>
            </a:extLst>
          </p:cNvPr>
          <p:cNvSpPr txBox="1">
            <a:spLocks/>
          </p:cNvSpPr>
          <p:nvPr/>
        </p:nvSpPr>
        <p:spPr>
          <a:xfrm>
            <a:off x="2324100" y="2819089"/>
            <a:ext cx="9666307" cy="1098714"/>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b="1" dirty="0">
                <a:solidFill>
                  <a:schemeClr val="bg1"/>
                </a:solidFill>
              </a:rPr>
              <a:t>A JÖVŐNEK SZÜKSÉGE VAN AZ INNOVÁCIÓRA </a:t>
            </a:r>
            <a:r>
              <a:rPr lang="de-AT" sz="3000" dirty="0">
                <a:solidFill>
                  <a:schemeClr val="bg1"/>
                </a:solidFill>
              </a:rPr>
              <a:t>A </a:t>
            </a:r>
            <a:r>
              <a:rPr lang="de-AT" sz="3000" dirty="0" err="1">
                <a:solidFill>
                  <a:schemeClr val="bg1"/>
                </a:solidFill>
              </a:rPr>
              <a:t>csőfelújítási</a:t>
            </a:r>
            <a:r>
              <a:rPr lang="de-AT" sz="3000" dirty="0">
                <a:solidFill>
                  <a:schemeClr val="bg1"/>
                </a:solidFill>
              </a:rPr>
              <a:t> </a:t>
            </a:r>
            <a:r>
              <a:rPr lang="de-AT" sz="3000" dirty="0" err="1">
                <a:solidFill>
                  <a:schemeClr val="bg1"/>
                </a:solidFill>
              </a:rPr>
              <a:t>rendszerek</a:t>
            </a:r>
            <a:r>
              <a:rPr lang="de-AT" sz="3000" dirty="0">
                <a:solidFill>
                  <a:schemeClr val="bg1"/>
                </a:solidFill>
              </a:rPr>
              <a:t> </a:t>
            </a:r>
            <a:r>
              <a:rPr lang="de-AT" sz="3000" dirty="0" err="1">
                <a:solidFill>
                  <a:schemeClr val="bg1"/>
                </a:solidFill>
              </a:rPr>
              <a:t>széles</a:t>
            </a:r>
            <a:r>
              <a:rPr lang="de-AT" sz="3000" dirty="0">
                <a:solidFill>
                  <a:schemeClr val="bg1"/>
                </a:solidFill>
              </a:rPr>
              <a:t> </a:t>
            </a:r>
            <a:r>
              <a:rPr lang="de-AT" sz="3000" dirty="0" err="1">
                <a:solidFill>
                  <a:schemeClr val="bg1"/>
                </a:solidFill>
              </a:rPr>
              <a:t>választéka</a:t>
            </a:r>
            <a:endParaRPr lang="de-AT" sz="3000" dirty="0">
              <a:solidFill>
                <a:schemeClr val="bg1"/>
              </a:solidFill>
            </a:endParaRPr>
          </a:p>
        </p:txBody>
      </p:sp>
    </p:spTree>
    <p:extLst>
      <p:ext uri="{BB962C8B-B14F-4D97-AF65-F5344CB8AC3E}">
        <p14:creationId xmlns:p14="http://schemas.microsoft.com/office/powerpoint/2010/main" val="2322449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sz="3500" b="1" dirty="0">
                <a:solidFill>
                  <a:srgbClr val="EC6726"/>
                </a:solidFill>
                <a:latin typeface="Arial" panose="020B0604020202020204" pitchFamily="34" charset="0"/>
                <a:cs typeface="Arial" panose="020B0604020202020204" pitchFamily="34" charset="0"/>
              </a:rPr>
              <a:t>Teljesítmény</a:t>
            </a:r>
            <a:endParaRPr lang="de-DE" sz="3500" b="1" dirty="0">
              <a:solidFill>
                <a:srgbClr val="EC6726"/>
              </a:solidFill>
              <a:latin typeface="Arial" panose="020B0604020202020204" pitchFamily="34" charset="0"/>
              <a:cs typeface="Arial"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307777"/>
          </a:xfrm>
          <a:prstGeom prst="rect">
            <a:avLst/>
          </a:prstGeom>
          <a:noFill/>
        </p:spPr>
        <p:txBody>
          <a:bodyPr wrap="square" rtlCol="0">
            <a:spAutoFit/>
          </a:bodyPr>
          <a:lstStyle/>
          <a:p>
            <a:r>
              <a:rPr lang="hu-HU" sz="1400" dirty="0">
                <a:solidFill>
                  <a:srgbClr val="737373"/>
                </a:solidFill>
                <a:latin typeface="Arial" panose="020B0604020202020204" pitchFamily="34" charset="0"/>
                <a:cs typeface="Arial" panose="020B0604020202020204" pitchFamily="34" charset="0"/>
              </a:rPr>
              <a:t>Rólunk</a:t>
            </a:r>
            <a:endParaRPr lang="de-DE" sz="1400" dirty="0">
              <a:solidFill>
                <a:srgbClr val="737373"/>
              </a:solidFill>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sp>
        <p:nvSpPr>
          <p:cNvPr id="6" name="Text Box 6">
            <a:extLst>
              <a:ext uri="{FF2B5EF4-FFF2-40B4-BE49-F238E27FC236}">
                <a16:creationId xmlns:a16="http://schemas.microsoft.com/office/drawing/2014/main" id="{2D665D3E-7D4C-2A22-1378-59546EC253AE}"/>
              </a:ext>
            </a:extLst>
          </p:cNvPr>
          <p:cNvSpPr txBox="1">
            <a:spLocks noChangeArrowheads="1"/>
          </p:cNvSpPr>
          <p:nvPr/>
        </p:nvSpPr>
        <p:spPr bwMode="auto">
          <a:xfrm>
            <a:off x="574407" y="1613652"/>
            <a:ext cx="82480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dirty="0">
                <a:solidFill>
                  <a:srgbClr val="002643"/>
                </a:solidFill>
              </a:rPr>
              <a:t>A </a:t>
            </a:r>
            <a:r>
              <a:rPr lang="en-US" b="1" dirty="0" err="1">
                <a:solidFill>
                  <a:srgbClr val="002643"/>
                </a:solidFill>
              </a:rPr>
              <a:t>Swietelsky</a:t>
            </a:r>
            <a:r>
              <a:rPr lang="en-US" b="1" dirty="0">
                <a:solidFill>
                  <a:srgbClr val="002643"/>
                </a:solidFill>
              </a:rPr>
              <a:t> Faber </a:t>
            </a:r>
            <a:r>
              <a:rPr lang="en-US" b="1" dirty="0" err="1">
                <a:solidFill>
                  <a:srgbClr val="002643"/>
                </a:solidFill>
              </a:rPr>
              <a:t>megrendelésállományának</a:t>
            </a:r>
            <a:r>
              <a:rPr lang="en-US" b="1" dirty="0">
                <a:solidFill>
                  <a:srgbClr val="002643"/>
                </a:solidFill>
              </a:rPr>
              <a:t> </a:t>
            </a:r>
            <a:r>
              <a:rPr lang="en-US" b="1" dirty="0" err="1">
                <a:solidFill>
                  <a:srgbClr val="002643"/>
                </a:solidFill>
              </a:rPr>
              <a:t>növekedése</a:t>
            </a:r>
            <a:r>
              <a:rPr lang="en-US" b="1" dirty="0">
                <a:solidFill>
                  <a:srgbClr val="002643"/>
                </a:solidFill>
              </a:rPr>
              <a:t> </a:t>
            </a:r>
            <a:r>
              <a:rPr lang="en-US" b="1" dirty="0" err="1">
                <a:solidFill>
                  <a:srgbClr val="002643"/>
                </a:solidFill>
              </a:rPr>
              <a:t>az</a:t>
            </a:r>
            <a:r>
              <a:rPr lang="en-US" b="1" dirty="0">
                <a:solidFill>
                  <a:srgbClr val="002643"/>
                </a:solidFill>
              </a:rPr>
              <a:t> </a:t>
            </a:r>
            <a:r>
              <a:rPr lang="en-US" b="1" dirty="0" err="1">
                <a:solidFill>
                  <a:srgbClr val="002643"/>
                </a:solidFill>
              </a:rPr>
              <a:t>elmúlt</a:t>
            </a:r>
            <a:r>
              <a:rPr lang="en-US" b="1" dirty="0">
                <a:solidFill>
                  <a:srgbClr val="002643"/>
                </a:solidFill>
              </a:rPr>
              <a:t> </a:t>
            </a:r>
            <a:r>
              <a:rPr lang="en-US" b="1" dirty="0" err="1">
                <a:solidFill>
                  <a:srgbClr val="002643"/>
                </a:solidFill>
              </a:rPr>
              <a:t>években</a:t>
            </a:r>
            <a:r>
              <a:rPr lang="en-US" b="1" dirty="0">
                <a:solidFill>
                  <a:srgbClr val="002643"/>
                </a:solidFill>
              </a:rPr>
              <a:t>…</a:t>
            </a:r>
          </a:p>
        </p:txBody>
      </p:sp>
      <p:pic>
        <p:nvPicPr>
          <p:cNvPr id="14" name="Grafik 13" descr="Ein Bild, das Text, Karte, Schrift, Atlas enthält.&#10;&#10;Automatisch generierte Beschreibung">
            <a:extLst>
              <a:ext uri="{FF2B5EF4-FFF2-40B4-BE49-F238E27FC236}">
                <a16:creationId xmlns:a16="http://schemas.microsoft.com/office/drawing/2014/main" id="{C58DE61C-2BCC-1A5D-053A-6D9A0CAD4F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01" y="3058094"/>
            <a:ext cx="3669671" cy="3669671"/>
          </a:xfrm>
          <a:prstGeom prst="rect">
            <a:avLst/>
          </a:prstGeom>
        </p:spPr>
      </p:pic>
      <p:pic>
        <p:nvPicPr>
          <p:cNvPr id="5" name="Grafik 4">
            <a:extLst>
              <a:ext uri="{FF2B5EF4-FFF2-40B4-BE49-F238E27FC236}">
                <a16:creationId xmlns:a16="http://schemas.microsoft.com/office/drawing/2014/main" id="{83CB1EC5-5E2E-DE4F-5423-11CDA1BE00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2927" y="2370800"/>
            <a:ext cx="4729791" cy="4241101"/>
          </a:xfrm>
          <a:prstGeom prst="rect">
            <a:avLst/>
          </a:prstGeom>
        </p:spPr>
      </p:pic>
      <p:pic>
        <p:nvPicPr>
          <p:cNvPr id="8" name="Grafik 7">
            <a:extLst>
              <a:ext uri="{FF2B5EF4-FFF2-40B4-BE49-F238E27FC236}">
                <a16:creationId xmlns:a16="http://schemas.microsoft.com/office/drawing/2014/main" id="{A459C4CF-C35A-A39B-EF1A-781FCFC2F71A}"/>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762163" y="1561750"/>
            <a:ext cx="2950101" cy="4630255"/>
          </a:xfrm>
          <a:prstGeom prst="rect">
            <a:avLst/>
          </a:prstGeom>
        </p:spPr>
      </p:pic>
    </p:spTree>
    <p:extLst>
      <p:ext uri="{BB962C8B-B14F-4D97-AF65-F5344CB8AC3E}">
        <p14:creationId xmlns:p14="http://schemas.microsoft.com/office/powerpoint/2010/main" val="2324221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C6726"/>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38C11552-63A9-971C-3B40-71C97183F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9899" y="103083"/>
            <a:ext cx="1691204" cy="1017589"/>
          </a:xfrm>
          <a:prstGeom prst="rect">
            <a:avLst/>
          </a:prstGeom>
        </p:spPr>
      </p:pic>
      <p:sp>
        <p:nvSpPr>
          <p:cNvPr id="14" name="Titel 1">
            <a:extLst>
              <a:ext uri="{FF2B5EF4-FFF2-40B4-BE49-F238E27FC236}">
                <a16:creationId xmlns:a16="http://schemas.microsoft.com/office/drawing/2014/main" id="{D59B9BCF-08F3-0D85-5994-B60F6CD68882}"/>
              </a:ext>
            </a:extLst>
          </p:cNvPr>
          <p:cNvSpPr txBox="1">
            <a:spLocks/>
          </p:cNvSpPr>
          <p:nvPr/>
        </p:nvSpPr>
        <p:spPr>
          <a:xfrm>
            <a:off x="8166749" y="6234329"/>
            <a:ext cx="2836328" cy="3693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b="1" dirty="0">
                <a:solidFill>
                  <a:schemeClr val="bg1"/>
                </a:solidFill>
                <a:latin typeface="HelveticaNeueLT Pro 75 Bd" panose="020B0804020202020204" pitchFamily="34" charset="0"/>
              </a:rPr>
              <a:t>swietelsky-faber.com</a:t>
            </a:r>
            <a:endParaRPr lang="de-DE" sz="2000" b="1" dirty="0">
              <a:solidFill>
                <a:schemeClr val="bg1"/>
              </a:solidFill>
              <a:latin typeface="Montserrat" panose="02000505000000020004" pitchFamily="2" charset="0"/>
            </a:endParaRPr>
          </a:p>
        </p:txBody>
      </p:sp>
      <p:sp>
        <p:nvSpPr>
          <p:cNvPr id="16" name="Rechteck 15">
            <a:extLst>
              <a:ext uri="{FF2B5EF4-FFF2-40B4-BE49-F238E27FC236}">
                <a16:creationId xmlns:a16="http://schemas.microsoft.com/office/drawing/2014/main" id="{DEEB6BF7-885C-A267-5D2E-0043A47C2195}"/>
              </a:ext>
            </a:extLst>
          </p:cNvPr>
          <p:cNvSpPr/>
          <p:nvPr/>
        </p:nvSpPr>
        <p:spPr>
          <a:xfrm>
            <a:off x="8251215" y="6619575"/>
            <a:ext cx="3940785" cy="238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itel 1">
            <a:extLst>
              <a:ext uri="{FF2B5EF4-FFF2-40B4-BE49-F238E27FC236}">
                <a16:creationId xmlns:a16="http://schemas.microsoft.com/office/drawing/2014/main" id="{D4EBC4D8-DBAC-9C05-2490-BA1D1751F24D}"/>
              </a:ext>
            </a:extLst>
          </p:cNvPr>
          <p:cNvSpPr txBox="1">
            <a:spLocks/>
          </p:cNvSpPr>
          <p:nvPr/>
        </p:nvSpPr>
        <p:spPr>
          <a:xfrm>
            <a:off x="872315" y="2889848"/>
            <a:ext cx="11188788" cy="15753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chemeClr val="bg1"/>
                </a:solidFill>
                <a:latin typeface="Arial" panose="020B0604020202020204" pitchFamily="34" charset="0"/>
                <a:cs typeface="Arial" panose="020B0604020202020204" pitchFamily="34" charset="0"/>
              </a:rPr>
              <a:t>SZAKÉRTELMÜNK ÉS SZOLGÁLTATÁSAINK</a:t>
            </a:r>
            <a:endParaRPr lang="hu-HU" sz="3500" b="1" dirty="0">
              <a:solidFill>
                <a:schemeClr val="bg1"/>
              </a:solidFill>
              <a:latin typeface="Arial" panose="020B0604020202020204" pitchFamily="34" charset="0"/>
              <a:cs typeface="Arial" panose="020B0604020202020204" pitchFamily="34" charset="0"/>
            </a:endParaRPr>
          </a:p>
          <a:p>
            <a:endParaRPr lang="en-AU" sz="3500" b="1" dirty="0">
              <a:solidFill>
                <a:schemeClr val="bg1"/>
              </a:solidFill>
              <a:latin typeface="Arial" panose="020B0604020202020204" pitchFamily="34" charset="0"/>
              <a:cs typeface="Arial" panose="020B0604020202020204" pitchFamily="34" charset="0"/>
            </a:endParaRPr>
          </a:p>
          <a:p>
            <a:r>
              <a:rPr lang="en-US" sz="3500" b="1" dirty="0">
                <a:solidFill>
                  <a:schemeClr val="bg1"/>
                </a:solidFill>
                <a:latin typeface="Arial" panose="020B0604020202020204" pitchFamily="34" charset="0"/>
                <a:cs typeface="Arial" panose="020B0604020202020204" pitchFamily="34" charset="0"/>
              </a:rPr>
              <a:t>„</a:t>
            </a:r>
            <a:r>
              <a:rPr lang="en-US" sz="3500" b="1" dirty="0" err="1">
                <a:solidFill>
                  <a:schemeClr val="bg1"/>
                </a:solidFill>
                <a:latin typeface="Arial" panose="020B0604020202020204" pitchFamily="34" charset="0"/>
                <a:cs typeface="Arial" panose="020B0604020202020204" pitchFamily="34" charset="0"/>
              </a:rPr>
              <a:t>Innovatív</a:t>
            </a:r>
            <a:r>
              <a:rPr lang="en-US" sz="3500" b="1" dirty="0">
                <a:solidFill>
                  <a:schemeClr val="bg1"/>
                </a:solidFill>
                <a:latin typeface="Arial" panose="020B0604020202020204" pitchFamily="34" charset="0"/>
                <a:cs typeface="Arial" panose="020B0604020202020204" pitchFamily="34" charset="0"/>
              </a:rPr>
              <a:t> </a:t>
            </a:r>
            <a:r>
              <a:rPr lang="en-US" sz="3500" b="1" dirty="0" err="1">
                <a:solidFill>
                  <a:schemeClr val="bg1"/>
                </a:solidFill>
                <a:latin typeface="Arial" panose="020B0604020202020204" pitchFamily="34" charset="0"/>
                <a:cs typeface="Arial" panose="020B0604020202020204" pitchFamily="34" charset="0"/>
              </a:rPr>
              <a:t>megoldások</a:t>
            </a:r>
            <a:r>
              <a:rPr lang="en-US" sz="3500" b="1" dirty="0">
                <a:solidFill>
                  <a:schemeClr val="bg1"/>
                </a:solidFill>
                <a:latin typeface="Arial" panose="020B0604020202020204" pitchFamily="34" charset="0"/>
                <a:cs typeface="Arial" panose="020B0604020202020204" pitchFamily="34" charset="0"/>
              </a:rPr>
              <a:t> a </a:t>
            </a:r>
            <a:r>
              <a:rPr lang="en-US" sz="3500" b="1" dirty="0" err="1">
                <a:solidFill>
                  <a:schemeClr val="bg1"/>
                </a:solidFill>
                <a:latin typeface="Arial" panose="020B0604020202020204" pitchFamily="34" charset="0"/>
                <a:cs typeface="Arial" panose="020B0604020202020204" pitchFamily="34" charset="0"/>
              </a:rPr>
              <a:t>holnap</a:t>
            </a:r>
            <a:r>
              <a:rPr lang="en-US" sz="3500" b="1" dirty="0">
                <a:solidFill>
                  <a:schemeClr val="bg1"/>
                </a:solidFill>
                <a:latin typeface="Arial" panose="020B0604020202020204" pitchFamily="34" charset="0"/>
                <a:cs typeface="Arial" panose="020B0604020202020204" pitchFamily="34" charset="0"/>
              </a:rPr>
              <a:t> </a:t>
            </a:r>
            <a:r>
              <a:rPr lang="en-US" sz="3500" b="1" dirty="0" err="1">
                <a:solidFill>
                  <a:schemeClr val="bg1"/>
                </a:solidFill>
                <a:latin typeface="Arial" panose="020B0604020202020204" pitchFamily="34" charset="0"/>
                <a:cs typeface="Arial" panose="020B0604020202020204" pitchFamily="34" charset="0"/>
              </a:rPr>
              <a:t>kihívásaira</a:t>
            </a:r>
            <a:r>
              <a:rPr lang="en-US" sz="3500" b="1" dirty="0">
                <a:solidFill>
                  <a:schemeClr val="bg1"/>
                </a:solidFill>
                <a:latin typeface="Arial" panose="020B0604020202020204" pitchFamily="34" charset="0"/>
                <a:cs typeface="Arial" panose="020B0604020202020204" pitchFamily="34" charset="0"/>
              </a:rPr>
              <a:t>”</a:t>
            </a:r>
            <a:endParaRPr lang="en-AU" sz="35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2346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224D814-F1E8-B1D2-4FED-CA4B3A90496D}"/>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Rechteck 4">
            <a:extLst>
              <a:ext uri="{FF2B5EF4-FFF2-40B4-BE49-F238E27FC236}">
                <a16:creationId xmlns:a16="http://schemas.microsoft.com/office/drawing/2014/main" id="{CBE26358-249F-EBE7-B516-A1C3F82CCD2D}"/>
              </a:ext>
            </a:extLst>
          </p:cNvPr>
          <p:cNvSpPr/>
          <p:nvPr/>
        </p:nvSpPr>
        <p:spPr>
          <a:xfrm>
            <a:off x="5102196" y="6619575"/>
            <a:ext cx="7089804" cy="238425"/>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Grafik 5" descr="Ein Bild, das Text, Schrift, Logo, Grafiken enthält.&#10;&#10;Automatisch generierte Beschreibung">
            <a:extLst>
              <a:ext uri="{FF2B5EF4-FFF2-40B4-BE49-F238E27FC236}">
                <a16:creationId xmlns:a16="http://schemas.microsoft.com/office/drawing/2014/main" id="{EF777B85-A0B4-EB82-08F4-56B050E53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sp>
        <p:nvSpPr>
          <p:cNvPr id="46" name="Textfeld 45">
            <a:extLst>
              <a:ext uri="{FF2B5EF4-FFF2-40B4-BE49-F238E27FC236}">
                <a16:creationId xmlns:a16="http://schemas.microsoft.com/office/drawing/2014/main" id="{22A5FA1F-6A3F-65FA-EC19-397B312C1697}"/>
              </a:ext>
            </a:extLst>
          </p:cNvPr>
          <p:cNvSpPr txBox="1"/>
          <p:nvPr/>
        </p:nvSpPr>
        <p:spPr>
          <a:xfrm>
            <a:off x="2223098" y="2011675"/>
            <a:ext cx="3310198" cy="3970318"/>
          </a:xfrm>
          <a:prstGeom prst="rect">
            <a:avLst/>
          </a:prstGeom>
          <a:noFill/>
        </p:spPr>
        <p:txBody>
          <a:bodyPr wrap="square">
            <a:spAutoFit/>
          </a:bodyPr>
          <a:lstStyle/>
          <a:p>
            <a:r>
              <a:rPr lang="hu-HU" sz="2800" b="1" dirty="0">
                <a:solidFill>
                  <a:srgbClr val="002643"/>
                </a:solidFill>
                <a:latin typeface="Arial" panose="020B0604020202020204" pitchFamily="34" charset="0"/>
                <a:cs typeface="Arial" panose="020B0604020202020204" pitchFamily="34" charset="0"/>
              </a:rPr>
              <a:t>Szennyvíz</a:t>
            </a:r>
            <a:endParaRPr lang="en-AU" sz="2800" b="1" dirty="0">
              <a:solidFill>
                <a:srgbClr val="002643"/>
              </a:solidFill>
              <a:latin typeface="Arial" panose="020B0604020202020204" pitchFamily="34" charset="0"/>
              <a:cs typeface="Arial" panose="020B0604020202020204" pitchFamily="34" charset="0"/>
            </a:endParaRPr>
          </a:p>
          <a:p>
            <a:endParaRPr lang="en-AU" sz="2800" b="1" dirty="0">
              <a:solidFill>
                <a:srgbClr val="002643"/>
              </a:solidFill>
              <a:latin typeface="Arial" panose="020B0604020202020204" pitchFamily="34" charset="0"/>
              <a:cs typeface="Arial" panose="020B0604020202020204" pitchFamily="34" charset="0"/>
            </a:endParaRPr>
          </a:p>
          <a:p>
            <a:r>
              <a:rPr lang="hu-HU" sz="2800" b="1" dirty="0">
                <a:solidFill>
                  <a:srgbClr val="002643"/>
                </a:solidFill>
                <a:latin typeface="Arial" panose="020B0604020202020204" pitchFamily="34" charset="0"/>
                <a:cs typeface="Arial" panose="020B0604020202020204" pitchFamily="34" charset="0"/>
              </a:rPr>
              <a:t>Ivóvíz</a:t>
            </a:r>
            <a:endParaRPr lang="en-AU" sz="2800" b="1" dirty="0">
              <a:solidFill>
                <a:srgbClr val="002643"/>
              </a:solidFill>
              <a:latin typeface="Arial" panose="020B0604020202020204" pitchFamily="34" charset="0"/>
              <a:cs typeface="Arial" panose="020B0604020202020204" pitchFamily="34" charset="0"/>
            </a:endParaRPr>
          </a:p>
          <a:p>
            <a:endParaRPr lang="en-AU" sz="2800" b="1" dirty="0">
              <a:solidFill>
                <a:srgbClr val="002643"/>
              </a:solidFill>
              <a:latin typeface="Arial" panose="020B0604020202020204" pitchFamily="34" charset="0"/>
              <a:cs typeface="Arial" panose="020B0604020202020204" pitchFamily="34" charset="0"/>
            </a:endParaRPr>
          </a:p>
          <a:p>
            <a:r>
              <a:rPr lang="en-AU" sz="2800" b="1" dirty="0">
                <a:solidFill>
                  <a:srgbClr val="002643"/>
                </a:solidFill>
                <a:latin typeface="Arial" panose="020B0604020202020204" pitchFamily="34" charset="0"/>
                <a:cs typeface="Arial" panose="020B0604020202020204" pitchFamily="34" charset="0"/>
              </a:rPr>
              <a:t>G</a:t>
            </a:r>
            <a:r>
              <a:rPr lang="hu-HU" sz="2800" b="1" dirty="0" err="1">
                <a:solidFill>
                  <a:srgbClr val="002643"/>
                </a:solidFill>
                <a:latin typeface="Arial" panose="020B0604020202020204" pitchFamily="34" charset="0"/>
                <a:cs typeface="Arial" panose="020B0604020202020204" pitchFamily="34" charset="0"/>
              </a:rPr>
              <a:t>áz</a:t>
            </a:r>
            <a:endParaRPr lang="en-AU" sz="2800" b="1" dirty="0">
              <a:solidFill>
                <a:srgbClr val="002643"/>
              </a:solidFill>
              <a:latin typeface="Arial" panose="020B0604020202020204" pitchFamily="34" charset="0"/>
              <a:cs typeface="Arial" panose="020B0604020202020204" pitchFamily="34" charset="0"/>
            </a:endParaRPr>
          </a:p>
          <a:p>
            <a:endParaRPr lang="en-AU" sz="2800" b="1" dirty="0">
              <a:solidFill>
                <a:srgbClr val="002643"/>
              </a:solidFill>
              <a:latin typeface="Arial" panose="020B0604020202020204" pitchFamily="34" charset="0"/>
              <a:cs typeface="Arial" panose="020B0604020202020204" pitchFamily="34" charset="0"/>
            </a:endParaRPr>
          </a:p>
          <a:p>
            <a:r>
              <a:rPr lang="en-AU" sz="2800" b="1" dirty="0">
                <a:solidFill>
                  <a:srgbClr val="002643"/>
                </a:solidFill>
                <a:latin typeface="Arial" panose="020B0604020202020204" pitchFamily="34" charset="0"/>
                <a:cs typeface="Arial" panose="020B0604020202020204" pitchFamily="34" charset="0"/>
              </a:rPr>
              <a:t>O</a:t>
            </a:r>
            <a:r>
              <a:rPr lang="hu-HU" sz="2800" b="1" dirty="0" err="1">
                <a:solidFill>
                  <a:srgbClr val="002643"/>
                </a:solidFill>
                <a:latin typeface="Arial" panose="020B0604020202020204" pitchFamily="34" charset="0"/>
                <a:cs typeface="Arial" panose="020B0604020202020204" pitchFamily="34" charset="0"/>
              </a:rPr>
              <a:t>laj</a:t>
            </a:r>
            <a:endParaRPr lang="en-AU" sz="2800" b="1" dirty="0">
              <a:solidFill>
                <a:srgbClr val="002643"/>
              </a:solidFill>
              <a:latin typeface="Arial" panose="020B0604020202020204" pitchFamily="34" charset="0"/>
              <a:cs typeface="Arial" panose="020B0604020202020204" pitchFamily="34" charset="0"/>
            </a:endParaRPr>
          </a:p>
          <a:p>
            <a:endParaRPr lang="en-AU" sz="2800" b="1" dirty="0">
              <a:solidFill>
                <a:srgbClr val="002643"/>
              </a:solidFill>
              <a:latin typeface="Arial" panose="020B0604020202020204" pitchFamily="34" charset="0"/>
              <a:cs typeface="Arial" panose="020B0604020202020204" pitchFamily="34" charset="0"/>
            </a:endParaRPr>
          </a:p>
          <a:p>
            <a:r>
              <a:rPr lang="hu-HU" sz="2800" b="1" dirty="0">
                <a:solidFill>
                  <a:srgbClr val="002643"/>
                </a:solidFill>
                <a:latin typeface="Arial" panose="020B0604020202020204" pitchFamily="34" charset="0"/>
                <a:cs typeface="Arial" panose="020B0604020202020204" pitchFamily="34" charset="0"/>
              </a:rPr>
              <a:t>Távhő</a:t>
            </a:r>
            <a:endParaRPr lang="en-AU" sz="2800" b="1" dirty="0">
              <a:solidFill>
                <a:srgbClr val="002643"/>
              </a:solidFill>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8D066893-A6A6-36B8-063B-13D5227B76B6}"/>
              </a:ext>
            </a:extLst>
          </p:cNvPr>
          <p:cNvSpPr txBox="1"/>
          <p:nvPr/>
        </p:nvSpPr>
        <p:spPr>
          <a:xfrm>
            <a:off x="622856" y="366477"/>
            <a:ext cx="3565217" cy="307777"/>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SZAKÉRTELEM ÉS SZOLGÁLTATÁSOK</a:t>
            </a:r>
            <a:endParaRPr lang="en-AU" sz="1400" dirty="0">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CF7F4096-B8A7-7D68-02BB-40A05A2AADCF}"/>
              </a:ext>
            </a:extLst>
          </p:cNvPr>
          <p:cNvSpPr txBox="1">
            <a:spLocks/>
          </p:cNvSpPr>
          <p:nvPr/>
        </p:nvSpPr>
        <p:spPr>
          <a:xfrm>
            <a:off x="622856" y="762873"/>
            <a:ext cx="6153396" cy="80995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sz="3200" b="1" dirty="0">
              <a:solidFill>
                <a:srgbClr val="EC6726"/>
              </a:solidFill>
              <a:latin typeface="HelveticaNeueLT Pro 75 Bd" panose="020B0804020202020204" pitchFamily="34" charset="0"/>
            </a:endParaRPr>
          </a:p>
        </p:txBody>
      </p:sp>
      <p:sp>
        <p:nvSpPr>
          <p:cNvPr id="3" name="Titel 1">
            <a:extLst>
              <a:ext uri="{FF2B5EF4-FFF2-40B4-BE49-F238E27FC236}">
                <a16:creationId xmlns:a16="http://schemas.microsoft.com/office/drawing/2014/main" id="{6BDAB4A1-128A-9901-9C50-5CBFE468FBE4}"/>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err="1">
                <a:latin typeface="Arial" panose="020B0604020202020204" pitchFamily="34" charset="0"/>
                <a:cs typeface="Arial" panose="020B0604020202020204" pitchFamily="34" charset="0"/>
              </a:rPr>
              <a:t>Alkalmazási</a:t>
            </a:r>
            <a:r>
              <a:rPr lang="en-AU" sz="3500" b="1" dirty="0">
                <a:latin typeface="Arial" panose="020B0604020202020204" pitchFamily="34" charset="0"/>
                <a:cs typeface="Arial" panose="020B0604020202020204" pitchFamily="34" charset="0"/>
              </a:rPr>
              <a:t> </a:t>
            </a:r>
            <a:r>
              <a:rPr lang="en-AU" sz="3500" b="1" dirty="0" err="1">
                <a:solidFill>
                  <a:srgbClr val="EC6726"/>
                </a:solidFill>
                <a:latin typeface="Arial" panose="020B0604020202020204" pitchFamily="34" charset="0"/>
                <a:cs typeface="Arial" panose="020B0604020202020204" pitchFamily="34" charset="0"/>
              </a:rPr>
              <a:t>területeink</a:t>
            </a:r>
            <a:endParaRPr lang="en-AU" sz="3500" b="1" dirty="0">
              <a:solidFill>
                <a:srgbClr val="EC6726"/>
              </a:solidFill>
              <a:latin typeface="Arial" panose="020B0604020202020204" pitchFamily="34" charset="0"/>
              <a:cs typeface="Arial" panose="020B0604020202020204" pitchFamily="34" charset="0"/>
            </a:endParaRPr>
          </a:p>
        </p:txBody>
      </p:sp>
      <p:sp>
        <p:nvSpPr>
          <p:cNvPr id="7" name="Rechteck 6">
            <a:extLst>
              <a:ext uri="{FF2B5EF4-FFF2-40B4-BE49-F238E27FC236}">
                <a16:creationId xmlns:a16="http://schemas.microsoft.com/office/drawing/2014/main" id="{8404CCF6-844D-8B02-D31B-284FE86C0368}"/>
              </a:ext>
            </a:extLst>
          </p:cNvPr>
          <p:cNvSpPr/>
          <p:nvPr/>
        </p:nvSpPr>
        <p:spPr>
          <a:xfrm>
            <a:off x="720391" y="1424941"/>
            <a:ext cx="684203" cy="76199"/>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rgbClr val="EC6726"/>
              </a:solidFill>
            </a:endParaRPr>
          </a:p>
        </p:txBody>
      </p:sp>
      <p:pic>
        <p:nvPicPr>
          <p:cNvPr id="15" name="Grafik 14" descr="Ein Bild, das Kreis, Design enthält.&#10;&#10;KI-generierte Inhalte können fehlerhaft sein.">
            <a:extLst>
              <a:ext uri="{FF2B5EF4-FFF2-40B4-BE49-F238E27FC236}">
                <a16:creationId xmlns:a16="http://schemas.microsoft.com/office/drawing/2014/main" id="{1F85774C-BC17-799B-30BE-BEDC9306E5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763" y="1906845"/>
            <a:ext cx="713293" cy="713293"/>
          </a:xfrm>
          <a:prstGeom prst="rect">
            <a:avLst/>
          </a:prstGeom>
          <a:noFill/>
          <a:ln>
            <a:noFill/>
            <a:prstDash/>
          </a:ln>
        </p:spPr>
      </p:pic>
      <p:pic>
        <p:nvPicPr>
          <p:cNvPr id="17" name="Grafik 16" descr="Ein Bild, das Symbol, Logo, Kreis, Grafiken enthält.&#10;&#10;KI-generierte Inhalte können fehlerhaft sein.">
            <a:extLst>
              <a:ext uri="{FF2B5EF4-FFF2-40B4-BE49-F238E27FC236}">
                <a16:creationId xmlns:a16="http://schemas.microsoft.com/office/drawing/2014/main" id="{6511E927-CFAA-387A-2145-4C0BD9730A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8670" y="2779443"/>
            <a:ext cx="754445" cy="727011"/>
          </a:xfrm>
          <a:prstGeom prst="rect">
            <a:avLst/>
          </a:prstGeom>
          <a:noFill/>
          <a:ln>
            <a:noFill/>
            <a:prstDash/>
          </a:ln>
        </p:spPr>
      </p:pic>
      <p:pic>
        <p:nvPicPr>
          <p:cNvPr id="18" name="Grafik 17" descr="Ein Bild, das Schrift, Logo, Kreis, Grafiken enthält.&#10;&#10;KI-generierte Inhalte können fehlerhaft sein.">
            <a:extLst>
              <a:ext uri="{FF2B5EF4-FFF2-40B4-BE49-F238E27FC236}">
                <a16:creationId xmlns:a16="http://schemas.microsoft.com/office/drawing/2014/main" id="{9C3597D8-56BC-046A-1129-41823AD9D0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5340" y="1845870"/>
            <a:ext cx="713293" cy="754445"/>
          </a:xfrm>
          <a:prstGeom prst="rect">
            <a:avLst/>
          </a:prstGeom>
          <a:noFill/>
          <a:ln>
            <a:noFill/>
            <a:prstDash/>
          </a:ln>
        </p:spPr>
      </p:pic>
      <p:pic>
        <p:nvPicPr>
          <p:cNvPr id="19" name="Grafik 18" descr="Ein Bild, das Kreis, Logo, orange, Design enthält.&#10;&#10;KI-generierte Inhalte können fehlerhaft sein.">
            <a:extLst>
              <a:ext uri="{FF2B5EF4-FFF2-40B4-BE49-F238E27FC236}">
                <a16:creationId xmlns:a16="http://schemas.microsoft.com/office/drawing/2014/main" id="{127773C4-6296-D641-2428-661082BC38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3764" y="3665760"/>
            <a:ext cx="713293" cy="685859"/>
          </a:xfrm>
          <a:prstGeom prst="rect">
            <a:avLst/>
          </a:prstGeom>
          <a:noFill/>
          <a:ln>
            <a:noFill/>
            <a:prstDash/>
          </a:ln>
        </p:spPr>
      </p:pic>
      <p:pic>
        <p:nvPicPr>
          <p:cNvPr id="20" name="Grafik 19" descr="Ein Bild, das Symbol, Schrift, Logo, Markenzeichen enthält.&#10;&#10;KI-generierte Inhalte können fehlerhaft sein.">
            <a:extLst>
              <a:ext uri="{FF2B5EF4-FFF2-40B4-BE49-F238E27FC236}">
                <a16:creationId xmlns:a16="http://schemas.microsoft.com/office/drawing/2014/main" id="{D72AEF41-5B0C-8595-5158-851C31D5CB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6104" y="5341732"/>
            <a:ext cx="727011" cy="713293"/>
          </a:xfrm>
          <a:prstGeom prst="rect">
            <a:avLst/>
          </a:prstGeom>
          <a:noFill/>
          <a:ln>
            <a:noFill/>
            <a:prstDash/>
          </a:ln>
        </p:spPr>
      </p:pic>
      <p:pic>
        <p:nvPicPr>
          <p:cNvPr id="21" name="Grafik 20" descr="Ein Bild, das Reihe, Kreis, Design enthält.&#10;&#10;KI-generierte Inhalte können fehlerhaft sein.">
            <a:extLst>
              <a:ext uri="{FF2B5EF4-FFF2-40B4-BE49-F238E27FC236}">
                <a16:creationId xmlns:a16="http://schemas.microsoft.com/office/drawing/2014/main" id="{CB4EE5E5-1C65-07C2-3B36-726BEBFB8C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7339" y="4455416"/>
            <a:ext cx="781880" cy="713293"/>
          </a:xfrm>
          <a:prstGeom prst="rect">
            <a:avLst/>
          </a:prstGeom>
          <a:noFill/>
          <a:ln>
            <a:noFill/>
            <a:prstDash/>
          </a:ln>
        </p:spPr>
      </p:pic>
      <p:sp>
        <p:nvSpPr>
          <p:cNvPr id="24" name="Textfeld 23">
            <a:extLst>
              <a:ext uri="{FF2B5EF4-FFF2-40B4-BE49-F238E27FC236}">
                <a16:creationId xmlns:a16="http://schemas.microsoft.com/office/drawing/2014/main" id="{F633D89E-8D50-CFBF-A564-BDF64692F170}"/>
              </a:ext>
            </a:extLst>
          </p:cNvPr>
          <p:cNvSpPr txBox="1"/>
          <p:nvPr/>
        </p:nvSpPr>
        <p:spPr>
          <a:xfrm>
            <a:off x="6582887" y="1961482"/>
            <a:ext cx="3310198" cy="523220"/>
          </a:xfrm>
          <a:prstGeom prst="rect">
            <a:avLst/>
          </a:prstGeom>
          <a:noFill/>
        </p:spPr>
        <p:txBody>
          <a:bodyPr wrap="square">
            <a:spAutoFit/>
          </a:bodyPr>
          <a:lstStyle/>
          <a:p>
            <a:r>
              <a:rPr lang="hu-HU" sz="2800" b="1" dirty="0">
                <a:solidFill>
                  <a:srgbClr val="002643"/>
                </a:solidFill>
                <a:latin typeface="Arial" panose="020B0604020202020204" pitchFamily="34" charset="0"/>
                <a:cs typeface="Arial" panose="020B0604020202020204" pitchFamily="34" charset="0"/>
              </a:rPr>
              <a:t>Ipar</a:t>
            </a:r>
            <a:endParaRPr lang="en-AU" sz="2400" b="1" dirty="0">
              <a:solidFill>
                <a:srgbClr val="002643"/>
              </a:solidFill>
              <a:latin typeface="Arial" panose="020B0604020202020204" pitchFamily="34" charset="0"/>
              <a:cs typeface="Arial" panose="020B0604020202020204" pitchFamily="34" charset="0"/>
            </a:endParaRPr>
          </a:p>
        </p:txBody>
      </p:sp>
      <p:sp>
        <p:nvSpPr>
          <p:cNvPr id="27" name="Titel 1">
            <a:extLst>
              <a:ext uri="{FF2B5EF4-FFF2-40B4-BE49-F238E27FC236}">
                <a16:creationId xmlns:a16="http://schemas.microsoft.com/office/drawing/2014/main" id="{780A2455-ABB3-278A-A040-8C4D6A091086}"/>
              </a:ext>
            </a:extLst>
          </p:cNvPr>
          <p:cNvSpPr txBox="1">
            <a:spLocks/>
          </p:cNvSpPr>
          <p:nvPr/>
        </p:nvSpPr>
        <p:spPr>
          <a:xfrm>
            <a:off x="5017730" y="6234329"/>
            <a:ext cx="2836328" cy="3693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000" b="1" dirty="0">
                <a:solidFill>
                  <a:srgbClr val="EC6726"/>
                </a:solidFill>
                <a:latin typeface="Arial" panose="020B0604020202020204" pitchFamily="34" charset="0"/>
                <a:cs typeface="Arial" panose="020B0604020202020204" pitchFamily="34" charset="0"/>
              </a:rPr>
              <a:t>swietelsky-faber</a:t>
            </a:r>
            <a:r>
              <a:rPr lang="en-AU" sz="2000" b="1" dirty="0">
                <a:solidFill>
                  <a:srgbClr val="F27A24"/>
                </a:solidFill>
                <a:latin typeface="Arial" panose="020B0604020202020204" pitchFamily="34" charset="0"/>
                <a:cs typeface="Arial" panose="020B0604020202020204" pitchFamily="34" charset="0"/>
              </a:rPr>
              <a:t>.</a:t>
            </a:r>
            <a:r>
              <a:rPr lang="en-AU" sz="2000" b="1" dirty="0">
                <a:solidFill>
                  <a:srgbClr val="EC6726"/>
                </a:solidFill>
                <a:latin typeface="Arial" panose="020B0604020202020204" pitchFamily="34" charset="0"/>
                <a:cs typeface="Arial" panose="020B0604020202020204" pitchFamily="34" charset="0"/>
              </a:rPr>
              <a:t>com</a:t>
            </a:r>
          </a:p>
          <a:p>
            <a:endParaRPr lang="en-AU" sz="2000" b="1" dirty="0">
              <a:solidFill>
                <a:srgbClr val="F27A24"/>
              </a:solidFill>
              <a:latin typeface="Montserrat" panose="02000505000000020004" pitchFamily="2" charset="0"/>
            </a:endParaRPr>
          </a:p>
        </p:txBody>
      </p:sp>
      <p:sp>
        <p:nvSpPr>
          <p:cNvPr id="29" name="Textfeld 28">
            <a:extLst>
              <a:ext uri="{FF2B5EF4-FFF2-40B4-BE49-F238E27FC236}">
                <a16:creationId xmlns:a16="http://schemas.microsoft.com/office/drawing/2014/main" id="{665982FF-1A79-45EB-76F5-F64D138E6A1C}"/>
              </a:ext>
            </a:extLst>
          </p:cNvPr>
          <p:cNvSpPr txBox="1"/>
          <p:nvPr/>
        </p:nvSpPr>
        <p:spPr>
          <a:xfrm>
            <a:off x="6658706" y="2511623"/>
            <a:ext cx="3528702" cy="1754326"/>
          </a:xfrm>
          <a:prstGeom prst="rect">
            <a:avLst/>
          </a:prstGeom>
          <a:noFill/>
        </p:spPr>
        <p:txBody>
          <a:bodyPr wrap="square">
            <a:spAutoFit/>
          </a:bodyPr>
          <a:lstStyle/>
          <a:p>
            <a:pPr marL="285750" indent="-285750">
              <a:buFont typeface="Arial" panose="020B0604020202020204" pitchFamily="34" charset="0"/>
              <a:buChar char="•"/>
            </a:pPr>
            <a:r>
              <a:rPr lang="hu-HU" dirty="0">
                <a:solidFill>
                  <a:srgbClr val="002643"/>
                </a:solidFill>
                <a:latin typeface="Arial" panose="020B0604020202020204" pitchFamily="34" charset="0"/>
                <a:cs typeface="Arial" panose="020B0604020202020204" pitchFamily="34" charset="0"/>
              </a:rPr>
              <a:t>Iparivíz</a:t>
            </a:r>
          </a:p>
          <a:p>
            <a:pPr marL="285750" indent="-285750">
              <a:buFont typeface="Arial" panose="020B0604020202020204" pitchFamily="34" charset="0"/>
              <a:buChar char="•"/>
            </a:pPr>
            <a:r>
              <a:rPr lang="hu-HU" dirty="0">
                <a:solidFill>
                  <a:srgbClr val="002643"/>
                </a:solidFill>
                <a:latin typeface="Arial" panose="020B0604020202020204" pitchFamily="34" charset="0"/>
                <a:cs typeface="Arial" panose="020B0604020202020204" pitchFamily="34" charset="0"/>
              </a:rPr>
              <a:t>Hűtővíz</a:t>
            </a:r>
          </a:p>
          <a:p>
            <a:pPr marL="285750" indent="-285750">
              <a:buFont typeface="Arial" panose="020B0604020202020204" pitchFamily="34" charset="0"/>
              <a:buChar char="•"/>
            </a:pPr>
            <a:r>
              <a:rPr lang="hu-HU" dirty="0">
                <a:solidFill>
                  <a:srgbClr val="002643"/>
                </a:solidFill>
                <a:latin typeface="Arial" panose="020B0604020202020204" pitchFamily="34" charset="0"/>
                <a:cs typeface="Arial" panose="020B0604020202020204" pitchFamily="34" charset="0"/>
              </a:rPr>
              <a:t>Tűzoltóvíz</a:t>
            </a:r>
          </a:p>
          <a:p>
            <a:pPr marL="285750" indent="-285750">
              <a:buFont typeface="Arial" panose="020B0604020202020204" pitchFamily="34" charset="0"/>
              <a:buChar char="•"/>
            </a:pPr>
            <a:r>
              <a:rPr lang="hu-HU" dirty="0">
                <a:solidFill>
                  <a:srgbClr val="002643"/>
                </a:solidFill>
                <a:latin typeface="Arial" panose="020B0604020202020204" pitchFamily="34" charset="0"/>
                <a:cs typeface="Arial" panose="020B0604020202020204" pitchFamily="34" charset="0"/>
              </a:rPr>
              <a:t>Magas hőmérsékletű víz</a:t>
            </a:r>
          </a:p>
          <a:p>
            <a:pPr marL="285750" indent="-285750">
              <a:buFont typeface="Arial" panose="020B0604020202020204" pitchFamily="34" charset="0"/>
              <a:buChar char="•"/>
            </a:pPr>
            <a:r>
              <a:rPr lang="hu-HU" dirty="0">
                <a:solidFill>
                  <a:srgbClr val="002643"/>
                </a:solidFill>
                <a:latin typeface="Arial" panose="020B0604020202020204" pitchFamily="34" charset="0"/>
                <a:cs typeface="Arial" panose="020B0604020202020204" pitchFamily="34" charset="0"/>
              </a:rPr>
              <a:t>Erőművezetékek</a:t>
            </a:r>
          </a:p>
          <a:p>
            <a:pPr marL="285750" indent="-285750">
              <a:buFont typeface="Arial" panose="020B0604020202020204" pitchFamily="34" charset="0"/>
              <a:buChar char="•"/>
            </a:pPr>
            <a:r>
              <a:rPr lang="hu-HU" dirty="0">
                <a:solidFill>
                  <a:srgbClr val="002643"/>
                </a:solidFill>
                <a:latin typeface="Arial" panose="020B0604020202020204" pitchFamily="34" charset="0"/>
                <a:cs typeface="Arial" panose="020B0604020202020204" pitchFamily="34" charset="0"/>
              </a:rPr>
              <a:t>Szellőzőcsövek…stb.</a:t>
            </a:r>
            <a:endParaRPr lang="en-AU" dirty="0">
              <a:solidFill>
                <a:srgbClr val="00264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483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2B934-1B22-8BA9-F830-AC7380577555}"/>
            </a:ext>
          </a:extLst>
        </p:cNvPr>
        <p:cNvGrpSpPr/>
        <p:nvPr/>
      </p:nvGrpSpPr>
      <p:grpSpPr>
        <a:xfrm>
          <a:off x="0" y="0"/>
          <a:ext cx="0" cy="0"/>
          <a:chOff x="0" y="0"/>
          <a:chExt cx="0" cy="0"/>
        </a:xfrm>
      </p:grpSpPr>
      <p:sp>
        <p:nvSpPr>
          <p:cNvPr id="2" name="Rechteck 1">
            <a:extLst>
              <a:ext uri="{FF2B5EF4-FFF2-40B4-BE49-F238E27FC236}">
                <a16:creationId xmlns:a16="http://schemas.microsoft.com/office/drawing/2014/main" id="{9DE7323A-AFD2-90A6-AD42-1B8FE6B85F98}"/>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Rechteck 4">
            <a:extLst>
              <a:ext uri="{FF2B5EF4-FFF2-40B4-BE49-F238E27FC236}">
                <a16:creationId xmlns:a16="http://schemas.microsoft.com/office/drawing/2014/main" id="{CE9642F2-4AFD-D851-6254-07A703D3E78C}"/>
              </a:ext>
            </a:extLst>
          </p:cNvPr>
          <p:cNvSpPr/>
          <p:nvPr/>
        </p:nvSpPr>
        <p:spPr>
          <a:xfrm>
            <a:off x="5102196" y="6619575"/>
            <a:ext cx="7089804" cy="238425"/>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Grafik 5" descr="Ein Bild, das Text, Schrift, Logo, Grafiken enthält.&#10;&#10;Automatisch generierte Beschreibung">
            <a:extLst>
              <a:ext uri="{FF2B5EF4-FFF2-40B4-BE49-F238E27FC236}">
                <a16:creationId xmlns:a16="http://schemas.microsoft.com/office/drawing/2014/main" id="{E6C1B838-11A6-D1F7-3D2D-E353DF355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sp>
        <p:nvSpPr>
          <p:cNvPr id="26" name="Rechteck 25">
            <a:extLst>
              <a:ext uri="{FF2B5EF4-FFF2-40B4-BE49-F238E27FC236}">
                <a16:creationId xmlns:a16="http://schemas.microsoft.com/office/drawing/2014/main" id="{C3E0CE2E-6CC9-A993-B0D1-D6EBEE0A3419}"/>
              </a:ext>
            </a:extLst>
          </p:cNvPr>
          <p:cNvSpPr/>
          <p:nvPr/>
        </p:nvSpPr>
        <p:spPr>
          <a:xfrm>
            <a:off x="725683" y="2138043"/>
            <a:ext cx="2537306" cy="353036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5" name="Textfeld 44">
            <a:extLst>
              <a:ext uri="{FF2B5EF4-FFF2-40B4-BE49-F238E27FC236}">
                <a16:creationId xmlns:a16="http://schemas.microsoft.com/office/drawing/2014/main" id="{41CC25F7-B98B-0B29-52B4-CDBF7C11705A}"/>
              </a:ext>
            </a:extLst>
          </p:cNvPr>
          <p:cNvSpPr txBox="1"/>
          <p:nvPr/>
        </p:nvSpPr>
        <p:spPr>
          <a:xfrm>
            <a:off x="758198" y="3342552"/>
            <a:ext cx="2401502" cy="2308324"/>
          </a:xfrm>
          <a:prstGeom prst="rect">
            <a:avLst/>
          </a:prstGeom>
          <a:noFill/>
        </p:spPr>
        <p:txBody>
          <a:bodyPr wrap="square">
            <a:spAutoFit/>
          </a:bodyPr>
          <a:lstStyle/>
          <a:p>
            <a:pPr marL="171450" indent="-171450">
              <a:buFont typeface="Symbol" panose="05050102010706020507" pitchFamily="18" charset="2"/>
              <a:buChar char="-"/>
            </a:pPr>
            <a:r>
              <a:rPr lang="en-AU" sz="1200" i="0" dirty="0">
                <a:solidFill>
                  <a:srgbClr val="002643"/>
                </a:solidFill>
                <a:effectLst/>
                <a:latin typeface="Arial" panose="020B0604020202020204" pitchFamily="34" charset="0"/>
                <a:cs typeface="Arial" panose="020B0604020202020204" pitchFamily="34" charset="0"/>
              </a:rPr>
              <a:t>CIPP </a:t>
            </a:r>
            <a:br>
              <a:rPr lang="en-AU" sz="1200" i="0" dirty="0">
                <a:solidFill>
                  <a:srgbClr val="002643"/>
                </a:solidFill>
                <a:effectLst/>
                <a:latin typeface="Arial" panose="020B0604020202020204" pitchFamily="34" charset="0"/>
                <a:cs typeface="Arial" panose="020B0604020202020204" pitchFamily="34" charset="0"/>
              </a:rPr>
            </a:br>
            <a:endParaRPr lang="en-AU" sz="1200" i="0" dirty="0">
              <a:solidFill>
                <a:srgbClr val="002643"/>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en-AU" sz="1200" i="0" dirty="0">
                <a:solidFill>
                  <a:srgbClr val="002643"/>
                </a:solidFill>
                <a:effectLst/>
                <a:latin typeface="Arial" panose="020B0604020202020204" pitchFamily="34" charset="0"/>
                <a:cs typeface="Arial" panose="020B0604020202020204" pitchFamily="34" charset="0"/>
              </a:rPr>
              <a:t>Close-Fit Lining</a:t>
            </a:r>
          </a:p>
          <a:p>
            <a:pPr marL="171450" indent="-171450">
              <a:buFont typeface="Symbol" panose="05050102010706020507" pitchFamily="18" charset="2"/>
              <a:buChar char="-"/>
            </a:pPr>
            <a:endParaRPr lang="en-AU" sz="1200" i="0" dirty="0">
              <a:solidFill>
                <a:srgbClr val="002643"/>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en-AU" sz="1200" dirty="0" err="1">
                <a:solidFill>
                  <a:srgbClr val="002643"/>
                </a:solidFill>
                <a:latin typeface="Arial" panose="020B0604020202020204" pitchFamily="34" charset="0"/>
                <a:cs typeface="Arial" panose="020B0604020202020204" pitchFamily="34" charset="0"/>
              </a:rPr>
              <a:t>Csőszegmensek</a:t>
            </a:r>
            <a:r>
              <a:rPr lang="en-AU" sz="1200" dirty="0">
                <a:solidFill>
                  <a:srgbClr val="002643"/>
                </a:solidFill>
                <a:latin typeface="Arial" panose="020B0604020202020204" pitchFamily="34" charset="0"/>
                <a:cs typeface="Arial" panose="020B0604020202020204" pitchFamily="34" charset="0"/>
              </a:rPr>
              <a:t> </a:t>
            </a:r>
            <a:r>
              <a:rPr lang="en-AU" sz="1200" dirty="0" err="1">
                <a:solidFill>
                  <a:srgbClr val="002643"/>
                </a:solidFill>
                <a:latin typeface="Arial" panose="020B0604020202020204" pitchFamily="34" charset="0"/>
                <a:cs typeface="Arial" panose="020B0604020202020204" pitchFamily="34" charset="0"/>
              </a:rPr>
              <a:t>beépítése</a:t>
            </a:r>
            <a:br>
              <a:rPr lang="en-AU" sz="1200" dirty="0">
                <a:solidFill>
                  <a:srgbClr val="002643"/>
                </a:solidFill>
                <a:latin typeface="Arial" panose="020B0604020202020204" pitchFamily="34" charset="0"/>
                <a:cs typeface="Arial" panose="020B0604020202020204" pitchFamily="34" charset="0"/>
              </a:rPr>
            </a:br>
            <a:endParaRPr lang="en-AU" sz="1200" i="0" dirty="0">
              <a:solidFill>
                <a:srgbClr val="002643"/>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hu-HU" sz="1200" dirty="0">
                <a:solidFill>
                  <a:srgbClr val="002643"/>
                </a:solidFill>
                <a:latin typeface="Arial" panose="020B0604020202020204" pitchFamily="34" charset="0"/>
                <a:cs typeface="Arial" panose="020B0604020202020204" pitchFamily="34" charset="0"/>
              </a:rPr>
              <a:t>Spiráltekercselt eljárás</a:t>
            </a:r>
            <a:br>
              <a:rPr lang="en-AU" sz="1200" dirty="0">
                <a:solidFill>
                  <a:srgbClr val="002643"/>
                </a:solidFill>
                <a:latin typeface="Arial" panose="020B0604020202020204" pitchFamily="34" charset="0"/>
                <a:cs typeface="Arial" panose="020B0604020202020204" pitchFamily="34" charset="0"/>
              </a:rPr>
            </a:br>
            <a:endParaRPr lang="en-AU" sz="1200" i="0" dirty="0">
              <a:solidFill>
                <a:srgbClr val="002643"/>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hu-HU" sz="1200" i="0" dirty="0" err="1">
                <a:solidFill>
                  <a:srgbClr val="002643"/>
                </a:solidFill>
                <a:effectLst/>
                <a:latin typeface="Arial" panose="020B0604020202020204" pitchFamily="34" charset="0"/>
                <a:cs typeface="Arial" panose="020B0604020202020204" pitchFamily="34" charset="0"/>
              </a:rPr>
              <a:t>Bevonatolás</a:t>
            </a:r>
            <a:br>
              <a:rPr lang="en-AU" sz="1200" i="0" dirty="0">
                <a:solidFill>
                  <a:srgbClr val="002643"/>
                </a:solidFill>
                <a:effectLst/>
                <a:latin typeface="Arial" panose="020B0604020202020204" pitchFamily="34" charset="0"/>
                <a:cs typeface="Arial" panose="020B0604020202020204" pitchFamily="34" charset="0"/>
              </a:rPr>
            </a:br>
            <a:endParaRPr lang="hu-HU" sz="1200" i="0" dirty="0">
              <a:solidFill>
                <a:srgbClr val="002643"/>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en-AU" sz="1200" i="0" dirty="0" err="1">
                <a:solidFill>
                  <a:srgbClr val="002643"/>
                </a:solidFill>
                <a:effectLst/>
                <a:latin typeface="Arial" panose="020B0604020202020204" pitchFamily="34" charset="0"/>
                <a:cs typeface="Arial" panose="020B0604020202020204" pitchFamily="34" charset="0"/>
              </a:rPr>
              <a:t>Bekötés</a:t>
            </a:r>
            <a:r>
              <a:rPr lang="en-AU" sz="1200" i="0" dirty="0">
                <a:solidFill>
                  <a:srgbClr val="002643"/>
                </a:solidFill>
                <a:effectLst/>
                <a:latin typeface="Arial" panose="020B0604020202020204" pitchFamily="34" charset="0"/>
                <a:cs typeface="Arial" panose="020B0604020202020204" pitchFamily="34" charset="0"/>
              </a:rPr>
              <a:t> </a:t>
            </a:r>
            <a:r>
              <a:rPr lang="en-AU" sz="1200" i="0" dirty="0" err="1">
                <a:solidFill>
                  <a:srgbClr val="002643"/>
                </a:solidFill>
                <a:effectLst/>
                <a:latin typeface="Arial" panose="020B0604020202020204" pitchFamily="34" charset="0"/>
                <a:cs typeface="Arial" panose="020B0604020202020204" pitchFamily="34" charset="0"/>
              </a:rPr>
              <a:t>bélelések</a:t>
            </a:r>
            <a:endParaRPr lang="en-AU" sz="1200" i="0" dirty="0">
              <a:solidFill>
                <a:srgbClr val="002643"/>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endParaRPr lang="en-AU" sz="1200" dirty="0">
              <a:solidFill>
                <a:srgbClr val="002643"/>
              </a:solidFill>
              <a:latin typeface="Arial" panose="020B0604020202020204" pitchFamily="34" charset="0"/>
              <a:cs typeface="Arial" panose="020B0604020202020204" pitchFamily="34" charset="0"/>
            </a:endParaRPr>
          </a:p>
        </p:txBody>
      </p:sp>
      <p:sp>
        <p:nvSpPr>
          <p:cNvPr id="46" name="Textfeld 45">
            <a:extLst>
              <a:ext uri="{FF2B5EF4-FFF2-40B4-BE49-F238E27FC236}">
                <a16:creationId xmlns:a16="http://schemas.microsoft.com/office/drawing/2014/main" id="{50273834-16C2-712D-D1F9-FD1DD4E06CF6}"/>
              </a:ext>
            </a:extLst>
          </p:cNvPr>
          <p:cNvSpPr txBox="1"/>
          <p:nvPr/>
        </p:nvSpPr>
        <p:spPr>
          <a:xfrm>
            <a:off x="901074" y="2681837"/>
            <a:ext cx="2027757" cy="369332"/>
          </a:xfrm>
          <a:prstGeom prst="rect">
            <a:avLst/>
          </a:prstGeom>
          <a:noFill/>
        </p:spPr>
        <p:txBody>
          <a:bodyPr wrap="square">
            <a:spAutoFit/>
          </a:bodyPr>
          <a:lstStyle/>
          <a:p>
            <a:r>
              <a:rPr lang="hu-HU" b="1" dirty="0">
                <a:solidFill>
                  <a:srgbClr val="002643"/>
                </a:solidFill>
                <a:latin typeface="Arial" panose="020B0604020202020204" pitchFamily="34" charset="0"/>
                <a:cs typeface="Arial" panose="020B0604020202020204" pitchFamily="34" charset="0"/>
              </a:rPr>
              <a:t>Felújítás</a:t>
            </a:r>
            <a:endParaRPr lang="en-AU" b="1" dirty="0">
              <a:solidFill>
                <a:srgbClr val="002643"/>
              </a:solidFill>
              <a:latin typeface="Arial" panose="020B0604020202020204" pitchFamily="34" charset="0"/>
              <a:cs typeface="Arial" panose="020B0604020202020204" pitchFamily="34" charset="0"/>
            </a:endParaRPr>
          </a:p>
        </p:txBody>
      </p:sp>
      <p:sp>
        <p:nvSpPr>
          <p:cNvPr id="47" name="Rechteck 46">
            <a:extLst>
              <a:ext uri="{FF2B5EF4-FFF2-40B4-BE49-F238E27FC236}">
                <a16:creationId xmlns:a16="http://schemas.microsoft.com/office/drawing/2014/main" id="{2F6DA669-A9AA-9395-E70B-3FB36ED85615}"/>
              </a:ext>
            </a:extLst>
          </p:cNvPr>
          <p:cNvSpPr/>
          <p:nvPr/>
        </p:nvSpPr>
        <p:spPr>
          <a:xfrm>
            <a:off x="3487486" y="2138043"/>
            <a:ext cx="2537306" cy="353036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9" name="Textfeld 48">
            <a:extLst>
              <a:ext uri="{FF2B5EF4-FFF2-40B4-BE49-F238E27FC236}">
                <a16:creationId xmlns:a16="http://schemas.microsoft.com/office/drawing/2014/main" id="{90121E2C-B536-EFB4-50B7-EE99565DB425}"/>
              </a:ext>
            </a:extLst>
          </p:cNvPr>
          <p:cNvSpPr txBox="1"/>
          <p:nvPr/>
        </p:nvSpPr>
        <p:spPr>
          <a:xfrm>
            <a:off x="3518531" y="3342552"/>
            <a:ext cx="2455112" cy="2123658"/>
          </a:xfrm>
          <a:prstGeom prst="rect">
            <a:avLst/>
          </a:prstGeom>
          <a:noFill/>
        </p:spPr>
        <p:txBody>
          <a:bodyPr wrap="square">
            <a:spAutoFit/>
          </a:bodyPr>
          <a:lstStyle/>
          <a:p>
            <a:pPr marL="171450" indent="-171450">
              <a:buFont typeface="Symbol" panose="05050102010706020507" pitchFamily="18" charset="2"/>
              <a:buChar char="-"/>
            </a:pPr>
            <a:r>
              <a:rPr lang="hu-HU" sz="1200" dirty="0">
                <a:solidFill>
                  <a:srgbClr val="002643"/>
                </a:solidFill>
                <a:latin typeface="Arial" panose="020B0604020202020204" pitchFamily="34" charset="0"/>
                <a:cs typeface="Arial" panose="020B0604020202020204" pitchFamily="34" charset="0"/>
              </a:rPr>
              <a:t>Injektálás</a:t>
            </a:r>
            <a:endParaRPr lang="en-AU" sz="1200" dirty="0">
              <a:solidFill>
                <a:srgbClr val="002643"/>
              </a:solidFill>
              <a:latin typeface="Arial" panose="020B0604020202020204" pitchFamily="34" charset="0"/>
              <a:cs typeface="Arial" panose="020B0604020202020204" pitchFamily="34" charset="0"/>
            </a:endParaRPr>
          </a:p>
          <a:p>
            <a:pPr marL="171450" indent="-171450">
              <a:buFont typeface="Symbol" panose="05050102010706020507" pitchFamily="18" charset="2"/>
              <a:buChar char="-"/>
            </a:pPr>
            <a:endParaRPr lang="en-AU" sz="1200" dirty="0">
              <a:solidFill>
                <a:srgbClr val="002643"/>
              </a:solidFill>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hu-HU" sz="1200" dirty="0">
                <a:solidFill>
                  <a:srgbClr val="002643"/>
                </a:solidFill>
                <a:latin typeface="Arial" panose="020B0604020202020204" pitchFamily="34" charset="0"/>
                <a:cs typeface="Arial" panose="020B0604020202020204" pitchFamily="34" charset="0"/>
              </a:rPr>
              <a:t>Pontszerű hibajavítás helyszínen kikeményedő anyagokkal</a:t>
            </a:r>
          </a:p>
          <a:p>
            <a:endParaRPr lang="en-AU" sz="1200" dirty="0">
              <a:solidFill>
                <a:srgbClr val="002643"/>
              </a:solidFill>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hu-HU" sz="1200" dirty="0">
                <a:solidFill>
                  <a:srgbClr val="002643"/>
                </a:solidFill>
                <a:latin typeface="Arial" panose="020B0604020202020204" pitchFamily="34" charset="0"/>
                <a:cs typeface="Arial" panose="020B0604020202020204" pitchFamily="34" charset="0"/>
              </a:rPr>
              <a:t>Acél mandzsetták</a:t>
            </a:r>
            <a:r>
              <a:rPr lang="en-AU" sz="1200" dirty="0">
                <a:solidFill>
                  <a:srgbClr val="002643"/>
                </a:solidFill>
                <a:latin typeface="Arial" panose="020B0604020202020204" pitchFamily="34" charset="0"/>
                <a:cs typeface="Arial" panose="020B0604020202020204" pitchFamily="34" charset="0"/>
              </a:rPr>
              <a:t> </a:t>
            </a:r>
          </a:p>
          <a:p>
            <a:pPr marL="171450" indent="-171450">
              <a:buFont typeface="Symbol" panose="05050102010706020507" pitchFamily="18" charset="2"/>
              <a:buChar char="-"/>
            </a:pPr>
            <a:endParaRPr lang="en-AU" sz="1200" dirty="0">
              <a:solidFill>
                <a:srgbClr val="002643"/>
              </a:solidFill>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hu-HU" sz="1200" dirty="0" err="1">
                <a:solidFill>
                  <a:srgbClr val="002643"/>
                </a:solidFill>
                <a:latin typeface="Arial" panose="020B0604020202020204" pitchFamily="34" charset="0"/>
                <a:cs typeface="Arial" panose="020B0604020202020204" pitchFamily="34" charset="0"/>
              </a:rPr>
              <a:t>Grouting</a:t>
            </a:r>
            <a:r>
              <a:rPr lang="hu-HU" sz="1200" dirty="0">
                <a:solidFill>
                  <a:srgbClr val="002643"/>
                </a:solidFill>
                <a:latin typeface="Arial" panose="020B0604020202020204" pitchFamily="34" charset="0"/>
                <a:cs typeface="Arial" panose="020B0604020202020204" pitchFamily="34" charset="0"/>
              </a:rPr>
              <a:t> technikák</a:t>
            </a:r>
            <a:endParaRPr lang="en-AU" sz="1200" dirty="0">
              <a:solidFill>
                <a:srgbClr val="002643"/>
              </a:solidFill>
              <a:latin typeface="Arial" panose="020B0604020202020204" pitchFamily="34" charset="0"/>
              <a:cs typeface="Arial" panose="020B0604020202020204" pitchFamily="34" charset="0"/>
            </a:endParaRPr>
          </a:p>
          <a:p>
            <a:pPr marL="171450" indent="-171450">
              <a:buFont typeface="Symbol" panose="05050102010706020507" pitchFamily="18" charset="2"/>
              <a:buChar char="-"/>
            </a:pPr>
            <a:endParaRPr lang="en-AU" sz="1200" dirty="0">
              <a:solidFill>
                <a:srgbClr val="002643"/>
              </a:solidFill>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hu-HU" sz="1200" dirty="0">
                <a:solidFill>
                  <a:srgbClr val="002643"/>
                </a:solidFill>
                <a:latin typeface="Arial" panose="020B0604020202020204" pitchFamily="34" charset="0"/>
                <a:cs typeface="Arial" panose="020B0604020202020204" pitchFamily="34" charset="0"/>
              </a:rPr>
              <a:t>Kalapidomok</a:t>
            </a:r>
            <a:endParaRPr lang="en-AU" sz="1200" dirty="0">
              <a:solidFill>
                <a:srgbClr val="002643"/>
              </a:solidFill>
              <a:latin typeface="Arial" panose="020B0604020202020204" pitchFamily="34" charset="0"/>
              <a:cs typeface="Arial" panose="020B0604020202020204" pitchFamily="34" charset="0"/>
            </a:endParaRPr>
          </a:p>
        </p:txBody>
      </p:sp>
      <p:sp>
        <p:nvSpPr>
          <p:cNvPr id="50" name="Textfeld 49">
            <a:extLst>
              <a:ext uri="{FF2B5EF4-FFF2-40B4-BE49-F238E27FC236}">
                <a16:creationId xmlns:a16="http://schemas.microsoft.com/office/drawing/2014/main" id="{876C614E-FB1F-7F3D-060D-30329081D1C9}"/>
              </a:ext>
            </a:extLst>
          </p:cNvPr>
          <p:cNvSpPr txBox="1"/>
          <p:nvPr/>
        </p:nvSpPr>
        <p:spPr>
          <a:xfrm>
            <a:off x="3662877" y="2681837"/>
            <a:ext cx="2027757" cy="369332"/>
          </a:xfrm>
          <a:prstGeom prst="rect">
            <a:avLst/>
          </a:prstGeom>
          <a:noFill/>
        </p:spPr>
        <p:txBody>
          <a:bodyPr wrap="square">
            <a:spAutoFit/>
          </a:bodyPr>
          <a:lstStyle/>
          <a:p>
            <a:r>
              <a:rPr lang="hu-HU" b="1" dirty="0">
                <a:solidFill>
                  <a:srgbClr val="002643"/>
                </a:solidFill>
                <a:latin typeface="Arial" panose="020B0604020202020204" pitchFamily="34" charset="0"/>
                <a:cs typeface="Arial" panose="020B0604020202020204" pitchFamily="34" charset="0"/>
              </a:rPr>
              <a:t>Javítás</a:t>
            </a:r>
            <a:endParaRPr lang="en-AU" b="1" dirty="0">
              <a:solidFill>
                <a:srgbClr val="002643"/>
              </a:solidFill>
              <a:latin typeface="Arial" panose="020B0604020202020204" pitchFamily="34" charset="0"/>
              <a:cs typeface="Arial" panose="020B0604020202020204" pitchFamily="34" charset="0"/>
            </a:endParaRPr>
          </a:p>
        </p:txBody>
      </p:sp>
      <p:sp>
        <p:nvSpPr>
          <p:cNvPr id="51" name="Rechteck 50">
            <a:extLst>
              <a:ext uri="{FF2B5EF4-FFF2-40B4-BE49-F238E27FC236}">
                <a16:creationId xmlns:a16="http://schemas.microsoft.com/office/drawing/2014/main" id="{A828A5A5-6501-0EC4-0B8A-0326B4E9A902}"/>
              </a:ext>
            </a:extLst>
          </p:cNvPr>
          <p:cNvSpPr/>
          <p:nvPr/>
        </p:nvSpPr>
        <p:spPr>
          <a:xfrm>
            <a:off x="6316456" y="2138043"/>
            <a:ext cx="2537306" cy="353036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rgbClr val="002643"/>
              </a:solidFill>
            </a:endParaRPr>
          </a:p>
        </p:txBody>
      </p:sp>
      <p:sp>
        <p:nvSpPr>
          <p:cNvPr id="52" name="Ellipse 51">
            <a:extLst>
              <a:ext uri="{FF2B5EF4-FFF2-40B4-BE49-F238E27FC236}">
                <a16:creationId xmlns:a16="http://schemas.microsoft.com/office/drawing/2014/main" id="{A2EFF417-C47D-EBDE-453D-97F63F547BB8}"/>
              </a:ext>
            </a:extLst>
          </p:cNvPr>
          <p:cNvSpPr/>
          <p:nvPr/>
        </p:nvSpPr>
        <p:spPr>
          <a:xfrm>
            <a:off x="6608120" y="1746250"/>
            <a:ext cx="613606" cy="613606"/>
          </a:xfrm>
          <a:prstGeom prst="ellipse">
            <a:avLst/>
          </a:prstGeom>
          <a:solidFill>
            <a:schemeClr val="tx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200" dirty="0">
                <a:latin typeface="HelveticaNeueLT Pro 75 Bd" panose="020B0804020202020204" pitchFamily="34" charset="0"/>
              </a:rPr>
              <a:t>3</a:t>
            </a:r>
          </a:p>
        </p:txBody>
      </p:sp>
      <p:sp>
        <p:nvSpPr>
          <p:cNvPr id="53" name="Textfeld 52">
            <a:extLst>
              <a:ext uri="{FF2B5EF4-FFF2-40B4-BE49-F238E27FC236}">
                <a16:creationId xmlns:a16="http://schemas.microsoft.com/office/drawing/2014/main" id="{80B05E94-352A-38AB-1D45-A3B64C66E8E4}"/>
              </a:ext>
            </a:extLst>
          </p:cNvPr>
          <p:cNvSpPr txBox="1"/>
          <p:nvPr/>
        </p:nvSpPr>
        <p:spPr>
          <a:xfrm>
            <a:off x="6394175" y="3619550"/>
            <a:ext cx="2423465" cy="1015663"/>
          </a:xfrm>
          <a:prstGeom prst="rect">
            <a:avLst/>
          </a:prstGeom>
          <a:noFill/>
        </p:spPr>
        <p:txBody>
          <a:bodyPr wrap="square">
            <a:spAutoFit/>
          </a:bodyPr>
          <a:lstStyle/>
          <a:p>
            <a:pPr marL="171450" indent="-171450">
              <a:buFont typeface="Symbol" panose="05050102010706020507" pitchFamily="18" charset="2"/>
              <a:buChar char="-"/>
            </a:pPr>
            <a:r>
              <a:rPr lang="hu-HU" sz="1200" dirty="0" err="1">
                <a:solidFill>
                  <a:srgbClr val="002643"/>
                </a:solidFill>
                <a:latin typeface="Arial" panose="020B0604020202020204" pitchFamily="34" charset="0"/>
                <a:cs typeface="Arial" panose="020B0604020202020204" pitchFamily="34" charset="0"/>
              </a:rPr>
              <a:t>Strang</a:t>
            </a:r>
            <a:r>
              <a:rPr lang="hu-HU" sz="1200" dirty="0">
                <a:solidFill>
                  <a:srgbClr val="002643"/>
                </a:solidFill>
                <a:latin typeface="Arial" panose="020B0604020202020204" pitchFamily="34" charset="0"/>
                <a:cs typeface="Arial" panose="020B0604020202020204" pitchFamily="34" charset="0"/>
              </a:rPr>
              <a:t> bélelés</a:t>
            </a:r>
            <a:br>
              <a:rPr lang="en-AU" sz="1200" dirty="0">
                <a:solidFill>
                  <a:srgbClr val="002643"/>
                </a:solidFill>
                <a:latin typeface="Arial" panose="020B0604020202020204" pitchFamily="34" charset="0"/>
                <a:cs typeface="Arial" panose="020B0604020202020204" pitchFamily="34" charset="0"/>
              </a:rPr>
            </a:br>
            <a:endParaRPr lang="en-AU" sz="1200" dirty="0">
              <a:solidFill>
                <a:srgbClr val="002643"/>
              </a:solidFill>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hu-HU" sz="1200" dirty="0">
                <a:solidFill>
                  <a:srgbClr val="002643"/>
                </a:solidFill>
                <a:latin typeface="Arial" panose="020B0604020202020204" pitchFamily="34" charset="0"/>
                <a:cs typeface="Arial" panose="020B0604020202020204" pitchFamily="34" charset="0"/>
              </a:rPr>
              <a:t>Aknák felújítása</a:t>
            </a:r>
            <a:endParaRPr lang="en-AU" sz="1200" dirty="0">
              <a:solidFill>
                <a:srgbClr val="002643"/>
              </a:solidFill>
              <a:latin typeface="Arial" panose="020B0604020202020204" pitchFamily="34" charset="0"/>
              <a:cs typeface="Arial" panose="020B0604020202020204" pitchFamily="34" charset="0"/>
            </a:endParaRPr>
          </a:p>
          <a:p>
            <a:pPr marL="171450" indent="-171450">
              <a:buFont typeface="Symbol" panose="05050102010706020507" pitchFamily="18" charset="2"/>
              <a:buChar char="-"/>
            </a:pPr>
            <a:endParaRPr lang="en-AU" sz="1200" dirty="0">
              <a:solidFill>
                <a:srgbClr val="002643"/>
              </a:solidFill>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hu-HU" sz="1200" dirty="0">
                <a:solidFill>
                  <a:srgbClr val="002643"/>
                </a:solidFill>
                <a:latin typeface="Arial" panose="020B0604020202020204" pitchFamily="34" charset="0"/>
                <a:cs typeface="Arial" panose="020B0604020202020204" pitchFamily="34" charset="0"/>
              </a:rPr>
              <a:t>Szivárgócsövek felújítása</a:t>
            </a:r>
            <a:endParaRPr lang="en-AU" sz="1200" dirty="0">
              <a:solidFill>
                <a:srgbClr val="002643"/>
              </a:solidFill>
              <a:latin typeface="Arial" panose="020B0604020202020204" pitchFamily="34" charset="0"/>
              <a:cs typeface="Arial" panose="020B0604020202020204" pitchFamily="34" charset="0"/>
            </a:endParaRPr>
          </a:p>
        </p:txBody>
      </p:sp>
      <p:sp>
        <p:nvSpPr>
          <p:cNvPr id="54" name="Textfeld 53">
            <a:extLst>
              <a:ext uri="{FF2B5EF4-FFF2-40B4-BE49-F238E27FC236}">
                <a16:creationId xmlns:a16="http://schemas.microsoft.com/office/drawing/2014/main" id="{33AB27F1-7189-D121-0102-9344B7D229AD}"/>
              </a:ext>
            </a:extLst>
          </p:cNvPr>
          <p:cNvSpPr txBox="1"/>
          <p:nvPr/>
        </p:nvSpPr>
        <p:spPr>
          <a:xfrm>
            <a:off x="6491847" y="2681837"/>
            <a:ext cx="2027757" cy="646331"/>
          </a:xfrm>
          <a:prstGeom prst="rect">
            <a:avLst/>
          </a:prstGeom>
          <a:noFill/>
        </p:spPr>
        <p:txBody>
          <a:bodyPr wrap="square">
            <a:spAutoFit/>
          </a:bodyPr>
          <a:lstStyle/>
          <a:p>
            <a:r>
              <a:rPr lang="hu-HU" b="1" i="0" dirty="0">
                <a:solidFill>
                  <a:srgbClr val="002643"/>
                </a:solidFill>
                <a:effectLst/>
                <a:latin typeface="Arial" panose="020B0604020202020204" pitchFamily="34" charset="0"/>
                <a:cs typeface="Arial" panose="020B0604020202020204" pitchFamily="34" charset="0"/>
              </a:rPr>
              <a:t>SPECIÁLIS - technikák</a:t>
            </a:r>
            <a:r>
              <a:rPr lang="en-AU" b="1" i="0" dirty="0">
                <a:solidFill>
                  <a:srgbClr val="002643"/>
                </a:solidFill>
                <a:effectLst/>
                <a:latin typeface="Arial" panose="020B0604020202020204" pitchFamily="34" charset="0"/>
                <a:cs typeface="Arial" panose="020B0604020202020204" pitchFamily="34" charset="0"/>
              </a:rPr>
              <a:t> </a:t>
            </a:r>
            <a:endParaRPr lang="en-AU" dirty="0">
              <a:solidFill>
                <a:srgbClr val="002643"/>
              </a:solidFill>
              <a:latin typeface="Arial" panose="020B0604020202020204" pitchFamily="34" charset="0"/>
              <a:cs typeface="Arial" panose="020B0604020202020204" pitchFamily="34" charset="0"/>
            </a:endParaRPr>
          </a:p>
        </p:txBody>
      </p:sp>
      <p:sp>
        <p:nvSpPr>
          <p:cNvPr id="55" name="Rechteck 54">
            <a:extLst>
              <a:ext uri="{FF2B5EF4-FFF2-40B4-BE49-F238E27FC236}">
                <a16:creationId xmlns:a16="http://schemas.microsoft.com/office/drawing/2014/main" id="{2157749F-73D8-3D36-AD31-53B66C5D3C39}"/>
              </a:ext>
            </a:extLst>
          </p:cNvPr>
          <p:cNvSpPr/>
          <p:nvPr/>
        </p:nvSpPr>
        <p:spPr>
          <a:xfrm>
            <a:off x="9145426" y="2138043"/>
            <a:ext cx="2537306" cy="353036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6" name="Ellipse 55">
            <a:extLst>
              <a:ext uri="{FF2B5EF4-FFF2-40B4-BE49-F238E27FC236}">
                <a16:creationId xmlns:a16="http://schemas.microsoft.com/office/drawing/2014/main" id="{D9D54F8C-FEA0-A562-A3AE-2491AEE9E3D9}"/>
              </a:ext>
            </a:extLst>
          </p:cNvPr>
          <p:cNvSpPr/>
          <p:nvPr/>
        </p:nvSpPr>
        <p:spPr>
          <a:xfrm>
            <a:off x="9437090" y="1746250"/>
            <a:ext cx="613606" cy="613606"/>
          </a:xfrm>
          <a:prstGeom prst="ellipse">
            <a:avLst/>
          </a:prstGeom>
          <a:solidFill>
            <a:schemeClr val="tx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200" dirty="0">
                <a:latin typeface="HelveticaNeueLT Pro 75 Bd" panose="020B0804020202020204" pitchFamily="34" charset="0"/>
              </a:rPr>
              <a:t>4</a:t>
            </a:r>
          </a:p>
        </p:txBody>
      </p:sp>
      <p:sp>
        <p:nvSpPr>
          <p:cNvPr id="57" name="Textfeld 56">
            <a:extLst>
              <a:ext uri="{FF2B5EF4-FFF2-40B4-BE49-F238E27FC236}">
                <a16:creationId xmlns:a16="http://schemas.microsoft.com/office/drawing/2014/main" id="{4339A5D6-494D-5FFC-2EB7-0A73C97DD479}"/>
              </a:ext>
            </a:extLst>
          </p:cNvPr>
          <p:cNvSpPr txBox="1"/>
          <p:nvPr/>
        </p:nvSpPr>
        <p:spPr>
          <a:xfrm>
            <a:off x="9149892" y="3342553"/>
            <a:ext cx="2481689" cy="276999"/>
          </a:xfrm>
          <a:prstGeom prst="rect">
            <a:avLst/>
          </a:prstGeom>
          <a:noFill/>
        </p:spPr>
        <p:txBody>
          <a:bodyPr wrap="square">
            <a:spAutoFit/>
          </a:bodyPr>
          <a:lstStyle/>
          <a:p>
            <a:pPr marL="171450" indent="-171450">
              <a:buFont typeface="Symbol" panose="05050102010706020507" pitchFamily="18" charset="2"/>
              <a:buChar char="-"/>
            </a:pPr>
            <a:r>
              <a:rPr lang="hu-HU" sz="1200" dirty="0">
                <a:solidFill>
                  <a:srgbClr val="002643"/>
                </a:solidFill>
                <a:latin typeface="Arial" panose="020B0604020202020204" pitchFamily="34" charset="0"/>
                <a:cs typeface="Arial" panose="020B0604020202020204" pitchFamily="34" charset="0"/>
              </a:rPr>
              <a:t>Csőroppantás</a:t>
            </a:r>
            <a:endParaRPr lang="en-AU" sz="1200" dirty="0">
              <a:solidFill>
                <a:srgbClr val="002643"/>
              </a:solidFill>
              <a:latin typeface="Arial" panose="020B0604020202020204" pitchFamily="34" charset="0"/>
              <a:cs typeface="Arial" panose="020B0604020202020204" pitchFamily="34" charset="0"/>
            </a:endParaRPr>
          </a:p>
        </p:txBody>
      </p:sp>
      <p:sp>
        <p:nvSpPr>
          <p:cNvPr id="58" name="Textfeld 57">
            <a:extLst>
              <a:ext uri="{FF2B5EF4-FFF2-40B4-BE49-F238E27FC236}">
                <a16:creationId xmlns:a16="http://schemas.microsoft.com/office/drawing/2014/main" id="{B0478EE0-CD5F-56F7-C2C8-FDDA3544893F}"/>
              </a:ext>
            </a:extLst>
          </p:cNvPr>
          <p:cNvSpPr txBox="1"/>
          <p:nvPr/>
        </p:nvSpPr>
        <p:spPr>
          <a:xfrm>
            <a:off x="9320817" y="2681837"/>
            <a:ext cx="2027757" cy="369332"/>
          </a:xfrm>
          <a:prstGeom prst="rect">
            <a:avLst/>
          </a:prstGeom>
          <a:noFill/>
        </p:spPr>
        <p:txBody>
          <a:bodyPr wrap="square">
            <a:spAutoFit/>
          </a:bodyPr>
          <a:lstStyle/>
          <a:p>
            <a:r>
              <a:rPr lang="hu-HU" b="1" i="0" dirty="0">
                <a:solidFill>
                  <a:srgbClr val="002643"/>
                </a:solidFill>
                <a:effectLst/>
                <a:latin typeface="Arial" panose="020B0604020202020204" pitchFamily="34" charset="0"/>
                <a:cs typeface="Arial" panose="020B0604020202020204" pitchFamily="34" charset="0"/>
              </a:rPr>
              <a:t>Csere</a:t>
            </a:r>
            <a:endParaRPr lang="en-AU" dirty="0">
              <a:solidFill>
                <a:srgbClr val="002643"/>
              </a:solidFill>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79474E9E-773F-5B7E-1F14-BE38D3CD12AE}"/>
              </a:ext>
            </a:extLst>
          </p:cNvPr>
          <p:cNvSpPr txBox="1"/>
          <p:nvPr/>
        </p:nvSpPr>
        <p:spPr>
          <a:xfrm>
            <a:off x="622856" y="366477"/>
            <a:ext cx="3565217" cy="307777"/>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SZAKÉRTELEM ÉS SZOLGÁLTATÁSOK</a:t>
            </a:r>
            <a:endParaRPr lang="en-AU" sz="1400" dirty="0">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5C2A1A6D-2200-25F3-B884-D644E704F9A3}"/>
              </a:ext>
            </a:extLst>
          </p:cNvPr>
          <p:cNvSpPr txBox="1">
            <a:spLocks/>
          </p:cNvSpPr>
          <p:nvPr/>
        </p:nvSpPr>
        <p:spPr>
          <a:xfrm>
            <a:off x="622856" y="762873"/>
            <a:ext cx="6153396" cy="80995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sz="3200" b="1" dirty="0">
              <a:solidFill>
                <a:srgbClr val="EC6726"/>
              </a:solidFill>
              <a:latin typeface="HelveticaNeueLT Pro 75 Bd" panose="020B0804020202020204" pitchFamily="34" charset="0"/>
            </a:endParaRPr>
          </a:p>
        </p:txBody>
      </p:sp>
      <p:sp>
        <p:nvSpPr>
          <p:cNvPr id="13" name="Titel 1">
            <a:extLst>
              <a:ext uri="{FF2B5EF4-FFF2-40B4-BE49-F238E27FC236}">
                <a16:creationId xmlns:a16="http://schemas.microsoft.com/office/drawing/2014/main" id="{52252ADE-85F8-2702-853B-A5D54569E55A}"/>
              </a:ext>
            </a:extLst>
          </p:cNvPr>
          <p:cNvSpPr txBox="1">
            <a:spLocks/>
          </p:cNvSpPr>
          <p:nvPr/>
        </p:nvSpPr>
        <p:spPr>
          <a:xfrm>
            <a:off x="5017730" y="6234329"/>
            <a:ext cx="2836328" cy="3693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000" b="1" dirty="0">
                <a:solidFill>
                  <a:srgbClr val="EC6726"/>
                </a:solidFill>
                <a:latin typeface="Arial" panose="020B0604020202020204" pitchFamily="34" charset="0"/>
                <a:cs typeface="Arial" panose="020B0604020202020204" pitchFamily="34" charset="0"/>
              </a:rPr>
              <a:t>swietelsky-faber</a:t>
            </a:r>
            <a:r>
              <a:rPr lang="en-AU" sz="2000" b="1" dirty="0">
                <a:solidFill>
                  <a:srgbClr val="F27A24"/>
                </a:solidFill>
                <a:latin typeface="Arial" panose="020B0604020202020204" pitchFamily="34" charset="0"/>
                <a:cs typeface="Arial" panose="020B0604020202020204" pitchFamily="34" charset="0"/>
              </a:rPr>
              <a:t>.</a:t>
            </a:r>
            <a:r>
              <a:rPr lang="en-AU" sz="2000" b="1" dirty="0">
                <a:solidFill>
                  <a:srgbClr val="EC6726"/>
                </a:solidFill>
                <a:latin typeface="Arial" panose="020B0604020202020204" pitchFamily="34" charset="0"/>
                <a:cs typeface="Arial" panose="020B0604020202020204" pitchFamily="34" charset="0"/>
              </a:rPr>
              <a:t>com</a:t>
            </a:r>
          </a:p>
          <a:p>
            <a:endParaRPr lang="en-AU" sz="2000" b="1" dirty="0">
              <a:solidFill>
                <a:srgbClr val="F27A24"/>
              </a:solidFill>
              <a:latin typeface="Montserrat" panose="02000505000000020004" pitchFamily="2" charset="0"/>
            </a:endParaRPr>
          </a:p>
        </p:txBody>
      </p:sp>
      <p:sp>
        <p:nvSpPr>
          <p:cNvPr id="16" name="Ellipse 15">
            <a:extLst>
              <a:ext uri="{FF2B5EF4-FFF2-40B4-BE49-F238E27FC236}">
                <a16:creationId xmlns:a16="http://schemas.microsoft.com/office/drawing/2014/main" id="{8C5F89F9-DDAA-D080-8F49-259186CCE59C}"/>
              </a:ext>
            </a:extLst>
          </p:cNvPr>
          <p:cNvSpPr/>
          <p:nvPr/>
        </p:nvSpPr>
        <p:spPr>
          <a:xfrm>
            <a:off x="3640657" y="1749670"/>
            <a:ext cx="613606" cy="613606"/>
          </a:xfrm>
          <a:prstGeom prst="ellipse">
            <a:avLst/>
          </a:prstGeom>
          <a:solidFill>
            <a:schemeClr val="tx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200" dirty="0">
                <a:latin typeface="HelveticaNeueLT Pro 75 Bd" panose="020B0804020202020204" pitchFamily="34" charset="0"/>
              </a:rPr>
              <a:t>2</a:t>
            </a:r>
          </a:p>
        </p:txBody>
      </p:sp>
      <p:sp>
        <p:nvSpPr>
          <p:cNvPr id="3" name="Titel 1">
            <a:extLst>
              <a:ext uri="{FF2B5EF4-FFF2-40B4-BE49-F238E27FC236}">
                <a16:creationId xmlns:a16="http://schemas.microsoft.com/office/drawing/2014/main" id="{99C7A192-9438-C789-84BF-EAF1A128C4C4}"/>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sz="3500" b="1" dirty="0">
                <a:latin typeface="Arial" panose="020B0604020202020204" pitchFamily="34" charset="0"/>
                <a:cs typeface="Arial" panose="020B0604020202020204" pitchFamily="34" charset="0"/>
              </a:rPr>
              <a:t>Technológiáink</a:t>
            </a:r>
            <a:endParaRPr lang="en-AU" sz="3500" b="1" dirty="0">
              <a:solidFill>
                <a:srgbClr val="EC6726"/>
              </a:solidFill>
              <a:latin typeface="Arial" panose="020B0604020202020204" pitchFamily="34" charset="0"/>
              <a:cs typeface="Arial" panose="020B0604020202020204" pitchFamily="34" charset="0"/>
            </a:endParaRPr>
          </a:p>
        </p:txBody>
      </p:sp>
      <p:sp>
        <p:nvSpPr>
          <p:cNvPr id="7" name="Rechteck 6">
            <a:extLst>
              <a:ext uri="{FF2B5EF4-FFF2-40B4-BE49-F238E27FC236}">
                <a16:creationId xmlns:a16="http://schemas.microsoft.com/office/drawing/2014/main" id="{BEA2B21B-4CDD-0FA6-2417-24E1144DAFFB}"/>
              </a:ext>
            </a:extLst>
          </p:cNvPr>
          <p:cNvSpPr/>
          <p:nvPr/>
        </p:nvSpPr>
        <p:spPr>
          <a:xfrm>
            <a:off x="720391" y="1424941"/>
            <a:ext cx="684203" cy="76199"/>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rgbClr val="EC6726"/>
              </a:solidFill>
            </a:endParaRPr>
          </a:p>
        </p:txBody>
      </p:sp>
      <p:sp>
        <p:nvSpPr>
          <p:cNvPr id="8" name="Ellipse 7">
            <a:extLst>
              <a:ext uri="{FF2B5EF4-FFF2-40B4-BE49-F238E27FC236}">
                <a16:creationId xmlns:a16="http://schemas.microsoft.com/office/drawing/2014/main" id="{553F708C-411B-ED42-EB01-6AB26BC363F9}"/>
              </a:ext>
            </a:extLst>
          </p:cNvPr>
          <p:cNvSpPr/>
          <p:nvPr/>
        </p:nvSpPr>
        <p:spPr>
          <a:xfrm>
            <a:off x="965319" y="1685344"/>
            <a:ext cx="613606" cy="613606"/>
          </a:xfrm>
          <a:prstGeom prst="ellipse">
            <a:avLst/>
          </a:prstGeom>
          <a:solidFill>
            <a:schemeClr val="tx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200" dirty="0">
                <a:latin typeface="HelveticaNeueLT Pro 75 Bd" panose="020B0804020202020204" pitchFamily="34" charset="0"/>
              </a:rPr>
              <a:t>1</a:t>
            </a:r>
          </a:p>
        </p:txBody>
      </p:sp>
    </p:spTree>
    <p:extLst>
      <p:ext uri="{BB962C8B-B14F-4D97-AF65-F5344CB8AC3E}">
        <p14:creationId xmlns:p14="http://schemas.microsoft.com/office/powerpoint/2010/main" val="4259806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err="1">
                <a:latin typeface="Arial" panose="020B0604020202020204" pitchFamily="34" charset="0"/>
                <a:cs typeface="Arial" panose="020B0604020202020204" pitchFamily="34" charset="0"/>
              </a:rPr>
              <a:t>Szolgáltatásaink</a:t>
            </a:r>
            <a:endParaRPr lang="en-AU" sz="3500" b="1"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2832057"/>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hu-HU" sz="1600" dirty="0">
                <a:solidFill>
                  <a:srgbClr val="002643"/>
                </a:solidFill>
                <a:latin typeface="HelveticaNeueLT Pro 55 Roman" panose="020B0604020202020204" pitchFamily="34" charset="0"/>
              </a:rPr>
              <a:t>Gravitációs csövek felújítása</a:t>
            </a:r>
            <a:endParaRPr lang="en-AU" sz="1600" dirty="0">
              <a:solidFill>
                <a:srgbClr val="002643"/>
              </a:solidFill>
              <a:latin typeface="HelveticaNeueLT Pro 55 Roman" panose="020B0604020202020204" pitchFamily="34" charset="0"/>
            </a:endParaRPr>
          </a:p>
          <a:p>
            <a:pPr marL="342900" indent="-285750">
              <a:lnSpc>
                <a:spcPts val="2400"/>
              </a:lnSpc>
              <a:buFont typeface="Wingdings" panose="05000000000000000000" pitchFamily="2" charset="2"/>
              <a:buChar char="§"/>
              <a:defRPr/>
            </a:pPr>
            <a:endParaRPr lang="en-AU" sz="1600" dirty="0">
              <a:solidFill>
                <a:srgbClr val="002643"/>
              </a:solidFill>
              <a:latin typeface="HelveticaNeueLT Pro 55 Roman" panose="020B0604020202020204" pitchFamily="34" charset="0"/>
            </a:endParaRPr>
          </a:p>
          <a:p>
            <a:pPr marL="342900" indent="-285750">
              <a:lnSpc>
                <a:spcPts val="2400"/>
              </a:lnSpc>
              <a:buFont typeface="Wingdings" panose="05000000000000000000" pitchFamily="2" charset="2"/>
              <a:buChar char="§"/>
              <a:defRPr/>
            </a:pPr>
            <a:r>
              <a:rPr lang="hu-HU" sz="1600" dirty="0">
                <a:solidFill>
                  <a:srgbClr val="002643"/>
                </a:solidFill>
                <a:latin typeface="HelveticaNeueLT Pro 55 Roman" panose="020B0604020202020204" pitchFamily="34" charset="0"/>
              </a:rPr>
              <a:t>Nyomotthálózatok felújítása</a:t>
            </a:r>
            <a:endParaRPr lang="en-AU" sz="1600" dirty="0">
              <a:solidFill>
                <a:srgbClr val="002643"/>
              </a:solidFill>
              <a:latin typeface="HelveticaNeueLT Pro 55 Roman" panose="020B0604020202020204" pitchFamily="34" charset="0"/>
            </a:endParaRPr>
          </a:p>
          <a:p>
            <a:pPr marL="342900" indent="-285750">
              <a:lnSpc>
                <a:spcPts val="2400"/>
              </a:lnSpc>
              <a:buFont typeface="Wingdings" panose="05000000000000000000" pitchFamily="2" charset="2"/>
              <a:buChar char="§"/>
              <a:defRPr/>
            </a:pPr>
            <a:endParaRPr lang="en-AU" sz="1600" dirty="0">
              <a:solidFill>
                <a:srgbClr val="002643"/>
              </a:solidFill>
              <a:latin typeface="HelveticaNeueLT Pro 55 Roman" panose="020B0604020202020204" pitchFamily="34" charset="0"/>
            </a:endParaRPr>
          </a:p>
          <a:p>
            <a:pPr marL="342900" indent="-285750">
              <a:lnSpc>
                <a:spcPts val="2400"/>
              </a:lnSpc>
              <a:buFont typeface="Wingdings" panose="05000000000000000000" pitchFamily="2" charset="2"/>
              <a:buChar char="§"/>
              <a:defRPr/>
            </a:pPr>
            <a:r>
              <a:rPr lang="hu-HU" sz="1600" dirty="0">
                <a:solidFill>
                  <a:srgbClr val="002643"/>
                </a:solidFill>
                <a:latin typeface="HelveticaNeueLT Pro 55 Roman" panose="020B0604020202020204" pitchFamily="34" charset="0"/>
              </a:rPr>
              <a:t>Csőroppantás</a:t>
            </a:r>
            <a:r>
              <a:rPr lang="en-AU" sz="1600" dirty="0">
                <a:solidFill>
                  <a:srgbClr val="002643"/>
                </a:solidFill>
                <a:latin typeface="HelveticaNeueLT Pro 55 Roman" panose="020B0604020202020204" pitchFamily="34" charset="0"/>
              </a:rPr>
              <a:t>… </a:t>
            </a:r>
          </a:p>
          <a:p>
            <a:pPr marL="342900" indent="-285750">
              <a:lnSpc>
                <a:spcPts val="2400"/>
              </a:lnSpc>
              <a:buFont typeface="Wingdings" panose="05000000000000000000" pitchFamily="2" charset="2"/>
              <a:buChar char="§"/>
              <a:defRPr/>
            </a:pPr>
            <a:endParaRPr lang="en-AU" sz="1600" dirty="0">
              <a:solidFill>
                <a:srgbClr val="002643"/>
              </a:solidFill>
              <a:latin typeface="HelveticaNeueLT Pro 55 Roman" panose="020B0604020202020204" pitchFamily="34" charset="0"/>
            </a:endParaRPr>
          </a:p>
          <a:p>
            <a:pPr marL="342900" indent="-285750">
              <a:lnSpc>
                <a:spcPts val="2400"/>
              </a:lnSpc>
              <a:buFont typeface="Wingdings" panose="05000000000000000000" pitchFamily="2" charset="2"/>
              <a:buChar char="§"/>
              <a:defRPr/>
            </a:pPr>
            <a:r>
              <a:rPr lang="en-AU" sz="1600" dirty="0" err="1">
                <a:solidFill>
                  <a:srgbClr val="002643"/>
                </a:solidFill>
                <a:latin typeface="Arial" panose="020B0604020202020204" pitchFamily="34" charset="0"/>
                <a:cs typeface="Arial" panose="020B0604020202020204" pitchFamily="34" charset="0"/>
              </a:rPr>
              <a:t>Csőszegmensek</a:t>
            </a:r>
            <a:r>
              <a:rPr lang="en-AU" sz="1600" dirty="0">
                <a:solidFill>
                  <a:srgbClr val="002643"/>
                </a:solidFill>
                <a:latin typeface="Arial" panose="020B0604020202020204" pitchFamily="34" charset="0"/>
                <a:cs typeface="Arial" panose="020B0604020202020204" pitchFamily="34" charset="0"/>
              </a:rPr>
              <a:t> </a:t>
            </a:r>
            <a:r>
              <a:rPr lang="en-AU" sz="1600" dirty="0" err="1">
                <a:solidFill>
                  <a:srgbClr val="002643"/>
                </a:solidFill>
                <a:latin typeface="Arial" panose="020B0604020202020204" pitchFamily="34" charset="0"/>
                <a:cs typeface="Arial" panose="020B0604020202020204" pitchFamily="34" charset="0"/>
              </a:rPr>
              <a:t>beépítése</a:t>
            </a:r>
            <a:endParaRPr lang="hu-HU" sz="1600" dirty="0">
              <a:solidFill>
                <a:srgbClr val="002643"/>
              </a:solidFill>
              <a:latin typeface="Arial" panose="020B0604020202020204" pitchFamily="34" charset="0"/>
              <a:cs typeface="Arial" panose="020B0604020202020204" pitchFamily="34" charset="0"/>
            </a:endParaRPr>
          </a:p>
          <a:p>
            <a:pPr marL="342900" indent="-285750">
              <a:lnSpc>
                <a:spcPts val="2400"/>
              </a:lnSpc>
              <a:buFont typeface="Wingdings" panose="05000000000000000000" pitchFamily="2" charset="2"/>
              <a:buChar char="§"/>
              <a:defRPr/>
            </a:pPr>
            <a:endParaRPr lang="en-AU" sz="1600" dirty="0">
              <a:solidFill>
                <a:srgbClr val="002643"/>
              </a:solidFill>
              <a:latin typeface="HelveticaNeueLT Pro 55 Roman" panose="020B0604020202020204" pitchFamily="34" charset="0"/>
            </a:endParaRPr>
          </a:p>
          <a:p>
            <a:pPr marL="342900" indent="-285750">
              <a:lnSpc>
                <a:spcPts val="2400"/>
              </a:lnSpc>
              <a:buFont typeface="Wingdings" panose="05000000000000000000" pitchFamily="2" charset="2"/>
              <a:buChar char="§"/>
              <a:defRPr/>
            </a:pPr>
            <a:r>
              <a:rPr lang="hu-HU" sz="1600" dirty="0">
                <a:solidFill>
                  <a:srgbClr val="002643"/>
                </a:solidFill>
                <a:latin typeface="HelveticaNeueLT Pro 55 Roman" panose="020B0604020202020204" pitchFamily="34" charset="0"/>
              </a:rPr>
              <a:t>Bekötések </a:t>
            </a:r>
            <a:r>
              <a:rPr lang="en-AU" sz="1600" dirty="0" err="1">
                <a:solidFill>
                  <a:srgbClr val="002643"/>
                </a:solidFill>
                <a:latin typeface="HelveticaNeueLT Pro 55 Roman" panose="020B0604020202020204" pitchFamily="34" charset="0"/>
              </a:rPr>
              <a:t>felújítása</a:t>
            </a:r>
            <a:r>
              <a:rPr lang="hu-HU" sz="1600" dirty="0">
                <a:solidFill>
                  <a:srgbClr val="002643"/>
                </a:solidFill>
                <a:latin typeface="HelveticaNeueLT Pro 55 Roman" panose="020B0604020202020204" pitchFamily="34" charset="0"/>
              </a:rPr>
              <a:t> és tömörségi </a:t>
            </a:r>
            <a:r>
              <a:rPr lang="en-AU" sz="1600" dirty="0" err="1">
                <a:solidFill>
                  <a:srgbClr val="002643"/>
                </a:solidFill>
                <a:latin typeface="HelveticaNeueLT Pro 55 Roman" panose="020B0604020202020204" pitchFamily="34" charset="0"/>
              </a:rPr>
              <a:t>vizsgálatok</a:t>
            </a:r>
            <a:endParaRPr lang="en-AU" sz="1600" dirty="0">
              <a:solidFill>
                <a:srgbClr val="002643"/>
              </a:solidFill>
              <a:latin typeface="HelveticaNeueLT Pro 55 Roman"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307777"/>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SZAKÉRTELEM ÉS SZOLGÁLTATÁSOK</a:t>
            </a:r>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6" name="Grafik 5">
            <a:extLst>
              <a:ext uri="{FF2B5EF4-FFF2-40B4-BE49-F238E27FC236}">
                <a16:creationId xmlns:a16="http://schemas.microsoft.com/office/drawing/2014/main" id="{9D0CECD3-86D9-7277-A251-6D1DB240E57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223635" y="2190179"/>
            <a:ext cx="4045780" cy="3047794"/>
          </a:xfrm>
          <a:prstGeom prst="rect">
            <a:avLst/>
          </a:prstGeom>
        </p:spPr>
      </p:pic>
      <p:sp>
        <p:nvSpPr>
          <p:cNvPr id="10" name="Textfeld 9">
            <a:extLst>
              <a:ext uri="{FF2B5EF4-FFF2-40B4-BE49-F238E27FC236}">
                <a16:creationId xmlns:a16="http://schemas.microsoft.com/office/drawing/2014/main" id="{59D2FEF3-CDAF-C76F-1166-F68F647C3072}"/>
              </a:ext>
            </a:extLst>
          </p:cNvPr>
          <p:cNvSpPr txBox="1"/>
          <p:nvPr/>
        </p:nvSpPr>
        <p:spPr>
          <a:xfrm>
            <a:off x="5896708" y="5711275"/>
            <a:ext cx="4572000" cy="338554"/>
          </a:xfrm>
          <a:prstGeom prst="rect">
            <a:avLst/>
          </a:prstGeom>
          <a:solidFill>
            <a:schemeClr val="bg1"/>
          </a:solidFill>
        </p:spPr>
        <p:txBody>
          <a:bodyPr wrap="square" rtlCol="0">
            <a:spAutoFit/>
          </a:bodyPr>
          <a:lstStyle/>
          <a:p>
            <a:r>
              <a:rPr lang="en-AU" sz="1600" b="1" u="sng" dirty="0" err="1">
                <a:solidFill>
                  <a:srgbClr val="EC6726"/>
                </a:solidFill>
              </a:rPr>
              <a:t>Bekötés</a:t>
            </a:r>
            <a:r>
              <a:rPr lang="en-AU" sz="1600" b="1" u="sng" dirty="0">
                <a:solidFill>
                  <a:srgbClr val="EC6726"/>
                </a:solidFill>
              </a:rPr>
              <a:t> </a:t>
            </a:r>
            <a:r>
              <a:rPr lang="en-AU" sz="1600" b="1" u="sng" dirty="0" err="1">
                <a:solidFill>
                  <a:srgbClr val="EC6726"/>
                </a:solidFill>
              </a:rPr>
              <a:t>felújítása</a:t>
            </a:r>
            <a:r>
              <a:rPr lang="en-AU" sz="1600" b="1" u="sng" dirty="0">
                <a:solidFill>
                  <a:srgbClr val="EC6726"/>
                </a:solidFill>
              </a:rPr>
              <a:t> és </a:t>
            </a:r>
            <a:r>
              <a:rPr lang="en-AU" sz="1600" b="1" u="sng" dirty="0" err="1">
                <a:solidFill>
                  <a:srgbClr val="EC6726"/>
                </a:solidFill>
              </a:rPr>
              <a:t>tömörségi</a:t>
            </a:r>
            <a:r>
              <a:rPr lang="en-AU" sz="1600" b="1" u="sng" dirty="0">
                <a:solidFill>
                  <a:srgbClr val="EC6726"/>
                </a:solidFill>
              </a:rPr>
              <a:t> </a:t>
            </a:r>
            <a:r>
              <a:rPr lang="en-AU" sz="1600" b="1" u="sng" dirty="0" err="1">
                <a:solidFill>
                  <a:srgbClr val="EC6726"/>
                </a:solidFill>
              </a:rPr>
              <a:t>vizsgálatok</a:t>
            </a:r>
            <a:endParaRPr lang="en-AU" sz="1600" b="1" u="sng" dirty="0">
              <a:solidFill>
                <a:srgbClr val="EC6726"/>
              </a:solidFill>
            </a:endParaRPr>
          </a:p>
        </p:txBody>
      </p:sp>
    </p:spTree>
    <p:extLst>
      <p:ext uri="{BB962C8B-B14F-4D97-AF65-F5344CB8AC3E}">
        <p14:creationId xmlns:p14="http://schemas.microsoft.com/office/powerpoint/2010/main" val="173582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C6726"/>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38C11552-63A9-971C-3B40-71C97183F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9899" y="103083"/>
            <a:ext cx="1691204" cy="1017589"/>
          </a:xfrm>
          <a:prstGeom prst="rect">
            <a:avLst/>
          </a:prstGeom>
        </p:spPr>
      </p:pic>
      <p:sp>
        <p:nvSpPr>
          <p:cNvPr id="14" name="Titel 1">
            <a:extLst>
              <a:ext uri="{FF2B5EF4-FFF2-40B4-BE49-F238E27FC236}">
                <a16:creationId xmlns:a16="http://schemas.microsoft.com/office/drawing/2014/main" id="{D59B9BCF-08F3-0D85-5994-B60F6CD68882}"/>
              </a:ext>
            </a:extLst>
          </p:cNvPr>
          <p:cNvSpPr txBox="1">
            <a:spLocks/>
          </p:cNvSpPr>
          <p:nvPr/>
        </p:nvSpPr>
        <p:spPr>
          <a:xfrm>
            <a:off x="8166749" y="6234329"/>
            <a:ext cx="2836328" cy="3693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b="1" dirty="0">
                <a:solidFill>
                  <a:schemeClr val="bg1"/>
                </a:solidFill>
                <a:latin typeface="HelveticaNeueLT Pro 75 Bd" panose="020B0804020202020204" pitchFamily="34" charset="0"/>
              </a:rPr>
              <a:t>swietelsky-faber.com</a:t>
            </a:r>
            <a:endParaRPr lang="de-DE" sz="2000" b="1" dirty="0">
              <a:solidFill>
                <a:schemeClr val="bg1"/>
              </a:solidFill>
              <a:latin typeface="Montserrat" panose="02000505000000020004" pitchFamily="2" charset="0"/>
            </a:endParaRPr>
          </a:p>
        </p:txBody>
      </p:sp>
      <p:sp>
        <p:nvSpPr>
          <p:cNvPr id="16" name="Rechteck 15">
            <a:extLst>
              <a:ext uri="{FF2B5EF4-FFF2-40B4-BE49-F238E27FC236}">
                <a16:creationId xmlns:a16="http://schemas.microsoft.com/office/drawing/2014/main" id="{DEEB6BF7-885C-A267-5D2E-0043A47C2195}"/>
              </a:ext>
            </a:extLst>
          </p:cNvPr>
          <p:cNvSpPr/>
          <p:nvPr/>
        </p:nvSpPr>
        <p:spPr>
          <a:xfrm>
            <a:off x="8251215" y="6619575"/>
            <a:ext cx="3940785" cy="238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itel 1">
            <a:extLst>
              <a:ext uri="{FF2B5EF4-FFF2-40B4-BE49-F238E27FC236}">
                <a16:creationId xmlns:a16="http://schemas.microsoft.com/office/drawing/2014/main" id="{D4EBC4D8-DBAC-9C05-2490-BA1D1751F24D}"/>
              </a:ext>
            </a:extLst>
          </p:cNvPr>
          <p:cNvSpPr txBox="1">
            <a:spLocks/>
          </p:cNvSpPr>
          <p:nvPr/>
        </p:nvSpPr>
        <p:spPr>
          <a:xfrm>
            <a:off x="501606" y="369087"/>
            <a:ext cx="11188788" cy="15753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sz="3500" b="1" dirty="0">
              <a:solidFill>
                <a:schemeClr val="bg1"/>
              </a:solidFill>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988DD7E9-843E-C0A5-1C42-4230C9DB1084}"/>
              </a:ext>
            </a:extLst>
          </p:cNvPr>
          <p:cNvSpPr txBox="1">
            <a:spLocks/>
          </p:cNvSpPr>
          <p:nvPr/>
        </p:nvSpPr>
        <p:spPr>
          <a:xfrm>
            <a:off x="872315" y="2889848"/>
            <a:ext cx="11188788" cy="15753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chemeClr val="bg1"/>
                </a:solidFill>
                <a:latin typeface="Arial" panose="020B0604020202020204" pitchFamily="34" charset="0"/>
                <a:cs typeface="Arial" panose="020B0604020202020204" pitchFamily="34" charset="0"/>
              </a:rPr>
              <a:t>KIVÁLÓSÁG ÉS ELISMERÉS</a:t>
            </a:r>
            <a:endParaRPr lang="hu-HU" sz="3500" b="1" dirty="0">
              <a:solidFill>
                <a:schemeClr val="bg1"/>
              </a:solidFill>
              <a:latin typeface="Arial" panose="020B0604020202020204" pitchFamily="34" charset="0"/>
              <a:cs typeface="Arial" panose="020B0604020202020204" pitchFamily="34" charset="0"/>
            </a:endParaRPr>
          </a:p>
          <a:p>
            <a:endParaRPr lang="hu-HU" sz="3500" b="1" dirty="0">
              <a:solidFill>
                <a:schemeClr val="bg1"/>
              </a:solidFill>
              <a:latin typeface="Arial" panose="020B0604020202020204" pitchFamily="34" charset="0"/>
              <a:cs typeface="Arial" panose="020B0604020202020204" pitchFamily="34" charset="0"/>
            </a:endParaRPr>
          </a:p>
          <a:p>
            <a:r>
              <a:rPr lang="en-AU" sz="3500" b="1" dirty="0">
                <a:solidFill>
                  <a:schemeClr val="bg1"/>
                </a:solidFill>
                <a:latin typeface="Arial" panose="020B0604020202020204" pitchFamily="34" charset="0"/>
                <a:cs typeface="Arial" panose="020B0604020202020204" pitchFamily="34" charset="0"/>
              </a:rPr>
              <a:t>„</a:t>
            </a:r>
            <a:r>
              <a:rPr lang="en-AU" sz="3500" b="1" dirty="0" err="1">
                <a:solidFill>
                  <a:schemeClr val="bg1"/>
                </a:solidFill>
                <a:latin typeface="Arial" panose="020B0604020202020204" pitchFamily="34" charset="0"/>
                <a:cs typeface="Arial" panose="020B0604020202020204" pitchFamily="34" charset="0"/>
              </a:rPr>
              <a:t>Elismerésen</a:t>
            </a:r>
            <a:r>
              <a:rPr lang="en-AU" sz="3500" b="1" dirty="0">
                <a:solidFill>
                  <a:schemeClr val="bg1"/>
                </a:solidFill>
                <a:latin typeface="Arial" panose="020B0604020202020204" pitchFamily="34" charset="0"/>
                <a:cs typeface="Arial" panose="020B0604020202020204" pitchFamily="34" charset="0"/>
              </a:rPr>
              <a:t> </a:t>
            </a:r>
            <a:r>
              <a:rPr lang="en-AU" sz="3500" b="1" dirty="0" err="1">
                <a:solidFill>
                  <a:schemeClr val="bg1"/>
                </a:solidFill>
                <a:latin typeface="Arial" panose="020B0604020202020204" pitchFamily="34" charset="0"/>
                <a:cs typeface="Arial" panose="020B0604020202020204" pitchFamily="34" charset="0"/>
              </a:rPr>
              <a:t>keresztül</a:t>
            </a:r>
            <a:r>
              <a:rPr lang="en-AU" sz="3500" b="1" dirty="0">
                <a:solidFill>
                  <a:schemeClr val="bg1"/>
                </a:solidFill>
                <a:latin typeface="Arial" panose="020B0604020202020204" pitchFamily="34" charset="0"/>
                <a:cs typeface="Arial" panose="020B0604020202020204" pitchFamily="34" charset="0"/>
              </a:rPr>
              <a:t> </a:t>
            </a:r>
            <a:r>
              <a:rPr lang="en-AU" sz="3500" b="1" dirty="0" err="1">
                <a:solidFill>
                  <a:schemeClr val="bg1"/>
                </a:solidFill>
                <a:latin typeface="Arial" panose="020B0604020202020204" pitchFamily="34" charset="0"/>
                <a:cs typeface="Arial" panose="020B0604020202020204" pitchFamily="34" charset="0"/>
              </a:rPr>
              <a:t>építjük</a:t>
            </a:r>
            <a:r>
              <a:rPr lang="en-AU" sz="3500" b="1" dirty="0">
                <a:solidFill>
                  <a:schemeClr val="bg1"/>
                </a:solidFill>
                <a:latin typeface="Arial" panose="020B0604020202020204" pitchFamily="34" charset="0"/>
                <a:cs typeface="Arial" panose="020B0604020202020204" pitchFamily="34" charset="0"/>
              </a:rPr>
              <a:t> a </a:t>
            </a:r>
            <a:r>
              <a:rPr lang="en-AU" sz="3500" b="1" dirty="0" err="1">
                <a:solidFill>
                  <a:schemeClr val="bg1"/>
                </a:solidFill>
                <a:latin typeface="Arial" panose="020B0604020202020204" pitchFamily="34" charset="0"/>
                <a:cs typeface="Arial" panose="020B0604020202020204" pitchFamily="34" charset="0"/>
              </a:rPr>
              <a:t>bizalmat</a:t>
            </a:r>
            <a:r>
              <a:rPr lang="en-AU" sz="35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75705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sz="3500" b="1" dirty="0">
                <a:solidFill>
                  <a:srgbClr val="EC6726"/>
                </a:solidFill>
                <a:latin typeface="Arial" panose="020B0604020202020204" pitchFamily="34" charset="0"/>
                <a:cs typeface="Arial" panose="020B0604020202020204" pitchFamily="34" charset="0"/>
              </a:rPr>
              <a:t>Díjak</a:t>
            </a:r>
            <a:endParaRPr lang="en-AU" sz="3500" b="1" dirty="0">
              <a:solidFill>
                <a:srgbClr val="EC6726"/>
              </a:solidFill>
              <a:latin typeface="Arial" panose="020B0604020202020204" pitchFamily="34" charset="0"/>
              <a:cs typeface="Arial"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307777"/>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KIVÁLÓSÁG ÉS ELISMERÉS</a:t>
            </a: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5" name="Picture 3">
            <a:extLst>
              <a:ext uri="{FF2B5EF4-FFF2-40B4-BE49-F238E27FC236}">
                <a16:creationId xmlns:a16="http://schemas.microsoft.com/office/drawing/2014/main" id="{242A2D2D-2C87-84D6-6AD6-B2B635C3E9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6263" y="1834094"/>
            <a:ext cx="4217293" cy="4067084"/>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6" name="Textfeld 8">
            <a:extLst>
              <a:ext uri="{FF2B5EF4-FFF2-40B4-BE49-F238E27FC236}">
                <a16:creationId xmlns:a16="http://schemas.microsoft.com/office/drawing/2014/main" id="{D4AC67D2-2E74-EC43-F959-1A28A0404899}"/>
              </a:ext>
            </a:extLst>
          </p:cNvPr>
          <p:cNvGraphicFramePr/>
          <p:nvPr>
            <p:extLst>
              <p:ext uri="{D42A27DB-BD31-4B8C-83A1-F6EECF244321}">
                <p14:modId xmlns:p14="http://schemas.microsoft.com/office/powerpoint/2010/main" val="2899122134"/>
              </p:ext>
            </p:extLst>
          </p:nvPr>
        </p:nvGraphicFramePr>
        <p:xfrm>
          <a:off x="649428" y="2500513"/>
          <a:ext cx="6314080" cy="35707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8298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sz="3500" b="1" dirty="0">
                <a:solidFill>
                  <a:srgbClr val="EC6726"/>
                </a:solidFill>
                <a:latin typeface="Arial" panose="020B0604020202020204" pitchFamily="34" charset="0"/>
                <a:cs typeface="Arial" panose="020B0604020202020204" pitchFamily="34" charset="0"/>
              </a:rPr>
              <a:t>Díjak</a:t>
            </a:r>
            <a:endParaRPr lang="en-AU" sz="3500" b="1" dirty="0">
              <a:solidFill>
                <a:srgbClr val="EC6726"/>
              </a:solidFill>
              <a:latin typeface="Arial" panose="020B0604020202020204" pitchFamily="34" charset="0"/>
              <a:cs typeface="Arial"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307777"/>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KIVÁLÓSÁG ÉS ELISMERÉS</a:t>
            </a: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6" name="Grafik 5">
            <a:extLst>
              <a:ext uri="{FF2B5EF4-FFF2-40B4-BE49-F238E27FC236}">
                <a16:creationId xmlns:a16="http://schemas.microsoft.com/office/drawing/2014/main" id="{02379ADF-C9EA-0140-BA96-66A45A93830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344077" y="1967920"/>
            <a:ext cx="4504622" cy="3368277"/>
          </a:xfrm>
          <a:prstGeom prst="rect">
            <a:avLst/>
          </a:prstGeom>
          <a:ln>
            <a:noFill/>
          </a:ln>
          <a:effectLst/>
        </p:spPr>
      </p:pic>
      <p:graphicFrame>
        <p:nvGraphicFramePr>
          <p:cNvPr id="7" name="Textfeld 8">
            <a:extLst>
              <a:ext uri="{FF2B5EF4-FFF2-40B4-BE49-F238E27FC236}">
                <a16:creationId xmlns:a16="http://schemas.microsoft.com/office/drawing/2014/main" id="{D0547001-4187-6A9B-F6DF-91EEA52E202C}"/>
              </a:ext>
            </a:extLst>
          </p:cNvPr>
          <p:cNvGraphicFramePr/>
          <p:nvPr>
            <p:extLst>
              <p:ext uri="{D42A27DB-BD31-4B8C-83A1-F6EECF244321}">
                <p14:modId xmlns:p14="http://schemas.microsoft.com/office/powerpoint/2010/main" val="92256325"/>
              </p:ext>
            </p:extLst>
          </p:nvPr>
        </p:nvGraphicFramePr>
        <p:xfrm>
          <a:off x="649428" y="2500513"/>
          <a:ext cx="6314080" cy="35707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35763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7E2CC-EBE4-A36E-D5C5-5B1C11E09D92}"/>
            </a:ext>
          </a:extLst>
        </p:cNvPr>
        <p:cNvGrpSpPr/>
        <p:nvPr/>
      </p:nvGrpSpPr>
      <p:grpSpPr>
        <a:xfrm>
          <a:off x="0" y="0"/>
          <a:ext cx="0" cy="0"/>
          <a:chOff x="0" y="0"/>
          <a:chExt cx="0" cy="0"/>
        </a:xfrm>
      </p:grpSpPr>
      <p:sp>
        <p:nvSpPr>
          <p:cNvPr id="18" name="Rechteck 17">
            <a:extLst>
              <a:ext uri="{FF2B5EF4-FFF2-40B4-BE49-F238E27FC236}">
                <a16:creationId xmlns:a16="http://schemas.microsoft.com/office/drawing/2014/main" id="{B9B1166C-EA23-CC7E-33A1-7308C2688A82}"/>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B900B70E-7892-92F1-D422-2B321FC54193}"/>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EC6726"/>
                </a:solidFill>
                <a:latin typeface="Arial" panose="020B0604020202020204" pitchFamily="34" charset="0"/>
                <a:cs typeface="Arial" panose="020B0604020202020204" pitchFamily="34" charset="0"/>
              </a:rPr>
              <a:t>Awards</a:t>
            </a:r>
          </a:p>
        </p:txBody>
      </p:sp>
      <p:sp>
        <p:nvSpPr>
          <p:cNvPr id="11" name="Rechteck 10">
            <a:extLst>
              <a:ext uri="{FF2B5EF4-FFF2-40B4-BE49-F238E27FC236}">
                <a16:creationId xmlns:a16="http://schemas.microsoft.com/office/drawing/2014/main" id="{E313658B-E56E-B9E1-4BDE-EF77885CB8AD}"/>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1CAA86F4-6E96-0172-D39A-A99BA92E05DF}"/>
              </a:ext>
            </a:extLst>
          </p:cNvPr>
          <p:cNvSpPr txBox="1"/>
          <p:nvPr/>
        </p:nvSpPr>
        <p:spPr>
          <a:xfrm>
            <a:off x="622856" y="366477"/>
            <a:ext cx="3565217" cy="307777"/>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KIVÁLÓSÁG ÉS ELISMERÉS</a:t>
            </a:r>
          </a:p>
        </p:txBody>
      </p:sp>
      <p:pic>
        <p:nvPicPr>
          <p:cNvPr id="2" name="Grafik 1" descr="Ein Bild, das Text, Schrift, Logo, Grafiken enthält.&#10;&#10;Automatisch generierte Beschreibung">
            <a:extLst>
              <a:ext uri="{FF2B5EF4-FFF2-40B4-BE49-F238E27FC236}">
                <a16:creationId xmlns:a16="http://schemas.microsoft.com/office/drawing/2014/main" id="{F08855E6-05F9-DFA4-D83F-E7A252E48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8" name="Grafik 7">
            <a:extLst>
              <a:ext uri="{FF2B5EF4-FFF2-40B4-BE49-F238E27FC236}">
                <a16:creationId xmlns:a16="http://schemas.microsoft.com/office/drawing/2014/main" id="{FAEAD4BC-0A63-DF38-5E7C-12D956F4E5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26215" y="981983"/>
            <a:ext cx="4091377" cy="3069407"/>
          </a:xfrm>
          <a:prstGeom prst="rect">
            <a:avLst/>
          </a:prstGeom>
        </p:spPr>
      </p:pic>
      <p:pic>
        <p:nvPicPr>
          <p:cNvPr id="10" name="Grafik 9" descr="Ein Bild, das gelb, Spielplatz, Rutsche, Im Haus enthält.&#10;&#10;Automatisch generierte Beschreibung">
            <a:extLst>
              <a:ext uri="{FF2B5EF4-FFF2-40B4-BE49-F238E27FC236}">
                <a16:creationId xmlns:a16="http://schemas.microsoft.com/office/drawing/2014/main" id="{88537043-B744-EBB8-EA25-16E555CBF78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26214" y="4162157"/>
            <a:ext cx="4091377" cy="2524584"/>
          </a:xfrm>
          <a:prstGeom prst="rect">
            <a:avLst/>
          </a:prstGeom>
        </p:spPr>
      </p:pic>
      <p:pic>
        <p:nvPicPr>
          <p:cNvPr id="13" name="Grafik 12" descr="Ein Bild, das Text, Kreis, Schrift, Markenzeichen enthält.&#10;&#10;Automatisch generierte Beschreibung">
            <a:extLst>
              <a:ext uri="{FF2B5EF4-FFF2-40B4-BE49-F238E27FC236}">
                <a16:creationId xmlns:a16="http://schemas.microsoft.com/office/drawing/2014/main" id="{1DD6177F-D74B-511B-2242-A42404C38A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5600" y="940817"/>
            <a:ext cx="1318076" cy="1318076"/>
          </a:xfrm>
          <a:prstGeom prst="rect">
            <a:avLst/>
          </a:prstGeom>
        </p:spPr>
      </p:pic>
      <p:graphicFrame>
        <p:nvGraphicFramePr>
          <p:cNvPr id="6" name="Textfeld 8">
            <a:extLst>
              <a:ext uri="{FF2B5EF4-FFF2-40B4-BE49-F238E27FC236}">
                <a16:creationId xmlns:a16="http://schemas.microsoft.com/office/drawing/2014/main" id="{67749D28-1C9D-0160-B574-B45E04D55542}"/>
              </a:ext>
            </a:extLst>
          </p:cNvPr>
          <p:cNvGraphicFramePr/>
          <p:nvPr>
            <p:extLst>
              <p:ext uri="{D42A27DB-BD31-4B8C-83A1-F6EECF244321}">
                <p14:modId xmlns:p14="http://schemas.microsoft.com/office/powerpoint/2010/main" val="1721287045"/>
              </p:ext>
            </p:extLst>
          </p:nvPr>
        </p:nvGraphicFramePr>
        <p:xfrm>
          <a:off x="649428" y="2500513"/>
          <a:ext cx="6314080" cy="35707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144125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DFADF-BE64-4201-044A-C4C53F416605}"/>
            </a:ext>
          </a:extLst>
        </p:cNvPr>
        <p:cNvGrpSpPr/>
        <p:nvPr/>
      </p:nvGrpSpPr>
      <p:grpSpPr>
        <a:xfrm>
          <a:off x="0" y="0"/>
          <a:ext cx="0" cy="0"/>
          <a:chOff x="0" y="0"/>
          <a:chExt cx="0" cy="0"/>
        </a:xfrm>
      </p:grpSpPr>
      <p:pic>
        <p:nvPicPr>
          <p:cNvPr id="12" name="Picture 2" descr="1007 Impreg 2">
            <a:extLst>
              <a:ext uri="{FF2B5EF4-FFF2-40B4-BE49-F238E27FC236}">
                <a16:creationId xmlns:a16="http://schemas.microsoft.com/office/drawing/2014/main" id="{5364BB6D-DEB7-2652-B97B-23626D2F7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863" y="0"/>
            <a:ext cx="23447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7">
            <a:extLst>
              <a:ext uri="{FF2B5EF4-FFF2-40B4-BE49-F238E27FC236}">
                <a16:creationId xmlns:a16="http://schemas.microsoft.com/office/drawing/2014/main" id="{752124FD-17B2-1654-0755-13A94AEEED5D}"/>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C76BADA4-0C7B-DB56-C7FB-1F89ED2D83F2}"/>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EC6726"/>
                </a:solidFill>
                <a:latin typeface="Arial" panose="020B0604020202020204" pitchFamily="34" charset="0"/>
                <a:cs typeface="Arial" panose="020B0604020202020204" pitchFamily="34" charset="0"/>
              </a:rPr>
              <a:t>ISTT </a:t>
            </a:r>
            <a:r>
              <a:rPr lang="hu-HU" sz="3500" b="1" dirty="0">
                <a:solidFill>
                  <a:srgbClr val="EC6726"/>
                </a:solidFill>
                <a:latin typeface="Arial" panose="020B0604020202020204" pitchFamily="34" charset="0"/>
                <a:cs typeface="Arial" panose="020B0604020202020204" pitchFamily="34" charset="0"/>
              </a:rPr>
              <a:t>DÍJ</a:t>
            </a:r>
            <a:r>
              <a:rPr lang="en-AU" sz="3500" b="1" dirty="0">
                <a:solidFill>
                  <a:srgbClr val="EC6726"/>
                </a:solidFill>
                <a:latin typeface="Arial" panose="020B0604020202020204" pitchFamily="34" charset="0"/>
                <a:cs typeface="Arial" panose="020B0604020202020204" pitchFamily="34" charset="0"/>
              </a:rPr>
              <a:t> 2024</a:t>
            </a:r>
          </a:p>
        </p:txBody>
      </p:sp>
      <p:sp>
        <p:nvSpPr>
          <p:cNvPr id="11" name="Rechteck 10">
            <a:extLst>
              <a:ext uri="{FF2B5EF4-FFF2-40B4-BE49-F238E27FC236}">
                <a16:creationId xmlns:a16="http://schemas.microsoft.com/office/drawing/2014/main" id="{DC970025-5245-8B83-6197-74BFB7E93BA1}"/>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3AAB6FC2-9C47-0CEF-966C-241F0377DC1A}"/>
              </a:ext>
            </a:extLst>
          </p:cNvPr>
          <p:cNvSpPr txBox="1"/>
          <p:nvPr/>
        </p:nvSpPr>
        <p:spPr>
          <a:xfrm>
            <a:off x="622856" y="366477"/>
            <a:ext cx="3565217" cy="307777"/>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KIVÁLÓSÁG ÉS ELISMERÉS</a:t>
            </a:r>
          </a:p>
        </p:txBody>
      </p:sp>
      <p:pic>
        <p:nvPicPr>
          <p:cNvPr id="2" name="Grafik 1" descr="Ein Bild, das Text, Schrift, Logo, Grafiken enthält.&#10;&#10;Automatisch generierte Beschreibung">
            <a:extLst>
              <a:ext uri="{FF2B5EF4-FFF2-40B4-BE49-F238E27FC236}">
                <a16:creationId xmlns:a16="http://schemas.microsoft.com/office/drawing/2014/main" id="{47110640-D8D5-14F4-2C51-D22046F59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13" name="Grafik 12" descr="Ein Bild, das Text, Kreis, Schrift, Markenzeichen enthält.&#10;&#10;Automatisch generierte Beschreibung">
            <a:extLst>
              <a:ext uri="{FF2B5EF4-FFF2-40B4-BE49-F238E27FC236}">
                <a16:creationId xmlns:a16="http://schemas.microsoft.com/office/drawing/2014/main" id="{2B8F993A-B7B0-8C3C-7FEC-4B296D297C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5600" y="940817"/>
            <a:ext cx="1318076" cy="1318076"/>
          </a:xfrm>
          <a:prstGeom prst="rect">
            <a:avLst/>
          </a:prstGeom>
        </p:spPr>
      </p:pic>
      <p:sp>
        <p:nvSpPr>
          <p:cNvPr id="7" name="Textfeld 6">
            <a:extLst>
              <a:ext uri="{FF2B5EF4-FFF2-40B4-BE49-F238E27FC236}">
                <a16:creationId xmlns:a16="http://schemas.microsoft.com/office/drawing/2014/main" id="{65452B7E-404B-CFDC-2E45-59ADA0470AB2}"/>
              </a:ext>
            </a:extLst>
          </p:cNvPr>
          <p:cNvSpPr txBox="1"/>
          <p:nvPr/>
        </p:nvSpPr>
        <p:spPr>
          <a:xfrm>
            <a:off x="622855" y="2368116"/>
            <a:ext cx="3818821" cy="4063164"/>
          </a:xfrm>
          <a:prstGeom prst="rect">
            <a:avLst/>
          </a:prstGeom>
          <a:noFill/>
        </p:spPr>
        <p:txBody>
          <a:bodyPr wrap="square">
            <a:spAutoFit/>
          </a:bodyPr>
          <a:lstStyle/>
          <a:p>
            <a:pPr marL="285750" indent="-285750" algn="l">
              <a:buFont typeface="Wingdings" panose="05000000000000000000" pitchFamily="2" charset="2"/>
              <a:buChar char="§"/>
            </a:pPr>
            <a:r>
              <a:rPr lang="en-US" sz="1600" b="1" dirty="0">
                <a:solidFill>
                  <a:srgbClr val="EC6726"/>
                </a:solidFill>
                <a:latin typeface="HelveticaNeueLT Pro 55 Roman" panose="020B0604020202020204" pitchFamily="34" charset="0"/>
              </a:rPr>
              <a:t>DN 1500</a:t>
            </a:r>
          </a:p>
          <a:p>
            <a:pPr marL="285750" indent="-285750" algn="l">
              <a:buFont typeface="Wingdings" panose="05000000000000000000" pitchFamily="2" charset="2"/>
              <a:buChar char="§"/>
            </a:pPr>
            <a:endParaRPr lang="en-US" sz="1600" dirty="0">
              <a:solidFill>
                <a:srgbClr val="002643"/>
              </a:solidFill>
              <a:latin typeface="HelveticaNeueLT Pro 55 Roman" panose="020B0604020202020204" pitchFamily="34" charset="0"/>
            </a:endParaRPr>
          </a:p>
          <a:p>
            <a:pPr marL="285750" indent="-285750" algn="l">
              <a:buFont typeface="Wingdings" panose="05000000000000000000" pitchFamily="2" charset="2"/>
              <a:buChar char="§"/>
            </a:pPr>
            <a:r>
              <a:rPr lang="hu-HU" sz="1600" dirty="0">
                <a:solidFill>
                  <a:srgbClr val="002643"/>
                </a:solidFill>
                <a:latin typeface="HelveticaNeueLT Pro 55 Roman" panose="020B0604020202020204" pitchFamily="34" charset="0"/>
              </a:rPr>
              <a:t>Végső falvastagság</a:t>
            </a:r>
            <a:r>
              <a:rPr lang="en-US" sz="1600" dirty="0">
                <a:solidFill>
                  <a:srgbClr val="002643"/>
                </a:solidFill>
                <a:latin typeface="HelveticaNeueLT Pro 55 Roman" panose="020B0604020202020204" pitchFamily="34" charset="0"/>
              </a:rPr>
              <a:t>:  	11,9 mm</a:t>
            </a:r>
          </a:p>
          <a:p>
            <a:pPr marL="285750" indent="-285750">
              <a:buFont typeface="Wingdings" panose="05000000000000000000" pitchFamily="2" charset="2"/>
              <a:buChar char="§"/>
            </a:pPr>
            <a:endParaRPr lang="en-US" sz="1600" dirty="0">
              <a:solidFill>
                <a:srgbClr val="002643"/>
              </a:solidFill>
              <a:latin typeface="HelveticaNeueLT Pro 55 Roman" panose="020B0604020202020204" pitchFamily="34" charset="0"/>
            </a:endParaRPr>
          </a:p>
          <a:p>
            <a:pPr marL="285750" indent="-285750">
              <a:buFont typeface="Wingdings" panose="05000000000000000000" pitchFamily="2" charset="2"/>
              <a:buChar char="§"/>
            </a:pPr>
            <a:r>
              <a:rPr lang="en-US" sz="1600" dirty="0">
                <a:solidFill>
                  <a:srgbClr val="002643"/>
                </a:solidFill>
                <a:latin typeface="HelveticaNeueLT Pro 55 Roman" panose="020B0604020202020204" pitchFamily="34" charset="0"/>
              </a:rPr>
              <a:t>1</a:t>
            </a:r>
            <a:r>
              <a:rPr lang="hu-HU" sz="1600" dirty="0">
                <a:solidFill>
                  <a:srgbClr val="002643"/>
                </a:solidFill>
                <a:latin typeface="HelveticaNeueLT Pro 55 Roman" panose="020B0604020202020204" pitchFamily="34" charset="0"/>
              </a:rPr>
              <a:t>. bélelés</a:t>
            </a:r>
            <a:r>
              <a:rPr lang="en-US" sz="1600" dirty="0">
                <a:solidFill>
                  <a:srgbClr val="002643"/>
                </a:solidFill>
                <a:latin typeface="HelveticaNeueLT Pro 55 Roman" panose="020B0604020202020204" pitchFamily="34" charset="0"/>
              </a:rPr>
              <a:t>: 161,90 m – </a:t>
            </a:r>
            <a:r>
              <a:rPr lang="en-US" sz="1600" b="1" dirty="0">
                <a:solidFill>
                  <a:srgbClr val="EC6726"/>
                </a:solidFill>
                <a:latin typeface="HelveticaNeueLT Pro 55 Roman" panose="020B0604020202020204" pitchFamily="34" charset="0"/>
              </a:rPr>
              <a:t>17,8 ton</a:t>
            </a:r>
            <a:r>
              <a:rPr lang="hu-HU" sz="1600" b="1" dirty="0">
                <a:solidFill>
                  <a:srgbClr val="EC6726"/>
                </a:solidFill>
                <a:latin typeface="HelveticaNeueLT Pro 55 Roman" panose="020B0604020202020204" pitchFamily="34" charset="0"/>
              </a:rPr>
              <a:t>na</a:t>
            </a:r>
            <a:endParaRPr lang="en-US" sz="1600" b="1" dirty="0">
              <a:solidFill>
                <a:srgbClr val="EC6726"/>
              </a:solidFill>
              <a:latin typeface="HelveticaNeueLT Pro 55 Roman" panose="020B0604020202020204" pitchFamily="34" charset="0"/>
            </a:endParaRPr>
          </a:p>
          <a:p>
            <a:pPr marL="285750" indent="-285750">
              <a:buFont typeface="Wingdings" panose="05000000000000000000" pitchFamily="2" charset="2"/>
              <a:buChar char="§"/>
            </a:pPr>
            <a:r>
              <a:rPr lang="en-US" sz="1600" dirty="0">
                <a:solidFill>
                  <a:srgbClr val="002643"/>
                </a:solidFill>
                <a:latin typeface="HelveticaNeueLT Pro 55 Roman" panose="020B0604020202020204" pitchFamily="34" charset="0"/>
              </a:rPr>
              <a:t>2</a:t>
            </a:r>
            <a:r>
              <a:rPr lang="hu-HU" sz="1600" dirty="0">
                <a:solidFill>
                  <a:srgbClr val="002643"/>
                </a:solidFill>
                <a:latin typeface="HelveticaNeueLT Pro 55 Roman" panose="020B0604020202020204" pitchFamily="34" charset="0"/>
              </a:rPr>
              <a:t> bélelés </a:t>
            </a:r>
            <a:r>
              <a:rPr lang="en-US" sz="1600" dirty="0">
                <a:solidFill>
                  <a:srgbClr val="002643"/>
                </a:solidFill>
                <a:latin typeface="HelveticaNeueLT Pro 55 Roman" panose="020B0604020202020204" pitchFamily="34" charset="0"/>
              </a:rPr>
              <a:t>:   75,10 m –   </a:t>
            </a:r>
            <a:r>
              <a:rPr lang="en-US" sz="1600" b="1" dirty="0">
                <a:solidFill>
                  <a:srgbClr val="EC6726"/>
                </a:solidFill>
                <a:latin typeface="HelveticaNeueLT Pro 55 Roman" panose="020B0604020202020204" pitchFamily="34" charset="0"/>
              </a:rPr>
              <a:t>8,0 </a:t>
            </a:r>
            <a:r>
              <a:rPr lang="hu-HU" sz="1600" b="1" dirty="0">
                <a:solidFill>
                  <a:srgbClr val="EC6726"/>
                </a:solidFill>
                <a:latin typeface="HelveticaNeueLT Pro 55 Roman" panose="020B0604020202020204" pitchFamily="34" charset="0"/>
              </a:rPr>
              <a:t>tonna</a:t>
            </a:r>
            <a:endParaRPr lang="en-US" sz="1600" b="1" dirty="0">
              <a:solidFill>
                <a:srgbClr val="EC6726"/>
              </a:solidFill>
              <a:latin typeface="HelveticaNeueLT Pro 55 Roman" panose="020B0604020202020204" pitchFamily="34" charset="0"/>
            </a:endParaRPr>
          </a:p>
          <a:p>
            <a:pPr marL="285750" indent="-285750">
              <a:buFont typeface="Wingdings" panose="05000000000000000000" pitchFamily="2" charset="2"/>
              <a:buChar char="§"/>
            </a:pPr>
            <a:endParaRPr lang="en-US" sz="1600" dirty="0">
              <a:solidFill>
                <a:srgbClr val="002643"/>
              </a:solidFill>
              <a:latin typeface="HelveticaNeueLT Pro 55 Roman" panose="020B0604020202020204" pitchFamily="34" charset="0"/>
            </a:endParaRPr>
          </a:p>
          <a:p>
            <a:pPr marL="285750" indent="-285750">
              <a:buFont typeface="Wingdings" panose="05000000000000000000" pitchFamily="2" charset="2"/>
              <a:buChar char="§"/>
            </a:pPr>
            <a:r>
              <a:rPr lang="hu-HU" sz="1600" dirty="0">
                <a:solidFill>
                  <a:srgbClr val="002643"/>
                </a:solidFill>
                <a:latin typeface="HelveticaNeueLT Pro 55 Roman" panose="020B0604020202020204" pitchFamily="34" charset="0"/>
              </a:rPr>
              <a:t>Bélelési sebesség</a:t>
            </a:r>
            <a:r>
              <a:rPr lang="en-US" sz="1600" dirty="0">
                <a:solidFill>
                  <a:srgbClr val="002643"/>
                </a:solidFill>
                <a:latin typeface="HelveticaNeueLT Pro 55 Roman" panose="020B0604020202020204" pitchFamily="34" charset="0"/>
              </a:rPr>
              <a:t>: 950 mm/</a:t>
            </a:r>
            <a:r>
              <a:rPr lang="hu-HU" sz="1600" dirty="0">
                <a:solidFill>
                  <a:srgbClr val="002643"/>
                </a:solidFill>
                <a:latin typeface="HelveticaNeueLT Pro 55 Roman" panose="020B0604020202020204" pitchFamily="34" charset="0"/>
              </a:rPr>
              <a:t>perc</a:t>
            </a:r>
            <a:endParaRPr lang="en-US" sz="1600" dirty="0">
              <a:solidFill>
                <a:srgbClr val="002643"/>
              </a:solidFill>
              <a:latin typeface="HelveticaNeueLT Pro 55 Roman" panose="020B0604020202020204" pitchFamily="34" charset="0"/>
            </a:endParaRPr>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r>
              <a:rPr lang="en-US" sz="1600" dirty="0"/>
              <a:t>A </a:t>
            </a:r>
            <a:r>
              <a:rPr lang="en-US" sz="1600" dirty="0" err="1"/>
              <a:t>legnagyobb</a:t>
            </a:r>
            <a:r>
              <a:rPr lang="en-US" sz="1600" dirty="0"/>
              <a:t> </a:t>
            </a:r>
            <a:r>
              <a:rPr lang="en-US" sz="1600" dirty="0" err="1"/>
              <a:t>kihívás</a:t>
            </a:r>
            <a:r>
              <a:rPr lang="en-US" sz="1600" dirty="0"/>
              <a:t> a </a:t>
            </a:r>
            <a:r>
              <a:rPr lang="en-US" sz="1600" dirty="0" err="1"/>
              <a:t>bél</a:t>
            </a:r>
            <a:r>
              <a:rPr lang="hu-HU" sz="1600" dirty="0"/>
              <a:t>el</a:t>
            </a:r>
            <a:r>
              <a:rPr lang="en-US" sz="1600" dirty="0" err="1"/>
              <a:t>ések</a:t>
            </a:r>
            <a:r>
              <a:rPr lang="en-US" sz="1600" dirty="0"/>
              <a:t> </a:t>
            </a:r>
            <a:r>
              <a:rPr lang="en-US" sz="1600" dirty="0" err="1"/>
              <a:t>súlya</a:t>
            </a:r>
            <a:r>
              <a:rPr lang="en-US" sz="1600" dirty="0"/>
              <a:t> volt!</a:t>
            </a:r>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r>
              <a:rPr lang="en-US" sz="1600" dirty="0"/>
              <a:t>A </a:t>
            </a:r>
            <a:r>
              <a:rPr lang="en-US" sz="1600" dirty="0" err="1"/>
              <a:t>felújítást</a:t>
            </a:r>
            <a:r>
              <a:rPr lang="en-US" sz="1600" dirty="0"/>
              <a:t> </a:t>
            </a:r>
            <a:r>
              <a:rPr lang="en-US" sz="1600" b="1" dirty="0">
                <a:solidFill>
                  <a:srgbClr val="EC6726"/>
                </a:solidFill>
                <a:latin typeface="HelveticaNeueLT Pro 55 Roman" panose="020B0604020202020204" pitchFamily="34" charset="0"/>
              </a:rPr>
              <a:t>15 </a:t>
            </a:r>
            <a:r>
              <a:rPr lang="en-US" sz="1600" b="1" dirty="0" err="1">
                <a:solidFill>
                  <a:srgbClr val="EC6726"/>
                </a:solidFill>
                <a:latin typeface="HelveticaNeueLT Pro 55 Roman" panose="020B0604020202020204" pitchFamily="34" charset="0"/>
              </a:rPr>
              <a:t>óra</a:t>
            </a:r>
            <a:r>
              <a:rPr lang="en-US" sz="1600" b="1" dirty="0">
                <a:solidFill>
                  <a:srgbClr val="EC6726"/>
                </a:solidFill>
                <a:latin typeface="HelveticaNeueLT Pro 55 Roman" panose="020B0604020202020204" pitchFamily="34" charset="0"/>
              </a:rPr>
              <a:t> </a:t>
            </a:r>
            <a:r>
              <a:rPr lang="en-US" sz="1600" b="1" dirty="0" err="1">
                <a:solidFill>
                  <a:srgbClr val="EC6726"/>
                </a:solidFill>
                <a:latin typeface="HelveticaNeueLT Pro 55 Roman" panose="020B0604020202020204" pitchFamily="34" charset="0"/>
              </a:rPr>
              <a:t>alatt</a:t>
            </a:r>
            <a:r>
              <a:rPr lang="en-US" sz="1600" b="1" dirty="0">
                <a:solidFill>
                  <a:srgbClr val="EC6726"/>
                </a:solidFill>
                <a:latin typeface="HelveticaNeueLT Pro 55 Roman" panose="020B0604020202020204" pitchFamily="34" charset="0"/>
              </a:rPr>
              <a:t> </a:t>
            </a:r>
            <a:r>
              <a:rPr lang="en-US" sz="1600" dirty="0" err="1"/>
              <a:t>végezte</a:t>
            </a:r>
            <a:r>
              <a:rPr lang="en-US" sz="1600" dirty="0"/>
              <a:t> </a:t>
            </a:r>
            <a:r>
              <a:rPr lang="en-US" sz="1600" dirty="0" err="1"/>
              <a:t>el</a:t>
            </a:r>
            <a:r>
              <a:rPr lang="en-US" sz="1600" dirty="0"/>
              <a:t> </a:t>
            </a:r>
            <a:r>
              <a:rPr lang="en-US" sz="1600" dirty="0" err="1"/>
              <a:t>képzett</a:t>
            </a:r>
            <a:r>
              <a:rPr lang="en-US" sz="1600" dirty="0"/>
              <a:t> </a:t>
            </a:r>
            <a:r>
              <a:rPr lang="en-US" sz="1600" dirty="0" err="1"/>
              <a:t>csapatunk</a:t>
            </a:r>
            <a:r>
              <a:rPr lang="en-US" sz="1600" dirty="0"/>
              <a:t>.</a:t>
            </a:r>
            <a:endParaRPr lang="en-US" sz="1600" dirty="0">
              <a:solidFill>
                <a:srgbClr val="002643"/>
              </a:solidFill>
              <a:latin typeface="HelveticaNeueLT Pro 55 Roman" panose="020B0604020202020204" pitchFamily="34" charset="0"/>
            </a:endParaRPr>
          </a:p>
          <a:p>
            <a:pPr algn="l"/>
            <a:endParaRPr lang="en-AU" sz="1600" dirty="0">
              <a:latin typeface="Arial" panose="020B0604020202020204" pitchFamily="34" charset="0"/>
              <a:cs typeface="Arial" panose="020B0604020202020204" pitchFamily="34" charset="0"/>
            </a:endParaRPr>
          </a:p>
          <a:p>
            <a:pPr marL="285750" indent="-285750">
              <a:lnSpc>
                <a:spcPts val="2400"/>
              </a:lnSpc>
              <a:buFont typeface="Wingdings" panose="05000000000000000000" pitchFamily="2" charset="2"/>
              <a:buChar char="§"/>
              <a:defRPr/>
            </a:pPr>
            <a:endParaRPr lang="en-AU" sz="1600" dirty="0">
              <a:solidFill>
                <a:srgbClr val="002643"/>
              </a:solidFill>
              <a:latin typeface="HelveticaNeueLT Pro 55 Roman" panose="020B0604020202020204" pitchFamily="34" charset="0"/>
            </a:endParaRPr>
          </a:p>
        </p:txBody>
      </p:sp>
      <p:sp>
        <p:nvSpPr>
          <p:cNvPr id="9" name="Titel 1">
            <a:extLst>
              <a:ext uri="{FF2B5EF4-FFF2-40B4-BE49-F238E27FC236}">
                <a16:creationId xmlns:a16="http://schemas.microsoft.com/office/drawing/2014/main" id="{C23EBAE0-4220-3895-C8E7-D55A73C43D26}"/>
              </a:ext>
            </a:extLst>
          </p:cNvPr>
          <p:cNvSpPr txBox="1">
            <a:spLocks/>
          </p:cNvSpPr>
          <p:nvPr/>
        </p:nvSpPr>
        <p:spPr>
          <a:xfrm>
            <a:off x="622856" y="1620818"/>
            <a:ext cx="4062852"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sz="2800" b="1" dirty="0"/>
              <a:t>BÉCS</a:t>
            </a:r>
            <a:r>
              <a:rPr lang="en-US" sz="2800" b="1" dirty="0"/>
              <a:t> - UV-Curing CIPP</a:t>
            </a:r>
          </a:p>
        </p:txBody>
      </p:sp>
      <p:pic>
        <p:nvPicPr>
          <p:cNvPr id="14" name="Picture 2" descr="1007 Impreg 1">
            <a:extLst>
              <a:ext uri="{FF2B5EF4-FFF2-40B4-BE49-F238E27FC236}">
                <a16:creationId xmlns:a16="http://schemas.microsoft.com/office/drawing/2014/main" id="{28007505-CA3C-35AD-CCFB-A3ACDC20E6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3879" y="1732547"/>
            <a:ext cx="3503578" cy="5125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351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FC919C2-E0B6-360A-0A2B-7A06C123F06F}"/>
              </a:ext>
            </a:extLst>
          </p:cNvPr>
          <p:cNvSpPr/>
          <p:nvPr/>
        </p:nvSpPr>
        <p:spPr>
          <a:xfrm>
            <a:off x="-1986278" y="2719106"/>
            <a:ext cx="4663440" cy="153416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3" name="Ellipse 2">
            <a:extLst>
              <a:ext uri="{FF2B5EF4-FFF2-40B4-BE49-F238E27FC236}">
                <a16:creationId xmlns:a16="http://schemas.microsoft.com/office/drawing/2014/main" id="{14041872-B9D2-5A35-1629-BBBB48E3B34C}"/>
              </a:ext>
            </a:extLst>
          </p:cNvPr>
          <p:cNvSpPr/>
          <p:nvPr/>
        </p:nvSpPr>
        <p:spPr>
          <a:xfrm>
            <a:off x="1785113" y="2097117"/>
            <a:ext cx="3007360" cy="3007360"/>
          </a:xfrm>
          <a:prstGeom prst="ellipse">
            <a:avLst/>
          </a:prstGeom>
          <a:noFill/>
          <a:ln w="406400">
            <a:solidFill>
              <a:srgbClr val="EC67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6" name="Ellipse 5">
            <a:extLst>
              <a:ext uri="{FF2B5EF4-FFF2-40B4-BE49-F238E27FC236}">
                <a16:creationId xmlns:a16="http://schemas.microsoft.com/office/drawing/2014/main" id="{32971AB6-C15D-0B8D-E498-7D2CCA1EFFAB}"/>
              </a:ext>
            </a:extLst>
          </p:cNvPr>
          <p:cNvSpPr/>
          <p:nvPr/>
        </p:nvSpPr>
        <p:spPr>
          <a:xfrm>
            <a:off x="1980001" y="2292005"/>
            <a:ext cx="2617583" cy="261758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E22B22C6-9CFA-E7F1-C93D-1E93327F4CB1}"/>
              </a:ext>
            </a:extLst>
          </p:cNvPr>
          <p:cNvSpPr txBox="1">
            <a:spLocks/>
          </p:cNvSpPr>
          <p:nvPr/>
        </p:nvSpPr>
        <p:spPr>
          <a:xfrm>
            <a:off x="509524" y="418664"/>
            <a:ext cx="6232271" cy="17880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500"/>
              </a:lnSpc>
            </a:pPr>
            <a:r>
              <a:rPr lang="de-DE" sz="3500" b="1" spc="-300" dirty="0">
                <a:solidFill>
                  <a:srgbClr val="002643"/>
                </a:solidFill>
                <a:latin typeface="Arial" panose="020B0604020202020204" pitchFamily="34" charset="0"/>
                <a:cs typeface="Arial" panose="020B0604020202020204" pitchFamily="34" charset="0"/>
              </a:rPr>
              <a:t>TABLE OF CONTENT</a:t>
            </a:r>
          </a:p>
        </p:txBody>
      </p:sp>
      <p:sp>
        <p:nvSpPr>
          <p:cNvPr id="10" name="Titel 1">
            <a:extLst>
              <a:ext uri="{FF2B5EF4-FFF2-40B4-BE49-F238E27FC236}">
                <a16:creationId xmlns:a16="http://schemas.microsoft.com/office/drawing/2014/main" id="{E46C002E-5749-327B-FC98-8F3E129E67D6}"/>
              </a:ext>
            </a:extLst>
          </p:cNvPr>
          <p:cNvSpPr txBox="1">
            <a:spLocks/>
          </p:cNvSpPr>
          <p:nvPr/>
        </p:nvSpPr>
        <p:spPr>
          <a:xfrm>
            <a:off x="3952752" y="1065975"/>
            <a:ext cx="7729726" cy="479911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de-DE" sz="3500" b="1" dirty="0">
              <a:solidFill>
                <a:srgbClr val="002643"/>
              </a:solidFill>
              <a:latin typeface="Arial" panose="020B0604020202020204" pitchFamily="34" charset="0"/>
              <a:cs typeface="Arial" panose="020B0604020202020204" pitchFamily="34" charset="0"/>
            </a:endParaRPr>
          </a:p>
          <a:p>
            <a:pPr algn="r"/>
            <a:endParaRPr lang="de-DE" sz="3500" b="1" dirty="0">
              <a:solidFill>
                <a:srgbClr val="002643"/>
              </a:solidFill>
              <a:latin typeface="Arial" panose="020B0604020202020204" pitchFamily="34" charset="0"/>
              <a:cs typeface="Arial" panose="020B0604020202020204" pitchFamily="34" charset="0"/>
            </a:endParaRPr>
          </a:p>
          <a:p>
            <a:pPr algn="r"/>
            <a:r>
              <a:rPr lang="de-DE" sz="3500" b="1" dirty="0" err="1">
                <a:solidFill>
                  <a:srgbClr val="002643"/>
                </a:solidFill>
                <a:latin typeface="Arial" panose="020B0604020202020204" pitchFamily="34" charset="0"/>
                <a:cs typeface="Arial" panose="020B0604020202020204" pitchFamily="34" charset="0"/>
              </a:rPr>
              <a:t>Rólunk</a:t>
            </a:r>
            <a:endParaRPr lang="hu-HU" sz="3500" b="1" dirty="0">
              <a:solidFill>
                <a:srgbClr val="002643"/>
              </a:solidFill>
              <a:latin typeface="Arial" panose="020B0604020202020204" pitchFamily="34" charset="0"/>
              <a:cs typeface="Arial" panose="020B0604020202020204" pitchFamily="34" charset="0"/>
            </a:endParaRPr>
          </a:p>
          <a:p>
            <a:pPr algn="r"/>
            <a:endParaRPr lang="de-DE" sz="3500" b="1" dirty="0">
              <a:solidFill>
                <a:srgbClr val="002643"/>
              </a:solidFill>
              <a:latin typeface="Arial" panose="020B0604020202020204" pitchFamily="34" charset="0"/>
              <a:cs typeface="Arial" panose="020B0604020202020204" pitchFamily="34" charset="0"/>
            </a:endParaRPr>
          </a:p>
          <a:p>
            <a:pPr algn="r"/>
            <a:r>
              <a:rPr lang="de-DE" sz="3500" b="1" dirty="0" err="1">
                <a:solidFill>
                  <a:srgbClr val="002643"/>
                </a:solidFill>
                <a:latin typeface="Arial" panose="020B0604020202020204" pitchFamily="34" charset="0"/>
                <a:cs typeface="Arial" panose="020B0604020202020204" pitchFamily="34" charset="0"/>
              </a:rPr>
              <a:t>Szakértelem</a:t>
            </a:r>
            <a:r>
              <a:rPr lang="de-DE" sz="3500" b="1" dirty="0">
                <a:solidFill>
                  <a:srgbClr val="002643"/>
                </a:solidFill>
                <a:latin typeface="Arial" panose="020B0604020202020204" pitchFamily="34" charset="0"/>
                <a:cs typeface="Arial" panose="020B0604020202020204" pitchFamily="34" charset="0"/>
              </a:rPr>
              <a:t> és </a:t>
            </a:r>
            <a:r>
              <a:rPr lang="de-DE" sz="3500" b="1" dirty="0" err="1">
                <a:solidFill>
                  <a:srgbClr val="002643"/>
                </a:solidFill>
                <a:latin typeface="Arial" panose="020B0604020202020204" pitchFamily="34" charset="0"/>
                <a:cs typeface="Arial" panose="020B0604020202020204" pitchFamily="34" charset="0"/>
              </a:rPr>
              <a:t>szolgáltatások</a:t>
            </a:r>
            <a:endParaRPr lang="de-DE" sz="3500" b="1" dirty="0">
              <a:solidFill>
                <a:srgbClr val="002643"/>
              </a:solidFill>
              <a:latin typeface="Arial" panose="020B0604020202020204" pitchFamily="34" charset="0"/>
              <a:cs typeface="Arial" panose="020B0604020202020204" pitchFamily="34" charset="0"/>
            </a:endParaRPr>
          </a:p>
          <a:p>
            <a:pPr algn="r"/>
            <a:endParaRPr lang="hu-HU" sz="3500" b="1" dirty="0">
              <a:solidFill>
                <a:srgbClr val="002643"/>
              </a:solidFill>
              <a:latin typeface="Arial" panose="020B0604020202020204" pitchFamily="34" charset="0"/>
              <a:cs typeface="Arial" panose="020B0604020202020204" pitchFamily="34" charset="0"/>
            </a:endParaRPr>
          </a:p>
          <a:p>
            <a:pPr algn="r"/>
            <a:r>
              <a:rPr lang="de-DE" sz="3500" b="1" dirty="0" err="1">
                <a:solidFill>
                  <a:srgbClr val="002643"/>
                </a:solidFill>
                <a:latin typeface="Arial" panose="020B0604020202020204" pitchFamily="34" charset="0"/>
                <a:cs typeface="Arial" panose="020B0604020202020204" pitchFamily="34" charset="0"/>
              </a:rPr>
              <a:t>Kiválóság</a:t>
            </a:r>
            <a:r>
              <a:rPr lang="de-DE" sz="3500" b="1" dirty="0">
                <a:solidFill>
                  <a:srgbClr val="002643"/>
                </a:solidFill>
                <a:latin typeface="Arial" panose="020B0604020202020204" pitchFamily="34" charset="0"/>
                <a:cs typeface="Arial" panose="020B0604020202020204" pitchFamily="34" charset="0"/>
              </a:rPr>
              <a:t> és </a:t>
            </a:r>
            <a:r>
              <a:rPr lang="de-DE" sz="3500" b="1" dirty="0" err="1">
                <a:solidFill>
                  <a:srgbClr val="002643"/>
                </a:solidFill>
                <a:latin typeface="Arial" panose="020B0604020202020204" pitchFamily="34" charset="0"/>
                <a:cs typeface="Arial" panose="020B0604020202020204" pitchFamily="34" charset="0"/>
              </a:rPr>
              <a:t>elismerés</a:t>
            </a:r>
            <a:endParaRPr lang="hu-HU" sz="3500" b="1" dirty="0">
              <a:solidFill>
                <a:srgbClr val="002643"/>
              </a:solidFill>
              <a:latin typeface="Arial" panose="020B0604020202020204" pitchFamily="34" charset="0"/>
              <a:cs typeface="Arial" panose="020B0604020202020204" pitchFamily="34" charset="0"/>
            </a:endParaRPr>
          </a:p>
          <a:p>
            <a:pPr algn="r"/>
            <a:endParaRPr lang="hu-HU" sz="3500" b="1" dirty="0">
              <a:solidFill>
                <a:srgbClr val="002643"/>
              </a:solidFill>
              <a:latin typeface="Arial" panose="020B0604020202020204" pitchFamily="34" charset="0"/>
              <a:cs typeface="Arial" panose="020B0604020202020204" pitchFamily="34" charset="0"/>
            </a:endParaRPr>
          </a:p>
          <a:p>
            <a:pPr algn="r"/>
            <a:r>
              <a:rPr lang="de-DE" sz="3500" b="1" dirty="0" err="1">
                <a:solidFill>
                  <a:srgbClr val="002643"/>
                </a:solidFill>
                <a:latin typeface="Arial" panose="020B0604020202020204" pitchFamily="34" charset="0"/>
                <a:cs typeface="Arial" panose="020B0604020202020204" pitchFamily="34" charset="0"/>
              </a:rPr>
              <a:t>Esettanulmányok</a:t>
            </a:r>
            <a:endParaRPr lang="de-DE" sz="3500" b="1" dirty="0">
              <a:solidFill>
                <a:srgbClr val="002643"/>
              </a:solidFill>
              <a:latin typeface="Arial" panose="020B0604020202020204" pitchFamily="34" charset="0"/>
              <a:cs typeface="Arial" panose="020B0604020202020204" pitchFamily="34" charset="0"/>
            </a:endParaRPr>
          </a:p>
        </p:txBody>
      </p:sp>
      <p:cxnSp>
        <p:nvCxnSpPr>
          <p:cNvPr id="11" name="Gerader Verbinder 10">
            <a:extLst>
              <a:ext uri="{FF2B5EF4-FFF2-40B4-BE49-F238E27FC236}">
                <a16:creationId xmlns:a16="http://schemas.microsoft.com/office/drawing/2014/main" id="{3BF50D59-BD73-2406-FBB7-816C3C75BDD0}"/>
              </a:ext>
            </a:extLst>
          </p:cNvPr>
          <p:cNvCxnSpPr>
            <a:cxnSpLocks/>
          </p:cNvCxnSpPr>
          <p:nvPr/>
        </p:nvCxnSpPr>
        <p:spPr>
          <a:xfrm flipH="1">
            <a:off x="8857103" y="1830334"/>
            <a:ext cx="271549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658A4C0E-2169-46EB-483C-4E6FB3D3D31A}"/>
              </a:ext>
            </a:extLst>
          </p:cNvPr>
          <p:cNvCxnSpPr>
            <a:cxnSpLocks/>
          </p:cNvCxnSpPr>
          <p:nvPr/>
        </p:nvCxnSpPr>
        <p:spPr>
          <a:xfrm flipH="1">
            <a:off x="8857103" y="2844263"/>
            <a:ext cx="271549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67F8F8EF-BC19-280D-0118-5B97325186E3}"/>
              </a:ext>
            </a:extLst>
          </p:cNvPr>
          <p:cNvCxnSpPr>
            <a:cxnSpLocks/>
          </p:cNvCxnSpPr>
          <p:nvPr/>
        </p:nvCxnSpPr>
        <p:spPr>
          <a:xfrm flipH="1">
            <a:off x="8857105" y="4691157"/>
            <a:ext cx="271549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 name="Gerader Verbinder 3">
            <a:extLst>
              <a:ext uri="{FF2B5EF4-FFF2-40B4-BE49-F238E27FC236}">
                <a16:creationId xmlns:a16="http://schemas.microsoft.com/office/drawing/2014/main" id="{C77743D9-3AC2-678C-B544-397E92641E48}"/>
              </a:ext>
            </a:extLst>
          </p:cNvPr>
          <p:cNvCxnSpPr>
            <a:cxnSpLocks/>
          </p:cNvCxnSpPr>
          <p:nvPr/>
        </p:nvCxnSpPr>
        <p:spPr>
          <a:xfrm flipH="1">
            <a:off x="8857104" y="3793608"/>
            <a:ext cx="271549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AE4C42B5-8C40-FB2B-D891-55524012DD0B}"/>
              </a:ext>
            </a:extLst>
          </p:cNvPr>
          <p:cNvCxnSpPr>
            <a:cxnSpLocks/>
          </p:cNvCxnSpPr>
          <p:nvPr/>
        </p:nvCxnSpPr>
        <p:spPr>
          <a:xfrm flipH="1">
            <a:off x="8857105" y="5525429"/>
            <a:ext cx="271549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128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C6726"/>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38C11552-63A9-971C-3B40-71C97183F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9899" y="103083"/>
            <a:ext cx="1691204" cy="1017589"/>
          </a:xfrm>
          <a:prstGeom prst="rect">
            <a:avLst/>
          </a:prstGeom>
        </p:spPr>
      </p:pic>
      <p:sp>
        <p:nvSpPr>
          <p:cNvPr id="14" name="Titel 1">
            <a:extLst>
              <a:ext uri="{FF2B5EF4-FFF2-40B4-BE49-F238E27FC236}">
                <a16:creationId xmlns:a16="http://schemas.microsoft.com/office/drawing/2014/main" id="{D59B9BCF-08F3-0D85-5994-B60F6CD68882}"/>
              </a:ext>
            </a:extLst>
          </p:cNvPr>
          <p:cNvSpPr txBox="1">
            <a:spLocks/>
          </p:cNvSpPr>
          <p:nvPr/>
        </p:nvSpPr>
        <p:spPr>
          <a:xfrm>
            <a:off x="8166749" y="6234329"/>
            <a:ext cx="2836328" cy="3693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b="1" dirty="0">
                <a:solidFill>
                  <a:schemeClr val="bg1"/>
                </a:solidFill>
                <a:latin typeface="HelveticaNeueLT Pro 75 Bd" panose="020B0804020202020204" pitchFamily="34" charset="0"/>
              </a:rPr>
              <a:t>swietelsky-faber.com</a:t>
            </a:r>
            <a:endParaRPr lang="de-DE" sz="2000" b="1" dirty="0">
              <a:solidFill>
                <a:schemeClr val="bg1"/>
              </a:solidFill>
              <a:latin typeface="Montserrat" panose="02000505000000020004" pitchFamily="2" charset="0"/>
            </a:endParaRPr>
          </a:p>
        </p:txBody>
      </p:sp>
      <p:sp>
        <p:nvSpPr>
          <p:cNvPr id="16" name="Rechteck 15">
            <a:extLst>
              <a:ext uri="{FF2B5EF4-FFF2-40B4-BE49-F238E27FC236}">
                <a16:creationId xmlns:a16="http://schemas.microsoft.com/office/drawing/2014/main" id="{DEEB6BF7-885C-A267-5D2E-0043A47C2195}"/>
              </a:ext>
            </a:extLst>
          </p:cNvPr>
          <p:cNvSpPr/>
          <p:nvPr/>
        </p:nvSpPr>
        <p:spPr>
          <a:xfrm>
            <a:off x="8251215" y="6619575"/>
            <a:ext cx="3940785" cy="238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itel 1">
            <a:extLst>
              <a:ext uri="{FF2B5EF4-FFF2-40B4-BE49-F238E27FC236}">
                <a16:creationId xmlns:a16="http://schemas.microsoft.com/office/drawing/2014/main" id="{D4EBC4D8-DBAC-9C05-2490-BA1D1751F24D}"/>
              </a:ext>
            </a:extLst>
          </p:cNvPr>
          <p:cNvSpPr txBox="1">
            <a:spLocks/>
          </p:cNvSpPr>
          <p:nvPr/>
        </p:nvSpPr>
        <p:spPr>
          <a:xfrm>
            <a:off x="501606" y="369087"/>
            <a:ext cx="11188788" cy="15753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chemeClr val="bg1"/>
                </a:solidFill>
                <a:latin typeface="Arial" panose="020B0604020202020204" pitchFamily="34" charset="0"/>
                <a:cs typeface="Arial" panose="020B0604020202020204" pitchFamily="34" charset="0"/>
              </a:rPr>
              <a:t>ESETTANULMÁNYOK</a:t>
            </a:r>
          </a:p>
        </p:txBody>
      </p:sp>
      <p:pic>
        <p:nvPicPr>
          <p:cNvPr id="5" name="Grafik 4" descr="Ein Bild, das Barometer, drinnen enthält.&#10;&#10;Automatisch generierte Beschreibung">
            <a:extLst>
              <a:ext uri="{FF2B5EF4-FFF2-40B4-BE49-F238E27FC236}">
                <a16:creationId xmlns:a16="http://schemas.microsoft.com/office/drawing/2014/main" id="{686BD83D-E7C7-D099-8C79-54A52D84E2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3211" y="1276517"/>
            <a:ext cx="9143690" cy="4603341"/>
          </a:xfrm>
          <a:prstGeom prst="rect">
            <a:avLst/>
          </a:prstGeom>
        </p:spPr>
      </p:pic>
    </p:spTree>
    <p:extLst>
      <p:ext uri="{BB962C8B-B14F-4D97-AF65-F5344CB8AC3E}">
        <p14:creationId xmlns:p14="http://schemas.microsoft.com/office/powerpoint/2010/main" val="3821509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hu-HU" sz="3500" b="1" dirty="0">
                <a:solidFill>
                  <a:srgbClr val="EC6726"/>
                </a:solidFill>
                <a:latin typeface="Arial" panose="020B0604020202020204" pitchFamily="34" charset="0"/>
                <a:cs typeface="Arial" panose="020B0604020202020204" pitchFamily="34" charset="0"/>
              </a:rPr>
              <a:t>Reptér</a:t>
            </a:r>
            <a:r>
              <a:rPr lang="en-AU" sz="3500" b="1" dirty="0">
                <a:solidFill>
                  <a:srgbClr val="EC6726"/>
                </a:solidFill>
                <a:latin typeface="Arial" panose="020B0604020202020204" pitchFamily="34" charset="0"/>
                <a:cs typeface="Arial" panose="020B0604020202020204" pitchFamily="34" charset="0"/>
              </a:rPr>
              <a:t> Berlin</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1293175"/>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Airport Berlin 2015  </a:t>
            </a:r>
            <a:br>
              <a:rPr lang="en-AU" sz="1600" dirty="0">
                <a:solidFill>
                  <a:srgbClr val="002643"/>
                </a:solidFill>
                <a:latin typeface="HelveticaNeueLT Pro 55 Roman" panose="020B0604020202020204" pitchFamily="34" charset="0"/>
              </a:rPr>
            </a:br>
            <a:r>
              <a:rPr lang="en-AU" sz="1600" dirty="0">
                <a:solidFill>
                  <a:srgbClr val="002643"/>
                </a:solidFill>
                <a:latin typeface="HelveticaNeueLT Pro 55 Roman" panose="020B0604020202020204" pitchFamily="34" charset="0"/>
              </a:rPr>
              <a:t>CIPP DN1500</a:t>
            </a:r>
            <a:br>
              <a:rPr lang="en-AU" sz="1600" dirty="0">
                <a:solidFill>
                  <a:srgbClr val="002643"/>
                </a:solidFill>
                <a:latin typeface="HelveticaNeueLT Pro 55 Roman" panose="020B0604020202020204" pitchFamily="34" charset="0"/>
              </a:rPr>
            </a:br>
            <a:br>
              <a:rPr lang="en-AU" sz="1600" dirty="0">
                <a:solidFill>
                  <a:srgbClr val="002643"/>
                </a:solidFill>
                <a:latin typeface="HelveticaNeueLT Pro 55 Roman" panose="020B0604020202020204" pitchFamily="34" charset="0"/>
              </a:rPr>
            </a:br>
            <a:endParaRPr lang="en-AU" sz="1600" dirty="0">
              <a:solidFill>
                <a:srgbClr val="002643"/>
              </a:solidFill>
              <a:latin typeface="HelveticaNeueLT Pro 55 Roman"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307777"/>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ESETTANULMÁNYOK</a:t>
            </a:r>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6" name="Grafik 5" descr="Ein Bild, das draußen, LKW, Schmutz, Strand enthält.&#10;&#10;Automatisch generierte Beschreibung">
            <a:extLst>
              <a:ext uri="{FF2B5EF4-FFF2-40B4-BE49-F238E27FC236}">
                <a16:creationId xmlns:a16="http://schemas.microsoft.com/office/drawing/2014/main" id="{FA73D099-CB9C-EFF7-2112-6D74450D65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504" y="3188257"/>
            <a:ext cx="8986057" cy="3182397"/>
          </a:xfrm>
          <a:prstGeom prst="rect">
            <a:avLst/>
          </a:prstGeom>
          <a:ln>
            <a:noFill/>
          </a:ln>
          <a:effectLst/>
        </p:spPr>
      </p:pic>
    </p:spTree>
    <p:extLst>
      <p:ext uri="{BB962C8B-B14F-4D97-AF65-F5344CB8AC3E}">
        <p14:creationId xmlns:p14="http://schemas.microsoft.com/office/powerpoint/2010/main" val="1211624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hu-HU" sz="3500" b="1" dirty="0">
                <a:solidFill>
                  <a:srgbClr val="EC6726"/>
                </a:solidFill>
                <a:latin typeface="Arial" panose="020B0604020202020204" pitchFamily="34" charset="0"/>
                <a:cs typeface="Arial" panose="020B0604020202020204" pitchFamily="34" charset="0"/>
              </a:rPr>
              <a:t>Reptér</a:t>
            </a:r>
            <a:r>
              <a:rPr lang="en-AU" sz="3500" b="1" dirty="0">
                <a:solidFill>
                  <a:srgbClr val="EC6726"/>
                </a:solidFill>
                <a:latin typeface="Arial" panose="020B0604020202020204" pitchFamily="34" charset="0"/>
                <a:cs typeface="Arial" panose="020B0604020202020204" pitchFamily="34" charset="0"/>
              </a:rPr>
              <a:t> Berlin</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985398"/>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Airport Berlin 2015  </a:t>
            </a:r>
            <a:br>
              <a:rPr lang="en-AU" sz="1600" dirty="0">
                <a:solidFill>
                  <a:srgbClr val="002643"/>
                </a:solidFill>
                <a:latin typeface="HelveticaNeueLT Pro 55 Roman" panose="020B0604020202020204" pitchFamily="34" charset="0"/>
              </a:rPr>
            </a:br>
            <a:r>
              <a:rPr lang="en-AU" sz="1600" dirty="0">
                <a:solidFill>
                  <a:srgbClr val="002643"/>
                </a:solidFill>
                <a:latin typeface="HelveticaNeueLT Pro 55 Roman" panose="020B0604020202020204" pitchFamily="34" charset="0"/>
              </a:rPr>
              <a:t>CIPP DN1500</a:t>
            </a:r>
            <a:br>
              <a:rPr lang="en-AU" sz="1600" dirty="0">
                <a:solidFill>
                  <a:srgbClr val="002643"/>
                </a:solidFill>
                <a:latin typeface="HelveticaNeueLT Pro 55 Roman" panose="020B0604020202020204" pitchFamily="34" charset="0"/>
              </a:rPr>
            </a:br>
            <a:endParaRPr lang="en-AU" sz="1600" dirty="0">
              <a:solidFill>
                <a:srgbClr val="002643"/>
              </a:solidFill>
              <a:latin typeface="HelveticaNeueLT Pro 55 Roman"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ESETTANULMÁNYOK</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5" name="Grafik 4" descr="Ein Bild, das Objekt enthält.&#10;&#10;Automatisch generierte Beschreibung">
            <a:extLst>
              <a:ext uri="{FF2B5EF4-FFF2-40B4-BE49-F238E27FC236}">
                <a16:creationId xmlns:a16="http://schemas.microsoft.com/office/drawing/2014/main" id="{3916D2EB-2328-8CDF-3A05-F5680537A2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3326" y="3348210"/>
            <a:ext cx="4291014" cy="3218260"/>
          </a:xfrm>
          <a:prstGeom prst="rect">
            <a:avLst/>
          </a:prstGeom>
          <a:ln>
            <a:noFill/>
          </a:ln>
          <a:effectLst/>
        </p:spPr>
      </p:pic>
      <p:pic>
        <p:nvPicPr>
          <p:cNvPr id="7" name="Grafik 6" descr="Ein Bild, das draußen, LKW, Bauwesen, Mann enthält.&#10;&#10;Automatisch generierte Beschreibung">
            <a:extLst>
              <a:ext uri="{FF2B5EF4-FFF2-40B4-BE49-F238E27FC236}">
                <a16:creationId xmlns:a16="http://schemas.microsoft.com/office/drawing/2014/main" id="{DC2846F4-1B3E-A0AA-4CF5-A85D48B19F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396" y="3341532"/>
            <a:ext cx="3789329" cy="3240232"/>
          </a:xfrm>
          <a:prstGeom prst="rect">
            <a:avLst/>
          </a:prstGeom>
          <a:ln>
            <a:noFill/>
          </a:ln>
          <a:effectLst/>
        </p:spPr>
      </p:pic>
    </p:spTree>
    <p:extLst>
      <p:ext uri="{BB962C8B-B14F-4D97-AF65-F5344CB8AC3E}">
        <p14:creationId xmlns:p14="http://schemas.microsoft.com/office/powerpoint/2010/main" val="2994779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en-AU" sz="3500" b="1" dirty="0">
                <a:solidFill>
                  <a:srgbClr val="EC6726"/>
                </a:solidFill>
                <a:latin typeface="Arial" panose="020B0604020202020204" pitchFamily="34" charset="0"/>
                <a:cs typeface="Arial" panose="020B0604020202020204" pitchFamily="34" charset="0"/>
              </a:rPr>
              <a:t>Bad Reichenhall</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677621"/>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Bad Reichenhall </a:t>
            </a:r>
            <a:br>
              <a:rPr lang="en-AU" sz="1600" dirty="0">
                <a:solidFill>
                  <a:srgbClr val="002643"/>
                </a:solidFill>
                <a:latin typeface="HelveticaNeueLT Pro 55 Roman" panose="020B0604020202020204" pitchFamily="34" charset="0"/>
              </a:rPr>
            </a:br>
            <a:r>
              <a:rPr lang="en-AU" sz="1600" dirty="0">
                <a:solidFill>
                  <a:srgbClr val="002643"/>
                </a:solidFill>
                <a:latin typeface="HelveticaNeueLT Pro 55 Roman" panose="020B0604020202020204" pitchFamily="34" charset="0"/>
              </a:rPr>
              <a:t>CIPP </a:t>
            </a:r>
            <a:r>
              <a:rPr lang="hu-HU" sz="1600" dirty="0">
                <a:solidFill>
                  <a:srgbClr val="002643"/>
                </a:solidFill>
                <a:latin typeface="HelveticaNeueLT Pro 55 Roman" panose="020B0604020202020204" pitchFamily="34" charset="0"/>
              </a:rPr>
              <a:t>Tojásszelvény</a:t>
            </a:r>
            <a:r>
              <a:rPr lang="en-AU" sz="1600" dirty="0">
                <a:solidFill>
                  <a:srgbClr val="002643"/>
                </a:solidFill>
                <a:latin typeface="HelveticaNeueLT Pro 55 Roman" panose="020B0604020202020204" pitchFamily="34" charset="0"/>
              </a:rPr>
              <a:t> DN800/1200</a:t>
            </a: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ESETTANULMÁNYOK</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6" name="Grafik 5" descr="Ein Bild, das draußen, Gras, Schmutz, sitzend enthält.&#10;&#10;Automatisch generierte Beschreibung">
            <a:extLst>
              <a:ext uri="{FF2B5EF4-FFF2-40B4-BE49-F238E27FC236}">
                <a16:creationId xmlns:a16="http://schemas.microsoft.com/office/drawing/2014/main" id="{61203133-4743-4DD7-3A10-CC72CCF060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59505" y="3145725"/>
            <a:ext cx="8260689" cy="2925509"/>
          </a:xfrm>
          <a:prstGeom prst="rect">
            <a:avLst/>
          </a:prstGeom>
          <a:effectLst/>
        </p:spPr>
      </p:pic>
    </p:spTree>
    <p:extLst>
      <p:ext uri="{BB962C8B-B14F-4D97-AF65-F5344CB8AC3E}">
        <p14:creationId xmlns:p14="http://schemas.microsoft.com/office/powerpoint/2010/main" val="1382415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en-AU" sz="3500" b="1" dirty="0">
                <a:solidFill>
                  <a:srgbClr val="EC6726"/>
                </a:solidFill>
                <a:latin typeface="Arial" panose="020B0604020202020204" pitchFamily="34" charset="0"/>
                <a:cs typeface="Arial" panose="020B0604020202020204" pitchFamily="34" charset="0"/>
              </a:rPr>
              <a:t>Bad Reichenhall</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677621"/>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Bad Reichenhall </a:t>
            </a:r>
            <a:br>
              <a:rPr lang="en-AU" sz="1600" dirty="0">
                <a:solidFill>
                  <a:srgbClr val="002643"/>
                </a:solidFill>
                <a:latin typeface="HelveticaNeueLT Pro 55 Roman" panose="020B0604020202020204" pitchFamily="34" charset="0"/>
              </a:rPr>
            </a:br>
            <a:r>
              <a:rPr lang="en-AU" sz="1600" dirty="0">
                <a:solidFill>
                  <a:srgbClr val="002643"/>
                </a:solidFill>
                <a:latin typeface="HelveticaNeueLT Pro 55 Roman" panose="020B0604020202020204" pitchFamily="34" charset="0"/>
              </a:rPr>
              <a:t>CIPP </a:t>
            </a:r>
            <a:r>
              <a:rPr lang="hu-HU" sz="1600" dirty="0">
                <a:solidFill>
                  <a:srgbClr val="002643"/>
                </a:solidFill>
                <a:latin typeface="HelveticaNeueLT Pro 55 Roman" panose="020B0604020202020204" pitchFamily="34" charset="0"/>
              </a:rPr>
              <a:t>Tojásszelvény</a:t>
            </a:r>
            <a:r>
              <a:rPr lang="en-AU" sz="1600" dirty="0">
                <a:solidFill>
                  <a:srgbClr val="002643"/>
                </a:solidFill>
                <a:latin typeface="HelveticaNeueLT Pro 55 Roman" panose="020B0604020202020204" pitchFamily="34" charset="0"/>
              </a:rPr>
              <a:t> DN800/1200</a:t>
            </a: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ESETTANULMÁNYOK</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5" name="Grafik 4" descr="Ein Bild, das draußen, LKW, Straße, stehend enthält.&#10;&#10;Automatisch generierte Beschreibung">
            <a:extLst>
              <a:ext uri="{FF2B5EF4-FFF2-40B4-BE49-F238E27FC236}">
                <a16:creationId xmlns:a16="http://schemas.microsoft.com/office/drawing/2014/main" id="{85D08B21-8CCD-8EE6-7E00-A37C395CFA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775" y="3250933"/>
            <a:ext cx="3711095" cy="3182440"/>
          </a:xfrm>
          <a:prstGeom prst="rect">
            <a:avLst/>
          </a:prstGeom>
          <a:ln>
            <a:noFill/>
          </a:ln>
          <a:effectLst/>
        </p:spPr>
      </p:pic>
      <p:pic>
        <p:nvPicPr>
          <p:cNvPr id="7" name="Grafik 6" descr="Ein Bild, das draußen, Gras, Mann, Kraftrad enthält.&#10;&#10;Automatisch generierte Beschreibung">
            <a:extLst>
              <a:ext uri="{FF2B5EF4-FFF2-40B4-BE49-F238E27FC236}">
                <a16:creationId xmlns:a16="http://schemas.microsoft.com/office/drawing/2014/main" id="{C0D5A1B0-0D12-1303-FCFD-1440269B0D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6109" y="3250933"/>
            <a:ext cx="3830790" cy="3182440"/>
          </a:xfrm>
          <a:prstGeom prst="rect">
            <a:avLst/>
          </a:prstGeom>
          <a:ln>
            <a:noFill/>
          </a:ln>
          <a:effectLst/>
        </p:spPr>
      </p:pic>
    </p:spTree>
    <p:extLst>
      <p:ext uri="{BB962C8B-B14F-4D97-AF65-F5344CB8AC3E}">
        <p14:creationId xmlns:p14="http://schemas.microsoft.com/office/powerpoint/2010/main" val="1050078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en-AU" sz="3500" b="1" dirty="0">
                <a:solidFill>
                  <a:srgbClr val="EC6726"/>
                </a:solidFill>
                <a:latin typeface="Arial" panose="020B0604020202020204" pitchFamily="34" charset="0"/>
                <a:cs typeface="Arial" panose="020B0604020202020204" pitchFamily="34" charset="0"/>
              </a:rPr>
              <a:t>Bad Reichenhall</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677621"/>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Bad Reichenhall </a:t>
            </a:r>
            <a:br>
              <a:rPr lang="en-AU" sz="1600" dirty="0">
                <a:solidFill>
                  <a:srgbClr val="002643"/>
                </a:solidFill>
                <a:latin typeface="HelveticaNeueLT Pro 55 Roman" panose="020B0604020202020204" pitchFamily="34" charset="0"/>
              </a:rPr>
            </a:br>
            <a:r>
              <a:rPr lang="en-AU" sz="1600" dirty="0">
                <a:solidFill>
                  <a:srgbClr val="002643"/>
                </a:solidFill>
                <a:latin typeface="HelveticaNeueLT Pro 55 Roman" panose="020B0604020202020204" pitchFamily="34" charset="0"/>
              </a:rPr>
              <a:t>CIPP </a:t>
            </a:r>
            <a:r>
              <a:rPr lang="hu-HU" sz="1600" dirty="0">
                <a:solidFill>
                  <a:srgbClr val="002643"/>
                </a:solidFill>
                <a:latin typeface="HelveticaNeueLT Pro 55 Roman" panose="020B0604020202020204" pitchFamily="34" charset="0"/>
              </a:rPr>
              <a:t>Tojásszelvény</a:t>
            </a:r>
            <a:r>
              <a:rPr lang="en-AU" sz="1600" dirty="0">
                <a:solidFill>
                  <a:srgbClr val="002643"/>
                </a:solidFill>
                <a:latin typeface="HelveticaNeueLT Pro 55 Roman" panose="020B0604020202020204" pitchFamily="34" charset="0"/>
              </a:rPr>
              <a:t> DN800/1200</a:t>
            </a: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ESETTANULMÁNYOK</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6" name="Grafik 5" descr="Ein Bild, das Wasser, fließend, schwimmend enthält.&#10;&#10;Automatisch generierte Beschreibung">
            <a:extLst>
              <a:ext uri="{FF2B5EF4-FFF2-40B4-BE49-F238E27FC236}">
                <a16:creationId xmlns:a16="http://schemas.microsoft.com/office/drawing/2014/main" id="{89C3D3D1-295E-10BC-A848-FF4D699518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945064" y="3639958"/>
            <a:ext cx="3373447" cy="2483862"/>
          </a:xfrm>
          <a:prstGeom prst="rect">
            <a:avLst/>
          </a:prstGeom>
          <a:ln>
            <a:noFill/>
          </a:ln>
          <a:effectLst/>
        </p:spPr>
      </p:pic>
      <p:pic>
        <p:nvPicPr>
          <p:cNvPr id="8" name="Grafik 7">
            <a:extLst>
              <a:ext uri="{FF2B5EF4-FFF2-40B4-BE49-F238E27FC236}">
                <a16:creationId xmlns:a16="http://schemas.microsoft.com/office/drawing/2014/main" id="{A64A8CC8-6D39-76FA-6A6B-0585FDD3ED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12" y="3195165"/>
            <a:ext cx="2602734" cy="3373447"/>
          </a:xfrm>
          <a:prstGeom prst="rect">
            <a:avLst/>
          </a:prstGeom>
          <a:ln>
            <a:noFill/>
          </a:ln>
          <a:effectLst/>
        </p:spPr>
      </p:pic>
    </p:spTree>
    <p:extLst>
      <p:ext uri="{BB962C8B-B14F-4D97-AF65-F5344CB8AC3E}">
        <p14:creationId xmlns:p14="http://schemas.microsoft.com/office/powerpoint/2010/main" val="1586146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hu-HU" sz="3500" b="1" dirty="0">
                <a:solidFill>
                  <a:srgbClr val="EC6726"/>
                </a:solidFill>
                <a:latin typeface="Arial" panose="020B0604020202020204" pitchFamily="34" charset="0"/>
                <a:cs typeface="Arial" panose="020B0604020202020204" pitchFamily="34" charset="0"/>
              </a:rPr>
              <a:t>Olajfinomító</a:t>
            </a:r>
            <a:endParaRPr lang="en-AU" sz="3500" b="1" dirty="0">
              <a:solidFill>
                <a:srgbClr val="EC6726"/>
              </a:solidFill>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677621"/>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OMV Aus</a:t>
            </a:r>
            <a:r>
              <a:rPr lang="hu-HU" sz="1600" b="1" dirty="0">
                <a:solidFill>
                  <a:srgbClr val="002643"/>
                </a:solidFill>
                <a:latin typeface="HelveticaNeueLT Pro 55 Roman" panose="020B0604020202020204" pitchFamily="34" charset="0"/>
              </a:rPr>
              <a:t>z</a:t>
            </a:r>
            <a:r>
              <a:rPr lang="en-AU" sz="1600" b="1" dirty="0" err="1">
                <a:solidFill>
                  <a:srgbClr val="002643"/>
                </a:solidFill>
                <a:latin typeface="HelveticaNeueLT Pro 55 Roman" panose="020B0604020202020204" pitchFamily="34" charset="0"/>
              </a:rPr>
              <a:t>tria</a:t>
            </a:r>
            <a:r>
              <a:rPr lang="hu-HU" sz="1600" b="1" dirty="0">
                <a:solidFill>
                  <a:srgbClr val="002643"/>
                </a:solidFill>
                <a:latin typeface="HelveticaNeueLT Pro 55 Roman" panose="020B0604020202020204" pitchFamily="34" charset="0"/>
              </a:rPr>
              <a:t> olajfinomító</a:t>
            </a:r>
            <a:r>
              <a:rPr lang="en-AU" sz="1600" b="1" dirty="0">
                <a:solidFill>
                  <a:srgbClr val="002643"/>
                </a:solidFill>
                <a:latin typeface="HelveticaNeueLT Pro 55 Roman" panose="020B0604020202020204" pitchFamily="34" charset="0"/>
              </a:rPr>
              <a:t>  </a:t>
            </a:r>
            <a:br>
              <a:rPr lang="en-AU" sz="1600" b="1" dirty="0">
                <a:solidFill>
                  <a:srgbClr val="002643"/>
                </a:solidFill>
                <a:latin typeface="HelveticaNeueLT Pro 55 Roman" panose="020B0604020202020204" pitchFamily="34" charset="0"/>
              </a:rPr>
            </a:br>
            <a:r>
              <a:rPr lang="hu-HU" sz="1600" dirty="0">
                <a:solidFill>
                  <a:srgbClr val="002643"/>
                </a:solidFill>
                <a:latin typeface="HelveticaNeueLT Pro 55 Roman" panose="020B0604020202020204" pitchFamily="34" charset="0"/>
              </a:rPr>
              <a:t>Első</a:t>
            </a:r>
            <a:r>
              <a:rPr lang="en-AU" sz="1600" dirty="0">
                <a:solidFill>
                  <a:srgbClr val="002643"/>
                </a:solidFill>
                <a:latin typeface="HelveticaNeueLT Pro 55 Roman" panose="020B0604020202020204" pitchFamily="34" charset="0"/>
              </a:rPr>
              <a:t> UV-CIPP DN 1600 </a:t>
            </a:r>
            <a:r>
              <a:rPr lang="hu-HU" sz="1600" dirty="0">
                <a:solidFill>
                  <a:srgbClr val="002643"/>
                </a:solidFill>
                <a:latin typeface="HelveticaNeueLT Pro 55 Roman" panose="020B0604020202020204" pitchFamily="34" charset="0"/>
              </a:rPr>
              <a:t>a világon</a:t>
            </a:r>
            <a:r>
              <a:rPr lang="en-AU" sz="1600" dirty="0">
                <a:solidFill>
                  <a:srgbClr val="002643"/>
                </a:solidFill>
                <a:latin typeface="HelveticaNeueLT Pro 55 Roman" panose="020B0604020202020204" pitchFamily="34" charset="0"/>
              </a:rPr>
              <a:t> </a:t>
            </a: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ESETTANULMÁNYOK</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5" name="Grafik 4" descr="Ein Bild, das Transport, gelb, Mann, stehend enthält.&#10;&#10;Automatisch generierte Beschreibung">
            <a:extLst>
              <a:ext uri="{FF2B5EF4-FFF2-40B4-BE49-F238E27FC236}">
                <a16:creationId xmlns:a16="http://schemas.microsoft.com/office/drawing/2014/main" id="{E99C47E5-F734-82E0-02C0-135BAACE2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6661" y="2632382"/>
            <a:ext cx="2705201" cy="3606933"/>
          </a:xfrm>
          <a:prstGeom prst="rect">
            <a:avLst/>
          </a:prstGeom>
          <a:ln>
            <a:noFill/>
          </a:ln>
          <a:effectLst/>
        </p:spPr>
      </p:pic>
      <p:pic>
        <p:nvPicPr>
          <p:cNvPr id="7" name="Grafik 6">
            <a:extLst>
              <a:ext uri="{FF2B5EF4-FFF2-40B4-BE49-F238E27FC236}">
                <a16:creationId xmlns:a16="http://schemas.microsoft.com/office/drawing/2014/main" id="{8A896F15-0DB4-5D49-9D77-EA4CF7ADAF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505" y="3163693"/>
            <a:ext cx="4397455" cy="3075622"/>
          </a:xfrm>
          <a:prstGeom prst="rect">
            <a:avLst/>
          </a:prstGeom>
        </p:spPr>
      </p:pic>
    </p:spTree>
    <p:extLst>
      <p:ext uri="{BB962C8B-B14F-4D97-AF65-F5344CB8AC3E}">
        <p14:creationId xmlns:p14="http://schemas.microsoft.com/office/powerpoint/2010/main" val="1403602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hu-HU" sz="3500" b="1" dirty="0">
                <a:solidFill>
                  <a:srgbClr val="EC6726"/>
                </a:solidFill>
                <a:latin typeface="Arial" panose="020B0604020202020204" pitchFamily="34" charset="0"/>
                <a:cs typeface="Arial" panose="020B0604020202020204" pitchFamily="34" charset="0"/>
              </a:rPr>
              <a:t>Reptér</a:t>
            </a:r>
            <a:r>
              <a:rPr lang="en-AU" sz="3500" b="1" dirty="0">
                <a:solidFill>
                  <a:srgbClr val="EC6726"/>
                </a:solidFill>
                <a:latin typeface="Arial" panose="020B0604020202020204" pitchFamily="34" charset="0"/>
                <a:cs typeface="Arial" panose="020B0604020202020204" pitchFamily="34" charset="0"/>
              </a:rPr>
              <a:t> Cologne</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677621"/>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hu-HU" sz="1600" b="1" dirty="0">
                <a:solidFill>
                  <a:srgbClr val="002643"/>
                </a:solidFill>
                <a:latin typeface="HelveticaNeueLT Pro 55 Roman" panose="020B0604020202020204" pitchFamily="34" charset="0"/>
              </a:rPr>
              <a:t>Reptér</a:t>
            </a:r>
            <a:r>
              <a:rPr lang="en-AU" sz="1600" b="1" dirty="0">
                <a:solidFill>
                  <a:srgbClr val="002643"/>
                </a:solidFill>
                <a:latin typeface="HelveticaNeueLT Pro 55 Roman" panose="020B0604020202020204" pitchFamily="34" charset="0"/>
              </a:rPr>
              <a:t> Cologne </a:t>
            </a:r>
            <a:br>
              <a:rPr lang="en-AU" sz="1600" b="1" dirty="0">
                <a:solidFill>
                  <a:srgbClr val="002643"/>
                </a:solidFill>
                <a:latin typeface="HelveticaNeueLT Pro 55 Roman" panose="020B0604020202020204" pitchFamily="34" charset="0"/>
              </a:rPr>
            </a:br>
            <a:r>
              <a:rPr lang="en-AU" sz="1600" b="1" dirty="0">
                <a:solidFill>
                  <a:srgbClr val="002643"/>
                </a:solidFill>
                <a:latin typeface="HelveticaNeueLT Pro 55 Roman" panose="020B0604020202020204" pitchFamily="34" charset="0"/>
              </a:rPr>
              <a:t>6.000.000 € </a:t>
            </a:r>
            <a:r>
              <a:rPr lang="hu-HU" sz="1600" b="1" dirty="0">
                <a:solidFill>
                  <a:srgbClr val="002643"/>
                </a:solidFill>
                <a:latin typeface="HelveticaNeueLT Pro 55 Roman" panose="020B0604020202020204" pitchFamily="34" charset="0"/>
              </a:rPr>
              <a:t>Megrendelés</a:t>
            </a:r>
            <a:endParaRPr lang="en-AU" sz="1600" b="1" dirty="0">
              <a:solidFill>
                <a:srgbClr val="002643"/>
              </a:solidFill>
              <a:latin typeface="HelveticaNeueLT Pro 55 Roman"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ESETTANULMÁNYOK</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6" name="Grafik 5">
            <a:extLst>
              <a:ext uri="{FF2B5EF4-FFF2-40B4-BE49-F238E27FC236}">
                <a16:creationId xmlns:a16="http://schemas.microsoft.com/office/drawing/2014/main" id="{586FAFD5-DB8E-C471-FE48-77E91539989D}"/>
              </a:ext>
            </a:extLst>
          </p:cNvPr>
          <p:cNvPicPr/>
          <p:nvPr/>
        </p:nvPicPr>
        <p:blipFill>
          <a:blip r:embed="rId4">
            <a:extLst>
              <a:ext uri="{28A0092B-C50C-407E-A947-70E740481C1C}">
                <a14:useLocalDpi xmlns:a14="http://schemas.microsoft.com/office/drawing/2010/main" val="0"/>
              </a:ext>
            </a:extLst>
          </a:blip>
          <a:stretch>
            <a:fillRect/>
          </a:stretch>
        </p:blipFill>
        <p:spPr>
          <a:xfrm>
            <a:off x="1040808" y="2959551"/>
            <a:ext cx="9085305" cy="1685851"/>
          </a:xfrm>
          <a:prstGeom prst="rect">
            <a:avLst/>
          </a:prstGeom>
        </p:spPr>
      </p:pic>
      <p:pic>
        <p:nvPicPr>
          <p:cNvPr id="8" name="Grafik 7">
            <a:extLst>
              <a:ext uri="{FF2B5EF4-FFF2-40B4-BE49-F238E27FC236}">
                <a16:creationId xmlns:a16="http://schemas.microsoft.com/office/drawing/2014/main" id="{964C4A50-DFEF-969E-7D8B-53C0FED78AD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024061" y="4783016"/>
            <a:ext cx="3196246" cy="1564647"/>
          </a:xfrm>
          <a:prstGeom prst="rect">
            <a:avLst/>
          </a:prstGeom>
          <a:ln>
            <a:noFill/>
          </a:ln>
          <a:effectLst/>
        </p:spPr>
      </p:pic>
      <p:pic>
        <p:nvPicPr>
          <p:cNvPr id="10" name="Grafik 9">
            <a:extLst>
              <a:ext uri="{FF2B5EF4-FFF2-40B4-BE49-F238E27FC236}">
                <a16:creationId xmlns:a16="http://schemas.microsoft.com/office/drawing/2014/main" id="{C3C07E7E-CC7E-D905-E5DA-975B81AC1750}"/>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293411" y="4771519"/>
            <a:ext cx="2612778" cy="1564647"/>
          </a:xfrm>
          <a:prstGeom prst="rect">
            <a:avLst/>
          </a:prstGeom>
          <a:ln>
            <a:noFill/>
          </a:ln>
          <a:effectLst/>
        </p:spPr>
      </p:pic>
      <p:pic>
        <p:nvPicPr>
          <p:cNvPr id="12" name="Grafik 11">
            <a:extLst>
              <a:ext uri="{FF2B5EF4-FFF2-40B4-BE49-F238E27FC236}">
                <a16:creationId xmlns:a16="http://schemas.microsoft.com/office/drawing/2014/main" id="{8837434F-E025-F8C7-516F-4D868068CB89}"/>
              </a:ext>
            </a:extLst>
          </p:cNvPr>
          <p:cNvPicPr/>
          <p:nvPr/>
        </p:nvPicPr>
        <p:blipFill>
          <a:blip r:embed="rId7" cstate="print">
            <a:extLst>
              <a:ext uri="{28A0092B-C50C-407E-A947-70E740481C1C}">
                <a14:useLocalDpi xmlns:a14="http://schemas.microsoft.com/office/drawing/2010/main" val="0"/>
              </a:ext>
            </a:extLst>
          </a:blip>
          <a:srcRect/>
          <a:stretch/>
        </p:blipFill>
        <p:spPr>
          <a:xfrm>
            <a:off x="8877161" y="4703622"/>
            <a:ext cx="1248951" cy="1685851"/>
          </a:xfrm>
          <a:prstGeom prst="rect">
            <a:avLst/>
          </a:prstGeom>
          <a:ln>
            <a:noFill/>
          </a:ln>
          <a:effectLst/>
        </p:spPr>
      </p:pic>
      <p:pic>
        <p:nvPicPr>
          <p:cNvPr id="13" name="Grafik 12">
            <a:extLst>
              <a:ext uri="{FF2B5EF4-FFF2-40B4-BE49-F238E27FC236}">
                <a16:creationId xmlns:a16="http://schemas.microsoft.com/office/drawing/2014/main" id="{F822E5E7-40C8-CD8D-CCA6-78C5755D0F9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6979293" y="4783016"/>
            <a:ext cx="1752724" cy="1574054"/>
          </a:xfrm>
          <a:prstGeom prst="rect">
            <a:avLst/>
          </a:prstGeom>
          <a:ln>
            <a:noFill/>
          </a:ln>
          <a:effectLst/>
        </p:spPr>
      </p:pic>
    </p:spTree>
    <p:extLst>
      <p:ext uri="{BB962C8B-B14F-4D97-AF65-F5344CB8AC3E}">
        <p14:creationId xmlns:p14="http://schemas.microsoft.com/office/powerpoint/2010/main" val="2523171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Projects – </a:t>
            </a:r>
            <a:r>
              <a:rPr lang="hu-HU" sz="3500" b="1" dirty="0">
                <a:solidFill>
                  <a:srgbClr val="EC6726"/>
                </a:solidFill>
                <a:latin typeface="Arial" panose="020B0604020202020204" pitchFamily="34" charset="0"/>
                <a:cs typeface="Arial" panose="020B0604020202020204" pitchFamily="34" charset="0"/>
              </a:rPr>
              <a:t>Bekötés bélelés</a:t>
            </a:r>
            <a:endParaRPr lang="en-AU" sz="3500" b="1" dirty="0">
              <a:solidFill>
                <a:srgbClr val="EC6726"/>
              </a:solidFill>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369845"/>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CIPP </a:t>
            </a:r>
            <a:r>
              <a:rPr lang="hu-HU" sz="1600" b="1" dirty="0">
                <a:solidFill>
                  <a:srgbClr val="002643"/>
                </a:solidFill>
                <a:latin typeface="HelveticaNeueLT Pro 55 Roman" panose="020B0604020202020204" pitchFamily="34" charset="0"/>
              </a:rPr>
              <a:t>a </a:t>
            </a:r>
            <a:r>
              <a:rPr lang="hu-HU" sz="1600" b="1" dirty="0" err="1">
                <a:solidFill>
                  <a:srgbClr val="002643"/>
                </a:solidFill>
                <a:latin typeface="HelveticaNeueLT Pro 55 Roman" panose="020B0604020202020204" pitchFamily="34" charset="0"/>
              </a:rPr>
              <a:t>bekötésbélelésekben</a:t>
            </a:r>
            <a:endParaRPr lang="en-AU" sz="1600" b="1" dirty="0">
              <a:solidFill>
                <a:srgbClr val="002643"/>
              </a:solidFill>
              <a:latin typeface="HelveticaNeueLT Pro 55 Roman"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ESETTANULMÁNYOK</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5" name="Grafik 4" descr="Ein Bild, das Gras, draußen, sitzend, blau enthält.&#10;&#10;Automatisch generierte Beschreibung">
            <a:extLst>
              <a:ext uri="{FF2B5EF4-FFF2-40B4-BE49-F238E27FC236}">
                <a16:creationId xmlns:a16="http://schemas.microsoft.com/office/drawing/2014/main" id="{8151BFEF-F63D-E0A3-DB3F-5561493D51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6616141" y="2648649"/>
            <a:ext cx="4259383" cy="3342443"/>
          </a:xfrm>
          <a:prstGeom prst="rect">
            <a:avLst/>
          </a:prstGeom>
          <a:ln>
            <a:noFill/>
          </a:ln>
          <a:effectLst/>
        </p:spPr>
      </p:pic>
      <p:pic>
        <p:nvPicPr>
          <p:cNvPr id="7" name="Grafik 6" descr="Ein Bild, das draußen, Gebäude, Person, Mann enthält.&#10;&#10;Automatisch generierte Beschreibung">
            <a:extLst>
              <a:ext uri="{FF2B5EF4-FFF2-40B4-BE49-F238E27FC236}">
                <a16:creationId xmlns:a16="http://schemas.microsoft.com/office/drawing/2014/main" id="{6A309254-EF25-6823-5EEA-E00C1415940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87139" y="4020659"/>
            <a:ext cx="2860332" cy="2438399"/>
          </a:xfrm>
          <a:prstGeom prst="rect">
            <a:avLst/>
          </a:prstGeom>
          <a:ln>
            <a:noFill/>
          </a:ln>
          <a:effectLst/>
        </p:spPr>
      </p:pic>
      <p:pic>
        <p:nvPicPr>
          <p:cNvPr id="14" name="Grafik 13" descr="Ein Bild, das Person, draußen, Kind, jung enthält.&#10;&#10;Automatisch generierte Beschreibung">
            <a:extLst>
              <a:ext uri="{FF2B5EF4-FFF2-40B4-BE49-F238E27FC236}">
                <a16:creationId xmlns:a16="http://schemas.microsoft.com/office/drawing/2014/main" id="{BD87A80D-6478-2812-E2B1-30C6DE9EF7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5441" y="4011162"/>
            <a:ext cx="3251200" cy="2438400"/>
          </a:xfrm>
          <a:prstGeom prst="rect">
            <a:avLst/>
          </a:prstGeom>
          <a:ln>
            <a:noFill/>
          </a:ln>
          <a:effectLst/>
        </p:spPr>
      </p:pic>
    </p:spTree>
    <p:extLst>
      <p:ext uri="{BB962C8B-B14F-4D97-AF65-F5344CB8AC3E}">
        <p14:creationId xmlns:p14="http://schemas.microsoft.com/office/powerpoint/2010/main" val="2209646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Projects – </a:t>
            </a:r>
            <a:r>
              <a:rPr lang="hu-HU" sz="3500" b="1" dirty="0">
                <a:solidFill>
                  <a:srgbClr val="EC6726"/>
                </a:solidFill>
                <a:latin typeface="Arial" panose="020B0604020202020204" pitchFamily="34" charset="0"/>
                <a:cs typeface="Arial" panose="020B0604020202020204" pitchFamily="34" charset="0"/>
              </a:rPr>
              <a:t>Saját fejlesztés</a:t>
            </a:r>
            <a:endParaRPr lang="en-AU" sz="3500" b="1" dirty="0">
              <a:solidFill>
                <a:srgbClr val="EC6726"/>
              </a:solidFill>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369845"/>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UV-Curing CIPP </a:t>
            </a:r>
            <a:r>
              <a:rPr lang="hu-HU" sz="1600" b="1" dirty="0">
                <a:solidFill>
                  <a:srgbClr val="002643"/>
                </a:solidFill>
                <a:latin typeface="HelveticaNeueLT Pro 55 Roman" panose="020B0604020202020204" pitchFamily="34" charset="0"/>
              </a:rPr>
              <a:t>az aknák felújítására</a:t>
            </a:r>
            <a:endParaRPr lang="en-AU" sz="1600" b="1" dirty="0">
              <a:solidFill>
                <a:srgbClr val="002643"/>
              </a:solidFill>
              <a:latin typeface="HelveticaNeueLT Pro 55 Roman"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ESETTANULMÁNYOK</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6" name="Bild 2" descr="DSCF7569_ret-gefärbt-cmyk.jpg">
            <a:extLst>
              <a:ext uri="{FF2B5EF4-FFF2-40B4-BE49-F238E27FC236}">
                <a16:creationId xmlns:a16="http://schemas.microsoft.com/office/drawing/2014/main" id="{19D19862-F40E-3708-7C6B-F2069D2FB3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28821" y="2925154"/>
            <a:ext cx="2895600" cy="3566369"/>
          </a:xfrm>
          <a:prstGeom prst="rect">
            <a:avLst/>
          </a:prstGeom>
          <a:ln>
            <a:noFill/>
          </a:ln>
          <a:effectLst/>
        </p:spPr>
      </p:pic>
      <p:pic>
        <p:nvPicPr>
          <p:cNvPr id="8" name="Grafik 7" descr="Ein Bild, das draußen, LKW, Straße, Transport enthält.&#10;&#10;Automatisch generierte Beschreibung">
            <a:extLst>
              <a:ext uri="{FF2B5EF4-FFF2-40B4-BE49-F238E27FC236}">
                <a16:creationId xmlns:a16="http://schemas.microsoft.com/office/drawing/2014/main" id="{4C38E812-C6E2-60A9-A5F2-A99B476256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014" y="4539421"/>
            <a:ext cx="2612683" cy="1959512"/>
          </a:xfrm>
          <a:prstGeom prst="rect">
            <a:avLst/>
          </a:prstGeom>
          <a:ln>
            <a:noFill/>
          </a:ln>
          <a:effectLst/>
        </p:spPr>
      </p:pic>
      <p:pic>
        <p:nvPicPr>
          <p:cNvPr id="10" name="Grafik 9" descr="Ein Bild, das grün, sitzend, Wasser, Rad enthält.&#10;&#10;Automatisch generierte Beschreibung">
            <a:extLst>
              <a:ext uri="{FF2B5EF4-FFF2-40B4-BE49-F238E27FC236}">
                <a16:creationId xmlns:a16="http://schemas.microsoft.com/office/drawing/2014/main" id="{59273711-8973-C4CF-3417-B2F459C9B0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9119" y="4541659"/>
            <a:ext cx="2466885" cy="1959512"/>
          </a:xfrm>
          <a:prstGeom prst="rect">
            <a:avLst/>
          </a:prstGeom>
          <a:ln>
            <a:noFill/>
          </a:ln>
          <a:effectLst/>
        </p:spPr>
      </p:pic>
      <p:pic>
        <p:nvPicPr>
          <p:cNvPr id="12" name="Grafik 11" descr="Ein Bild, das Gras, draußen, Mann, Tisch enthält.&#10;&#10;Automatisch generierte Beschreibung">
            <a:extLst>
              <a:ext uri="{FF2B5EF4-FFF2-40B4-BE49-F238E27FC236}">
                <a16:creationId xmlns:a16="http://schemas.microsoft.com/office/drawing/2014/main" id="{ACECEF7C-C715-8CF6-55E6-3E0E936F2F0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941794" y="2925155"/>
            <a:ext cx="1740208" cy="1526236"/>
          </a:xfrm>
          <a:prstGeom prst="rect">
            <a:avLst/>
          </a:prstGeom>
          <a:ln>
            <a:noFill/>
          </a:ln>
          <a:effectLst/>
        </p:spPr>
      </p:pic>
      <p:pic>
        <p:nvPicPr>
          <p:cNvPr id="13" name="Grafik 12" descr="Ein Bild, das draußen, Gras, Transport, LKW enthält.&#10;&#10;Automatisch generierte Beschreibung">
            <a:extLst>
              <a:ext uri="{FF2B5EF4-FFF2-40B4-BE49-F238E27FC236}">
                <a16:creationId xmlns:a16="http://schemas.microsoft.com/office/drawing/2014/main" id="{A5DC2684-6959-96AE-75D1-D7E36DB6B1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6015" y="2925154"/>
            <a:ext cx="1793974" cy="1514023"/>
          </a:xfrm>
          <a:prstGeom prst="rect">
            <a:avLst/>
          </a:prstGeom>
          <a:ln>
            <a:noFill/>
          </a:ln>
          <a:effectLst/>
        </p:spPr>
      </p:pic>
      <p:pic>
        <p:nvPicPr>
          <p:cNvPr id="15" name="Grafik 14" descr="Ein Bild, das Glas, Hydrant enthält.&#10;&#10;Automatisch generierte Beschreibung">
            <a:extLst>
              <a:ext uri="{FF2B5EF4-FFF2-40B4-BE49-F238E27FC236}">
                <a16:creationId xmlns:a16="http://schemas.microsoft.com/office/drawing/2014/main" id="{D4449060-6547-55E1-0229-88B2EA282A0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5400000">
            <a:off x="4757893" y="2943280"/>
            <a:ext cx="1514023" cy="1502196"/>
          </a:xfrm>
          <a:prstGeom prst="rect">
            <a:avLst/>
          </a:prstGeom>
        </p:spPr>
      </p:pic>
    </p:spTree>
    <p:extLst>
      <p:ext uri="{BB962C8B-B14F-4D97-AF65-F5344CB8AC3E}">
        <p14:creationId xmlns:p14="http://schemas.microsoft.com/office/powerpoint/2010/main" val="1591291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C6726"/>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38C11552-63A9-971C-3B40-71C97183F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9899" y="103083"/>
            <a:ext cx="1691204" cy="1017589"/>
          </a:xfrm>
          <a:prstGeom prst="rect">
            <a:avLst/>
          </a:prstGeom>
        </p:spPr>
      </p:pic>
      <p:sp>
        <p:nvSpPr>
          <p:cNvPr id="14" name="Titel 1">
            <a:extLst>
              <a:ext uri="{FF2B5EF4-FFF2-40B4-BE49-F238E27FC236}">
                <a16:creationId xmlns:a16="http://schemas.microsoft.com/office/drawing/2014/main" id="{D59B9BCF-08F3-0D85-5994-B60F6CD68882}"/>
              </a:ext>
            </a:extLst>
          </p:cNvPr>
          <p:cNvSpPr txBox="1">
            <a:spLocks/>
          </p:cNvSpPr>
          <p:nvPr/>
        </p:nvSpPr>
        <p:spPr>
          <a:xfrm>
            <a:off x="8166749" y="6234329"/>
            <a:ext cx="2836328" cy="3693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b="1" dirty="0">
                <a:solidFill>
                  <a:schemeClr val="bg1"/>
                </a:solidFill>
                <a:latin typeface="HelveticaNeueLT Pro 75 Bd" panose="020B0804020202020204" pitchFamily="34" charset="0"/>
              </a:rPr>
              <a:t>swietelsky-faber.com</a:t>
            </a:r>
            <a:endParaRPr lang="de-DE" sz="2000" b="1" dirty="0">
              <a:solidFill>
                <a:schemeClr val="bg1"/>
              </a:solidFill>
              <a:latin typeface="Montserrat" panose="02000505000000020004" pitchFamily="2" charset="0"/>
            </a:endParaRPr>
          </a:p>
        </p:txBody>
      </p:sp>
      <p:sp>
        <p:nvSpPr>
          <p:cNvPr id="16" name="Rechteck 15">
            <a:extLst>
              <a:ext uri="{FF2B5EF4-FFF2-40B4-BE49-F238E27FC236}">
                <a16:creationId xmlns:a16="http://schemas.microsoft.com/office/drawing/2014/main" id="{DEEB6BF7-885C-A267-5D2E-0043A47C2195}"/>
              </a:ext>
            </a:extLst>
          </p:cNvPr>
          <p:cNvSpPr/>
          <p:nvPr/>
        </p:nvSpPr>
        <p:spPr>
          <a:xfrm>
            <a:off x="8251215" y="6619575"/>
            <a:ext cx="3940785" cy="238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itel 1">
            <a:extLst>
              <a:ext uri="{FF2B5EF4-FFF2-40B4-BE49-F238E27FC236}">
                <a16:creationId xmlns:a16="http://schemas.microsoft.com/office/drawing/2014/main" id="{D4EBC4D8-DBAC-9C05-2490-BA1D1751F24D}"/>
              </a:ext>
            </a:extLst>
          </p:cNvPr>
          <p:cNvSpPr txBox="1">
            <a:spLocks/>
          </p:cNvSpPr>
          <p:nvPr/>
        </p:nvSpPr>
        <p:spPr>
          <a:xfrm>
            <a:off x="872315" y="2889848"/>
            <a:ext cx="11188788" cy="15753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sz="3500" b="1" dirty="0">
                <a:solidFill>
                  <a:schemeClr val="bg1"/>
                </a:solidFill>
                <a:latin typeface="Arial" panose="020B0604020202020204" pitchFamily="34" charset="0"/>
                <a:cs typeface="Arial" panose="020B0604020202020204" pitchFamily="34" charset="0"/>
              </a:rPr>
              <a:t>Rólunk</a:t>
            </a:r>
            <a:endParaRPr lang="en-AU" sz="3500" b="1" dirty="0">
              <a:solidFill>
                <a:schemeClr val="bg1"/>
              </a:solidFill>
              <a:latin typeface="Arial" panose="020B0604020202020204" pitchFamily="34" charset="0"/>
              <a:cs typeface="Arial" panose="020B0604020202020204" pitchFamily="34" charset="0"/>
            </a:endParaRPr>
          </a:p>
          <a:p>
            <a:endParaRPr lang="en-AU" sz="3500" b="1" dirty="0">
              <a:solidFill>
                <a:schemeClr val="bg1"/>
              </a:solidFill>
              <a:latin typeface="Arial" panose="020B0604020202020204" pitchFamily="34" charset="0"/>
              <a:cs typeface="Arial" panose="020B0604020202020204" pitchFamily="34" charset="0"/>
            </a:endParaRPr>
          </a:p>
          <a:p>
            <a:r>
              <a:rPr lang="de-DE" sz="3500" b="1" dirty="0">
                <a:solidFill>
                  <a:schemeClr val="bg1"/>
                </a:solidFill>
                <a:latin typeface="Arial" panose="020B0604020202020204" pitchFamily="34" charset="0"/>
                <a:cs typeface="Arial" panose="020B0604020202020204" pitchFamily="34" charset="0"/>
              </a:rPr>
              <a:t>" A modern </a:t>
            </a:r>
            <a:r>
              <a:rPr lang="de-DE" sz="3500" b="1" dirty="0" err="1">
                <a:solidFill>
                  <a:schemeClr val="bg1"/>
                </a:solidFill>
                <a:latin typeface="Arial" panose="020B0604020202020204" pitchFamily="34" charset="0"/>
                <a:cs typeface="Arial" panose="020B0604020202020204" pitchFamily="34" charset="0"/>
              </a:rPr>
              <a:t>csővezeték-felújítás</a:t>
            </a:r>
            <a:r>
              <a:rPr lang="de-DE" sz="3500" b="1" dirty="0">
                <a:solidFill>
                  <a:schemeClr val="bg1"/>
                </a:solidFill>
                <a:latin typeface="Arial" panose="020B0604020202020204" pitchFamily="34" charset="0"/>
                <a:cs typeface="Arial" panose="020B0604020202020204" pitchFamily="34" charset="0"/>
              </a:rPr>
              <a:t> </a:t>
            </a:r>
            <a:r>
              <a:rPr lang="de-DE" sz="3500" b="1" dirty="0" err="1">
                <a:solidFill>
                  <a:schemeClr val="bg1"/>
                </a:solidFill>
                <a:latin typeface="Arial" panose="020B0604020202020204" pitchFamily="34" charset="0"/>
                <a:cs typeface="Arial" panose="020B0604020202020204" pitchFamily="34" charset="0"/>
              </a:rPr>
              <a:t>partnere</a:t>
            </a:r>
            <a:r>
              <a:rPr lang="de-DE" sz="3500" b="1" dirty="0">
                <a:solidFill>
                  <a:schemeClr val="bg1"/>
                </a:solidFill>
                <a:latin typeface="Arial" panose="020B0604020202020204" pitchFamily="34" charset="0"/>
                <a:cs typeface="Arial" panose="020B0604020202020204" pitchFamily="34" charset="0"/>
              </a:rPr>
              <a:t> "</a:t>
            </a:r>
            <a:endParaRPr lang="en-AU" sz="35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6462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Projects – </a:t>
            </a:r>
            <a:r>
              <a:rPr lang="hu-HU" sz="3500" b="1" dirty="0">
                <a:solidFill>
                  <a:srgbClr val="EC6726"/>
                </a:solidFill>
                <a:latin typeface="Arial" panose="020B0604020202020204" pitchFamily="34" charset="0"/>
                <a:cs typeface="Arial" panose="020B0604020202020204" pitchFamily="34" charset="0"/>
              </a:rPr>
              <a:t>Beton </a:t>
            </a:r>
            <a:r>
              <a:rPr lang="hu-HU" sz="3500" b="1" dirty="0" err="1">
                <a:solidFill>
                  <a:srgbClr val="EC6726"/>
                </a:solidFill>
                <a:latin typeface="Arial" panose="020B0604020202020204" pitchFamily="34" charset="0"/>
                <a:cs typeface="Arial" panose="020B0604020202020204" pitchFamily="34" charset="0"/>
              </a:rPr>
              <a:t>bevonatolás</a:t>
            </a:r>
            <a:endParaRPr lang="en-AU" sz="3500" b="1" dirty="0">
              <a:solidFill>
                <a:srgbClr val="EC6726"/>
              </a:solidFill>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369845"/>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hu-HU" sz="1600" b="1" dirty="0">
                <a:solidFill>
                  <a:srgbClr val="002643"/>
                </a:solidFill>
                <a:latin typeface="HelveticaNeueLT Pro 55 Roman" panose="020B0604020202020204" pitchFamily="34" charset="0"/>
              </a:rPr>
              <a:t>Nagyméretű beömlők felújítása beton </a:t>
            </a:r>
            <a:r>
              <a:rPr lang="hu-HU" sz="1600" b="1" dirty="0" err="1">
                <a:solidFill>
                  <a:srgbClr val="002643"/>
                </a:solidFill>
                <a:latin typeface="HelveticaNeueLT Pro 55 Roman" panose="020B0604020202020204" pitchFamily="34" charset="0"/>
              </a:rPr>
              <a:t>bevonatolással</a:t>
            </a:r>
            <a:endParaRPr lang="en-AU" sz="1600" b="1" dirty="0">
              <a:solidFill>
                <a:srgbClr val="002643"/>
              </a:solidFill>
              <a:latin typeface="HelveticaNeueLT Pro 55 Roman"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ESETTANULMÁNYOK</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5" name="Grafik 4" descr="Ein Bild, das Gebäude, stehend, Mann, jung enthält.&#10;&#10;Automatisch generierte Beschreibung">
            <a:extLst>
              <a:ext uri="{FF2B5EF4-FFF2-40B4-BE49-F238E27FC236}">
                <a16:creationId xmlns:a16="http://schemas.microsoft.com/office/drawing/2014/main" id="{116FE40A-C62A-6CA4-9D81-71B7E53482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0295" y="2953553"/>
            <a:ext cx="4368703" cy="3276527"/>
          </a:xfrm>
          <a:prstGeom prst="rect">
            <a:avLst/>
          </a:prstGeom>
          <a:ln>
            <a:noFill/>
          </a:ln>
          <a:effectLst/>
        </p:spPr>
      </p:pic>
      <p:pic>
        <p:nvPicPr>
          <p:cNvPr id="7" name="Grafik 6" descr="Ein Bild, das Person, Hut, Junge, tragen enthält.&#10;&#10;Automatisch generierte Beschreibung">
            <a:extLst>
              <a:ext uri="{FF2B5EF4-FFF2-40B4-BE49-F238E27FC236}">
                <a16:creationId xmlns:a16="http://schemas.microsoft.com/office/drawing/2014/main" id="{854667AA-B4C7-12CD-1AB5-31F4E50129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272" y="5133505"/>
            <a:ext cx="1582236" cy="1116769"/>
          </a:xfrm>
          <a:prstGeom prst="rect">
            <a:avLst/>
          </a:prstGeom>
          <a:ln>
            <a:noFill/>
          </a:ln>
          <a:effectLst/>
        </p:spPr>
      </p:pic>
      <p:pic>
        <p:nvPicPr>
          <p:cNvPr id="14" name="Grafik 13" descr="Ein Bild, das Feuer, Mann, Kochen, lebend enthält.&#10;&#10;Automatisch generierte Beschreibung">
            <a:extLst>
              <a:ext uri="{FF2B5EF4-FFF2-40B4-BE49-F238E27FC236}">
                <a16:creationId xmlns:a16="http://schemas.microsoft.com/office/drawing/2014/main" id="{E3FAB43C-402B-8462-FE56-2E3594158B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6403" y="5128953"/>
            <a:ext cx="1880998" cy="1116769"/>
          </a:xfrm>
          <a:prstGeom prst="rect">
            <a:avLst/>
          </a:prstGeom>
          <a:ln>
            <a:noFill/>
          </a:ln>
          <a:effectLst/>
        </p:spPr>
      </p:pic>
      <p:pic>
        <p:nvPicPr>
          <p:cNvPr id="16" name="Grafik 15" descr="Ein Bild, das Gebäude, Schnee, Stein, Feuer enthält.&#10;&#10;Automatisch generierte Beschreibung">
            <a:extLst>
              <a:ext uri="{FF2B5EF4-FFF2-40B4-BE49-F238E27FC236}">
                <a16:creationId xmlns:a16="http://schemas.microsoft.com/office/drawing/2014/main" id="{4DEE002D-9E7F-D4B3-F208-F0A432D189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535" y="2918810"/>
            <a:ext cx="1597973" cy="2130631"/>
          </a:xfrm>
          <a:prstGeom prst="rect">
            <a:avLst/>
          </a:prstGeom>
          <a:ln>
            <a:noFill/>
          </a:ln>
          <a:effectLst/>
        </p:spPr>
      </p:pic>
      <p:pic>
        <p:nvPicPr>
          <p:cNvPr id="17" name="Grafik 16" descr="Ein Bild, das draußen, Mann, fahrend, Gebäude enthält.&#10;&#10;Automatisch generierte Beschreibung">
            <a:extLst>
              <a:ext uri="{FF2B5EF4-FFF2-40B4-BE49-F238E27FC236}">
                <a16:creationId xmlns:a16="http://schemas.microsoft.com/office/drawing/2014/main" id="{68F4C7A0-1B20-93D0-EDC2-0000967490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6403" y="2945750"/>
            <a:ext cx="1880999" cy="2103692"/>
          </a:xfrm>
          <a:prstGeom prst="rect">
            <a:avLst/>
          </a:prstGeom>
          <a:ln>
            <a:noFill/>
          </a:ln>
          <a:effectLst/>
        </p:spPr>
      </p:pic>
    </p:spTree>
    <p:extLst>
      <p:ext uri="{BB962C8B-B14F-4D97-AF65-F5344CB8AC3E}">
        <p14:creationId xmlns:p14="http://schemas.microsoft.com/office/powerpoint/2010/main" val="4091750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Projects – </a:t>
            </a:r>
            <a:r>
              <a:rPr lang="hu-HU" sz="3500" b="1" dirty="0">
                <a:solidFill>
                  <a:srgbClr val="EC6726"/>
                </a:solidFill>
                <a:latin typeface="Arial" panose="020B0604020202020204" pitchFamily="34" charset="0"/>
                <a:cs typeface="Arial" panose="020B0604020202020204" pitchFamily="34" charset="0"/>
              </a:rPr>
              <a:t>Épületeken belül</a:t>
            </a:r>
            <a:endParaRPr lang="en-AU" sz="3500" b="1" dirty="0">
              <a:solidFill>
                <a:srgbClr val="EC6726"/>
              </a:solidFill>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369845"/>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hu-HU" sz="1600" b="1" dirty="0">
                <a:solidFill>
                  <a:srgbClr val="002643"/>
                </a:solidFill>
                <a:latin typeface="HelveticaNeueLT Pro 55 Roman" panose="020B0604020202020204" pitchFamily="34" charset="0"/>
              </a:rPr>
              <a:t>Felújítás épületeken belül</a:t>
            </a:r>
            <a:endParaRPr lang="en-AU" sz="1600" b="1" dirty="0">
              <a:solidFill>
                <a:srgbClr val="002643"/>
              </a:solidFill>
              <a:latin typeface="HelveticaNeueLT Pro 55 Roman"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ESETTANULMÁNYOK</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6" name="Grafik 5">
            <a:extLst>
              <a:ext uri="{FF2B5EF4-FFF2-40B4-BE49-F238E27FC236}">
                <a16:creationId xmlns:a16="http://schemas.microsoft.com/office/drawing/2014/main" id="{413ED5D8-9529-AF9B-AEBE-0CBA6C69C0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6775" y="3004197"/>
            <a:ext cx="2701491" cy="2192185"/>
          </a:xfrm>
          <a:prstGeom prst="rect">
            <a:avLst/>
          </a:prstGeom>
          <a:ln>
            <a:noFill/>
          </a:ln>
          <a:effectLst/>
        </p:spPr>
      </p:pic>
      <p:pic>
        <p:nvPicPr>
          <p:cNvPr id="12" name="Grafik 11">
            <a:extLst>
              <a:ext uri="{FF2B5EF4-FFF2-40B4-BE49-F238E27FC236}">
                <a16:creationId xmlns:a16="http://schemas.microsoft.com/office/drawing/2014/main" id="{7C910304-FFF7-7E8F-767C-DF15BF4B8272}"/>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rot="5400000">
            <a:off x="6394501" y="3770105"/>
            <a:ext cx="3050245" cy="2791459"/>
          </a:xfrm>
          <a:prstGeom prst="rect">
            <a:avLst/>
          </a:prstGeom>
          <a:ln>
            <a:noFill/>
          </a:ln>
          <a:effectLst/>
        </p:spPr>
      </p:pic>
      <p:pic>
        <p:nvPicPr>
          <p:cNvPr id="13" name="Grafik 12">
            <a:extLst>
              <a:ext uri="{FF2B5EF4-FFF2-40B4-BE49-F238E27FC236}">
                <a16:creationId xmlns:a16="http://schemas.microsoft.com/office/drawing/2014/main" id="{F1FC0317-7871-32A4-9815-E701A97A4A12}"/>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689519" y="5279937"/>
            <a:ext cx="1708747" cy="1411021"/>
          </a:xfrm>
          <a:prstGeom prst="rect">
            <a:avLst/>
          </a:prstGeom>
          <a:ln>
            <a:noFill/>
          </a:ln>
          <a:effectLst/>
        </p:spPr>
      </p:pic>
      <p:pic>
        <p:nvPicPr>
          <p:cNvPr id="15" name="Grafik 14">
            <a:extLst>
              <a:ext uri="{FF2B5EF4-FFF2-40B4-BE49-F238E27FC236}">
                <a16:creationId xmlns:a16="http://schemas.microsoft.com/office/drawing/2014/main" id="{435F3E78-CF77-3301-EF7F-A273A55B9A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5469" y="5279937"/>
            <a:ext cx="1764361" cy="1411021"/>
          </a:xfrm>
          <a:prstGeom prst="rect">
            <a:avLst/>
          </a:prstGeom>
          <a:ln>
            <a:noFill/>
          </a:ln>
          <a:effectLst/>
        </p:spPr>
      </p:pic>
      <p:pic>
        <p:nvPicPr>
          <p:cNvPr id="19" name="Grafik 18">
            <a:extLst>
              <a:ext uri="{FF2B5EF4-FFF2-40B4-BE49-F238E27FC236}">
                <a16:creationId xmlns:a16="http://schemas.microsoft.com/office/drawing/2014/main" id="{AFE65809-9112-B9D7-BB69-E2DD54E0BE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3167" y="5275064"/>
            <a:ext cx="1763776" cy="1415893"/>
          </a:xfrm>
          <a:prstGeom prst="rect">
            <a:avLst/>
          </a:prstGeom>
          <a:ln>
            <a:noFill/>
          </a:ln>
          <a:effectLst/>
        </p:spPr>
      </p:pic>
      <p:pic>
        <p:nvPicPr>
          <p:cNvPr id="20" name="Grafik 19">
            <a:extLst>
              <a:ext uri="{FF2B5EF4-FFF2-40B4-BE49-F238E27FC236}">
                <a16:creationId xmlns:a16="http://schemas.microsoft.com/office/drawing/2014/main" id="{6D2C8DCC-5FD6-B085-B1EB-42B97DC7D1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3167" y="3004197"/>
            <a:ext cx="2582318" cy="2196647"/>
          </a:xfrm>
          <a:prstGeom prst="rect">
            <a:avLst/>
          </a:prstGeom>
          <a:ln>
            <a:noFill/>
          </a:ln>
          <a:effectLst/>
        </p:spPr>
      </p:pic>
      <p:pic>
        <p:nvPicPr>
          <p:cNvPr id="21" name="Grafik 20">
            <a:extLst>
              <a:ext uri="{FF2B5EF4-FFF2-40B4-BE49-F238E27FC236}">
                <a16:creationId xmlns:a16="http://schemas.microsoft.com/office/drawing/2014/main" id="{FA24CFD5-1C66-EEB9-53FB-D6647CBA47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97139" y="2295729"/>
            <a:ext cx="1892261" cy="1245776"/>
          </a:xfrm>
          <a:prstGeom prst="rect">
            <a:avLst/>
          </a:prstGeom>
          <a:ln>
            <a:noFill/>
          </a:ln>
          <a:effectLst/>
        </p:spPr>
      </p:pic>
      <p:pic>
        <p:nvPicPr>
          <p:cNvPr id="22" name="Grafik 21">
            <a:extLst>
              <a:ext uri="{FF2B5EF4-FFF2-40B4-BE49-F238E27FC236}">
                <a16:creationId xmlns:a16="http://schemas.microsoft.com/office/drawing/2014/main" id="{C7F2603A-2D5B-290F-37AA-2EF3BBA1DC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18842" y="2286184"/>
            <a:ext cx="2211659" cy="1255322"/>
          </a:xfrm>
          <a:prstGeom prst="rect">
            <a:avLst/>
          </a:prstGeom>
          <a:ln>
            <a:noFill/>
          </a:ln>
          <a:effectLst/>
        </p:spPr>
      </p:pic>
    </p:spTree>
    <p:extLst>
      <p:ext uri="{BB962C8B-B14F-4D97-AF65-F5344CB8AC3E}">
        <p14:creationId xmlns:p14="http://schemas.microsoft.com/office/powerpoint/2010/main" val="367670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Projects – </a:t>
            </a:r>
            <a:r>
              <a:rPr lang="hu-HU" sz="3500" b="1" dirty="0">
                <a:solidFill>
                  <a:srgbClr val="EC6726"/>
                </a:solidFill>
                <a:latin typeface="Arial" panose="020B0604020202020204" pitchFamily="34" charset="0"/>
                <a:cs typeface="Arial" panose="020B0604020202020204" pitchFamily="34" charset="0"/>
              </a:rPr>
              <a:t>Épületeken belül</a:t>
            </a:r>
            <a:endParaRPr lang="en-AU" sz="3500" b="1" dirty="0">
              <a:solidFill>
                <a:srgbClr val="EC6726"/>
              </a:solidFill>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369845"/>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hu-HU" sz="1600" b="1" dirty="0">
                <a:solidFill>
                  <a:srgbClr val="002643"/>
                </a:solidFill>
                <a:latin typeface="HelveticaNeueLT Pro 55 Roman" panose="020B0604020202020204" pitchFamily="34" charset="0"/>
              </a:rPr>
              <a:t>Felújítás épületeken belül</a:t>
            </a:r>
            <a:endParaRPr lang="en-AU" sz="1600" b="1" dirty="0">
              <a:solidFill>
                <a:srgbClr val="002643"/>
              </a:solidFill>
              <a:latin typeface="HelveticaNeueLT Pro 55 Roman"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ESETTANULMÁNYOK</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7" name="Grafik 6">
            <a:extLst>
              <a:ext uri="{FF2B5EF4-FFF2-40B4-BE49-F238E27FC236}">
                <a16:creationId xmlns:a16="http://schemas.microsoft.com/office/drawing/2014/main" id="{45030F51-6B32-9389-E174-F9F929574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802" y="2766502"/>
            <a:ext cx="2900726" cy="1915942"/>
          </a:xfrm>
          <a:prstGeom prst="rect">
            <a:avLst/>
          </a:prstGeom>
        </p:spPr>
      </p:pic>
      <p:pic>
        <p:nvPicPr>
          <p:cNvPr id="10" name="Grafik 9">
            <a:extLst>
              <a:ext uri="{FF2B5EF4-FFF2-40B4-BE49-F238E27FC236}">
                <a16:creationId xmlns:a16="http://schemas.microsoft.com/office/drawing/2014/main" id="{9C73C39A-9B92-1A00-0B58-408AF5D5A7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5660" y="2766502"/>
            <a:ext cx="2910292" cy="1915942"/>
          </a:xfrm>
          <a:prstGeom prst="rect">
            <a:avLst/>
          </a:prstGeom>
        </p:spPr>
      </p:pic>
      <p:pic>
        <p:nvPicPr>
          <p:cNvPr id="16" name="Grafik 15">
            <a:extLst>
              <a:ext uri="{FF2B5EF4-FFF2-40B4-BE49-F238E27FC236}">
                <a16:creationId xmlns:a16="http://schemas.microsoft.com/office/drawing/2014/main" id="{FD922EC7-2DE1-FBFB-EE8A-18529D96EC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6084" y="2766502"/>
            <a:ext cx="2611182" cy="3931499"/>
          </a:xfrm>
          <a:prstGeom prst="rect">
            <a:avLst/>
          </a:prstGeom>
        </p:spPr>
      </p:pic>
      <p:pic>
        <p:nvPicPr>
          <p:cNvPr id="23" name="Grafik 22">
            <a:extLst>
              <a:ext uri="{FF2B5EF4-FFF2-40B4-BE49-F238E27FC236}">
                <a16:creationId xmlns:a16="http://schemas.microsoft.com/office/drawing/2014/main" id="{5D9A8AF7-75E8-BBB4-3D07-2CA955ABF7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801" y="4746642"/>
            <a:ext cx="2917233" cy="1951359"/>
          </a:xfrm>
          <a:prstGeom prst="rect">
            <a:avLst/>
          </a:prstGeom>
        </p:spPr>
      </p:pic>
      <p:pic>
        <p:nvPicPr>
          <p:cNvPr id="25" name="Grafik 24">
            <a:extLst>
              <a:ext uri="{FF2B5EF4-FFF2-40B4-BE49-F238E27FC236}">
                <a16:creationId xmlns:a16="http://schemas.microsoft.com/office/drawing/2014/main" id="{850C485E-8DCC-7E4D-05CF-65B29BB632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5660" y="4746642"/>
            <a:ext cx="2912403" cy="1951359"/>
          </a:xfrm>
          <a:prstGeom prst="rect">
            <a:avLst/>
          </a:prstGeom>
        </p:spPr>
      </p:pic>
    </p:spTree>
    <p:extLst>
      <p:ext uri="{BB962C8B-B14F-4D97-AF65-F5344CB8AC3E}">
        <p14:creationId xmlns:p14="http://schemas.microsoft.com/office/powerpoint/2010/main" val="2095204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8860994"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Projects – </a:t>
            </a:r>
            <a:r>
              <a:rPr lang="hu-HU" sz="3500" b="1" dirty="0">
                <a:solidFill>
                  <a:srgbClr val="EC6726"/>
                </a:solidFill>
                <a:latin typeface="Arial" panose="020B0604020202020204" pitchFamily="34" charset="0"/>
                <a:cs typeface="Arial" panose="020B0604020202020204" pitchFamily="34" charset="0"/>
              </a:rPr>
              <a:t>Spiráltekercselt eljárás</a:t>
            </a:r>
            <a:endParaRPr lang="en-AU" sz="3500" b="1" dirty="0">
              <a:solidFill>
                <a:srgbClr val="EC6726"/>
              </a:solidFill>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369845"/>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hu-HU" sz="1600" b="1" dirty="0">
                <a:solidFill>
                  <a:srgbClr val="002643"/>
                </a:solidFill>
                <a:latin typeface="HelveticaNeueLT Pro 55 Roman" panose="020B0604020202020204" pitchFamily="34" charset="0"/>
              </a:rPr>
              <a:t>Néhány spiráltekercselt munka</a:t>
            </a:r>
            <a:endParaRPr lang="en-AU" sz="1600" b="1" dirty="0">
              <a:solidFill>
                <a:srgbClr val="002643"/>
              </a:solidFill>
              <a:latin typeface="HelveticaNeueLT Pro 55 Roman"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ESETTANULMÁNYOK</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5" name="Grafik 4">
            <a:extLst>
              <a:ext uri="{FF2B5EF4-FFF2-40B4-BE49-F238E27FC236}">
                <a16:creationId xmlns:a16="http://schemas.microsoft.com/office/drawing/2014/main" id="{240F5F77-5CDC-047D-003D-5DF0270E5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305" y="2833013"/>
            <a:ext cx="2228523" cy="1689209"/>
          </a:xfrm>
          <a:prstGeom prst="rect">
            <a:avLst/>
          </a:prstGeom>
        </p:spPr>
      </p:pic>
      <p:pic>
        <p:nvPicPr>
          <p:cNvPr id="7" name="Grafik 6">
            <a:extLst>
              <a:ext uri="{FF2B5EF4-FFF2-40B4-BE49-F238E27FC236}">
                <a16:creationId xmlns:a16="http://schemas.microsoft.com/office/drawing/2014/main" id="{70D0E725-1203-3BBB-EDA8-2B134E373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6405" y="2833013"/>
            <a:ext cx="2240748" cy="1689209"/>
          </a:xfrm>
          <a:prstGeom prst="rect">
            <a:avLst/>
          </a:prstGeom>
        </p:spPr>
      </p:pic>
      <p:pic>
        <p:nvPicPr>
          <p:cNvPr id="10" name="Grafik 9">
            <a:extLst>
              <a:ext uri="{FF2B5EF4-FFF2-40B4-BE49-F238E27FC236}">
                <a16:creationId xmlns:a16="http://schemas.microsoft.com/office/drawing/2014/main" id="{01CF8446-C8C3-89D1-8DAD-A7262FE34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1546" y="2833013"/>
            <a:ext cx="2263730" cy="1694397"/>
          </a:xfrm>
          <a:prstGeom prst="rect">
            <a:avLst/>
          </a:prstGeom>
        </p:spPr>
      </p:pic>
      <p:pic>
        <p:nvPicPr>
          <p:cNvPr id="14" name="Grafik 13">
            <a:extLst>
              <a:ext uri="{FF2B5EF4-FFF2-40B4-BE49-F238E27FC236}">
                <a16:creationId xmlns:a16="http://schemas.microsoft.com/office/drawing/2014/main" id="{2376B7FA-99FB-79F3-F3DF-BC2BC70489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3846" y="4600722"/>
            <a:ext cx="2262777" cy="1698053"/>
          </a:xfrm>
          <a:prstGeom prst="rect">
            <a:avLst/>
          </a:prstGeom>
        </p:spPr>
      </p:pic>
      <p:pic>
        <p:nvPicPr>
          <p:cNvPr id="16" name="Grafik 15">
            <a:extLst>
              <a:ext uri="{FF2B5EF4-FFF2-40B4-BE49-F238E27FC236}">
                <a16:creationId xmlns:a16="http://schemas.microsoft.com/office/drawing/2014/main" id="{40500162-E953-4304-994D-6309ABF951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0305" y="4606070"/>
            <a:ext cx="2221707" cy="1666754"/>
          </a:xfrm>
          <a:prstGeom prst="rect">
            <a:avLst/>
          </a:prstGeom>
        </p:spPr>
      </p:pic>
      <p:pic>
        <p:nvPicPr>
          <p:cNvPr id="17" name="Grafik 16">
            <a:extLst>
              <a:ext uri="{FF2B5EF4-FFF2-40B4-BE49-F238E27FC236}">
                <a16:creationId xmlns:a16="http://schemas.microsoft.com/office/drawing/2014/main" id="{2BE9F05F-B6A4-AE0F-DA9A-F971166F83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6405" y="4626674"/>
            <a:ext cx="2220771" cy="1646150"/>
          </a:xfrm>
          <a:prstGeom prst="rect">
            <a:avLst/>
          </a:prstGeom>
        </p:spPr>
      </p:pic>
      <p:pic>
        <p:nvPicPr>
          <p:cNvPr id="23" name="Grafik 22">
            <a:extLst>
              <a:ext uri="{FF2B5EF4-FFF2-40B4-BE49-F238E27FC236}">
                <a16:creationId xmlns:a16="http://schemas.microsoft.com/office/drawing/2014/main" id="{84EC4AE3-820C-9927-F7FD-F3CE87BE6D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12925" y="1369126"/>
            <a:ext cx="3634298" cy="5389446"/>
          </a:xfrm>
          <a:prstGeom prst="rect">
            <a:avLst/>
          </a:prstGeom>
        </p:spPr>
      </p:pic>
    </p:spTree>
    <p:extLst>
      <p:ext uri="{BB962C8B-B14F-4D97-AF65-F5344CB8AC3E}">
        <p14:creationId xmlns:p14="http://schemas.microsoft.com/office/powerpoint/2010/main" val="568798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a:t>
            </a:r>
            <a:r>
              <a:rPr lang="en-AU" sz="3500" b="1" dirty="0">
                <a:solidFill>
                  <a:srgbClr val="EC6726"/>
                </a:solidFill>
                <a:latin typeface="Arial" panose="020B0604020202020204" pitchFamily="34" charset="0"/>
                <a:cs typeface="Arial" panose="020B0604020202020204" pitchFamily="34" charset="0"/>
              </a:rPr>
              <a:t> </a:t>
            </a:r>
            <a:r>
              <a:rPr lang="hu-HU" sz="3500" b="1" dirty="0">
                <a:solidFill>
                  <a:srgbClr val="EC6726"/>
                </a:solidFill>
                <a:latin typeface="Arial" panose="020B0604020202020204" pitchFamily="34" charset="0"/>
                <a:cs typeface="Arial" panose="020B0604020202020204" pitchFamily="34" charset="0"/>
              </a:rPr>
              <a:t>Esettanulmány</a:t>
            </a:r>
            <a:endParaRPr lang="en-AU" sz="3500" b="1" dirty="0">
              <a:solidFill>
                <a:srgbClr val="EC6726"/>
              </a:solidFill>
              <a:latin typeface="Arial" panose="020B0604020202020204" pitchFamily="34" charset="0"/>
              <a:cs typeface="Arial"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ESETTANULMÁNYOK</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8" name="Grafik 7" descr="Ein Bild, das Text, Digitales Compositing, Screenshot, PC-Spiel enthält.&#10;&#10;Automatisch generierte Beschreibung">
            <a:extLst>
              <a:ext uri="{FF2B5EF4-FFF2-40B4-BE49-F238E27FC236}">
                <a16:creationId xmlns:a16="http://schemas.microsoft.com/office/drawing/2014/main" id="{F5935900-8100-67FE-1123-7694F1E693B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22856" y="2046278"/>
            <a:ext cx="2987180" cy="4243004"/>
          </a:xfrm>
          <a:prstGeom prst="rect">
            <a:avLst/>
          </a:prstGeom>
          <a:ln>
            <a:noFill/>
          </a:ln>
          <a:effectLst>
            <a:outerShdw blurRad="292100" dist="139700" dir="2700000" algn="tl" rotWithShape="0">
              <a:srgbClr val="333333">
                <a:alpha val="65000"/>
              </a:srgbClr>
            </a:outerShdw>
          </a:effectLst>
        </p:spPr>
      </p:pic>
      <p:pic>
        <p:nvPicPr>
          <p:cNvPr id="12" name="Grafik 11" descr="Ein Bild, das Person, Warnkleidung, Arbeitskleidung, Kleidung enthält.&#10;&#10;Automatisch generierte Beschreibung">
            <a:extLst>
              <a:ext uri="{FF2B5EF4-FFF2-40B4-BE49-F238E27FC236}">
                <a16:creationId xmlns:a16="http://schemas.microsoft.com/office/drawing/2014/main" id="{2EEBB881-58B8-B94C-6346-F8596D4CA43C}"/>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586060" y="2052078"/>
            <a:ext cx="2880000" cy="1620000"/>
          </a:xfrm>
          <a:prstGeom prst="rect">
            <a:avLst/>
          </a:prstGeom>
          <a:ln>
            <a:noFill/>
          </a:ln>
          <a:effectLst>
            <a:outerShdw blurRad="292100" dist="139700" dir="2700000" algn="tl" rotWithShape="0">
              <a:srgbClr val="333333">
                <a:alpha val="65000"/>
              </a:srgbClr>
            </a:outerShdw>
          </a:effectLst>
        </p:spPr>
      </p:pic>
      <p:pic>
        <p:nvPicPr>
          <p:cNvPr id="13" name="Grafik 12" descr="Ein Bild, das Szene, Tunnel, Infrastruktur, Wasser enthält.&#10;&#10;Automatisch generierte Beschreibung">
            <a:extLst>
              <a:ext uri="{FF2B5EF4-FFF2-40B4-BE49-F238E27FC236}">
                <a16:creationId xmlns:a16="http://schemas.microsoft.com/office/drawing/2014/main" id="{632D9D40-A39C-738A-3EDA-B04E0554F574}"/>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3723222" y="2052079"/>
            <a:ext cx="2700000" cy="3780000"/>
          </a:xfrm>
          <a:prstGeom prst="rect">
            <a:avLst/>
          </a:prstGeom>
          <a:ln>
            <a:noFill/>
          </a:ln>
          <a:effectLst>
            <a:outerShdw blurRad="292100" dist="139700" dir="2700000" algn="tl" rotWithShape="0">
              <a:srgbClr val="333333">
                <a:alpha val="65000"/>
              </a:srgbClr>
            </a:outerShdw>
          </a:effectLst>
        </p:spPr>
      </p:pic>
      <p:pic>
        <p:nvPicPr>
          <p:cNvPr id="15" name="Grafik 14" descr="Ein Bild, das Text, Screenshot enthält.&#10;&#10;Automatisch generierte Beschreibung">
            <a:extLst>
              <a:ext uri="{FF2B5EF4-FFF2-40B4-BE49-F238E27FC236}">
                <a16:creationId xmlns:a16="http://schemas.microsoft.com/office/drawing/2014/main" id="{579C518E-4D34-2BB5-041C-96B6CD894C9D}"/>
              </a:ext>
            </a:extLst>
          </p:cNvPr>
          <p:cNvPicPr>
            <a:picLocks/>
          </p:cNvPicPr>
          <p:nvPr/>
        </p:nvPicPr>
        <p:blipFill rotWithShape="1">
          <a:blip r:embed="rId7">
            <a:extLst>
              <a:ext uri="{28A0092B-C50C-407E-A947-70E740481C1C}">
                <a14:useLocalDpi xmlns:a14="http://schemas.microsoft.com/office/drawing/2010/main" val="0"/>
              </a:ext>
            </a:extLst>
          </a:blip>
          <a:srcRect/>
          <a:stretch/>
        </p:blipFill>
        <p:spPr>
          <a:xfrm>
            <a:off x="6586060" y="3724093"/>
            <a:ext cx="2880000" cy="144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6998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E2B8E-4F32-152D-8F41-DDF6DCFEFF3C}"/>
            </a:ext>
          </a:extLst>
        </p:cNvPr>
        <p:cNvGrpSpPr/>
        <p:nvPr/>
      </p:nvGrpSpPr>
      <p:grpSpPr>
        <a:xfrm>
          <a:off x="0" y="0"/>
          <a:ext cx="0" cy="0"/>
          <a:chOff x="0" y="0"/>
          <a:chExt cx="0" cy="0"/>
        </a:xfrm>
      </p:grpSpPr>
      <p:sp>
        <p:nvSpPr>
          <p:cNvPr id="18" name="Rechteck 17">
            <a:extLst>
              <a:ext uri="{FF2B5EF4-FFF2-40B4-BE49-F238E27FC236}">
                <a16:creationId xmlns:a16="http://schemas.microsoft.com/office/drawing/2014/main" id="{64FFF135-5A78-F4B4-01CC-D35AF97EF295}"/>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920820B-3816-17A2-A151-A129E98D3F9A}"/>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en-AU" sz="3500" b="1" dirty="0">
                <a:solidFill>
                  <a:srgbClr val="EC6726"/>
                </a:solidFill>
                <a:latin typeface="Arial" panose="020B0604020202020204" pitchFamily="34" charset="0"/>
                <a:cs typeface="Arial" panose="020B0604020202020204" pitchFamily="34" charset="0"/>
              </a:rPr>
              <a:t>Bodenheim - Close-Fit</a:t>
            </a:r>
          </a:p>
        </p:txBody>
      </p:sp>
      <p:sp>
        <p:nvSpPr>
          <p:cNvPr id="11" name="Rechteck 10">
            <a:extLst>
              <a:ext uri="{FF2B5EF4-FFF2-40B4-BE49-F238E27FC236}">
                <a16:creationId xmlns:a16="http://schemas.microsoft.com/office/drawing/2014/main" id="{B9C6F8F4-5FCD-706C-389C-06A65450CFB1}"/>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8538AC73-9A80-66F8-CF93-CDE5ABA65E9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ESETTANULMÁNYOK</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34C8E6D3-06F1-340D-C851-7779848EE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15" name="Grafik 14" descr="Ein Bild, das Pfeife Flöte Rohr, Gelände, Schlauch, draußen enthält.&#10;&#10;KI-generierte Inhalte können fehlerhaft sein.">
            <a:extLst>
              <a:ext uri="{FF2B5EF4-FFF2-40B4-BE49-F238E27FC236}">
                <a16:creationId xmlns:a16="http://schemas.microsoft.com/office/drawing/2014/main" id="{E2EEFCBE-E085-9ECC-C175-B19F6C8A4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56" y="3419162"/>
            <a:ext cx="2499723" cy="3332963"/>
          </a:xfrm>
          <a:prstGeom prst="rect">
            <a:avLst/>
          </a:prstGeom>
        </p:spPr>
      </p:pic>
      <p:sp>
        <p:nvSpPr>
          <p:cNvPr id="17" name="Textfeld 16">
            <a:extLst>
              <a:ext uri="{FF2B5EF4-FFF2-40B4-BE49-F238E27FC236}">
                <a16:creationId xmlns:a16="http://schemas.microsoft.com/office/drawing/2014/main" id="{D8F66617-CFA6-E93B-C6E8-9999148D9096}"/>
              </a:ext>
            </a:extLst>
          </p:cNvPr>
          <p:cNvSpPr txBox="1"/>
          <p:nvPr/>
        </p:nvSpPr>
        <p:spPr>
          <a:xfrm>
            <a:off x="536474" y="1707697"/>
            <a:ext cx="6103197" cy="1600951"/>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Close Fit</a:t>
            </a:r>
          </a:p>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Pressure Pipe / Potable Water</a:t>
            </a:r>
          </a:p>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DN 250</a:t>
            </a:r>
          </a:p>
          <a:p>
            <a:pPr marL="342900" indent="-285750">
              <a:lnSpc>
                <a:spcPts val="2400"/>
              </a:lnSpc>
              <a:buFont typeface="Wingdings" panose="05000000000000000000" pitchFamily="2" charset="2"/>
              <a:buChar char="§"/>
              <a:defRPr/>
            </a:pPr>
            <a:r>
              <a:rPr lang="en-AU" sz="1600" b="1" dirty="0">
                <a:solidFill>
                  <a:srgbClr val="EC6726"/>
                </a:solidFill>
                <a:latin typeface="HelveticaNeueLT Pro 55 Roman" panose="020B0604020202020204" pitchFamily="34" charset="0"/>
              </a:rPr>
              <a:t>600 m in two Installations</a:t>
            </a:r>
          </a:p>
          <a:p>
            <a:pPr marL="342900" indent="-285750">
              <a:lnSpc>
                <a:spcPts val="2400"/>
              </a:lnSpc>
              <a:buFont typeface="Wingdings" panose="05000000000000000000" pitchFamily="2" charset="2"/>
              <a:buChar char="§"/>
              <a:defRPr/>
            </a:pPr>
            <a:r>
              <a:rPr lang="en-AU" sz="1600" b="1" dirty="0">
                <a:solidFill>
                  <a:srgbClr val="EC6726"/>
                </a:solidFill>
                <a:latin typeface="HelveticaNeueLT Pro 55 Roman" panose="020B0604020202020204" pitchFamily="34" charset="0"/>
              </a:rPr>
              <a:t>Only 3 Installation Pits</a:t>
            </a:r>
          </a:p>
        </p:txBody>
      </p:sp>
      <p:pic>
        <p:nvPicPr>
          <p:cNvPr id="20" name="Grafik 19" descr="Ein Bild, das Gelände, Feuerhydrant, draußen, Beton enthält.&#10;&#10;KI-generierte Inhalte können fehlerhaft sein.">
            <a:extLst>
              <a:ext uri="{FF2B5EF4-FFF2-40B4-BE49-F238E27FC236}">
                <a16:creationId xmlns:a16="http://schemas.microsoft.com/office/drawing/2014/main" id="{585FB21F-C19B-8268-471E-A33B2A28F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6898" y="3406923"/>
            <a:ext cx="2508902" cy="3345202"/>
          </a:xfrm>
          <a:prstGeom prst="rect">
            <a:avLst/>
          </a:prstGeom>
        </p:spPr>
      </p:pic>
      <p:pic>
        <p:nvPicPr>
          <p:cNvPr id="24" name="Grafik 23" descr="Ein Bild, das draußen, Himmel, Landfahrzeug, Fahrzeug enthält.&#10;&#10;KI-generierte Inhalte können fehlerhaft sein.">
            <a:extLst>
              <a:ext uri="{FF2B5EF4-FFF2-40B4-BE49-F238E27FC236}">
                <a16:creationId xmlns:a16="http://schemas.microsoft.com/office/drawing/2014/main" id="{BBCF95EB-A4FE-5086-2B49-68EB1F7B100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6226202" y="1362727"/>
            <a:ext cx="4237681" cy="5389398"/>
          </a:xfrm>
          <a:prstGeom prst="rect">
            <a:avLst/>
          </a:prstGeom>
        </p:spPr>
      </p:pic>
    </p:spTree>
    <p:extLst>
      <p:ext uri="{BB962C8B-B14F-4D97-AF65-F5344CB8AC3E}">
        <p14:creationId xmlns:p14="http://schemas.microsoft.com/office/powerpoint/2010/main" val="2473688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3778F-A9C1-9B6A-80A4-BC16497F054E}"/>
            </a:ext>
          </a:extLst>
        </p:cNvPr>
        <p:cNvGrpSpPr/>
        <p:nvPr/>
      </p:nvGrpSpPr>
      <p:grpSpPr>
        <a:xfrm>
          <a:off x="0" y="0"/>
          <a:ext cx="0" cy="0"/>
          <a:chOff x="0" y="0"/>
          <a:chExt cx="0" cy="0"/>
        </a:xfrm>
      </p:grpSpPr>
      <p:sp>
        <p:nvSpPr>
          <p:cNvPr id="18" name="Rechteck 17">
            <a:extLst>
              <a:ext uri="{FF2B5EF4-FFF2-40B4-BE49-F238E27FC236}">
                <a16:creationId xmlns:a16="http://schemas.microsoft.com/office/drawing/2014/main" id="{5CD88BB2-0534-870C-5909-510E0E47FA32}"/>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37100505-6B46-62B8-39CF-D7EC449AD5A0}"/>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80CA5BC7-D15A-91C8-6E57-D9CF973D7C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ESETTANULMÁNYOK</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D72AD11D-D284-F6EE-B350-7EB67D40F3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sp>
        <p:nvSpPr>
          <p:cNvPr id="17" name="Textfeld 16">
            <a:extLst>
              <a:ext uri="{FF2B5EF4-FFF2-40B4-BE49-F238E27FC236}">
                <a16:creationId xmlns:a16="http://schemas.microsoft.com/office/drawing/2014/main" id="{BCC6B1A1-B9FE-5426-1BD7-ACF87D8AA62F}"/>
              </a:ext>
            </a:extLst>
          </p:cNvPr>
          <p:cNvSpPr txBox="1"/>
          <p:nvPr/>
        </p:nvSpPr>
        <p:spPr>
          <a:xfrm>
            <a:off x="536474" y="1707697"/>
            <a:ext cx="6103197" cy="1600951"/>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Close Fit</a:t>
            </a:r>
          </a:p>
          <a:p>
            <a:pPr marL="342900" indent="-285750">
              <a:lnSpc>
                <a:spcPts val="2400"/>
              </a:lnSpc>
              <a:buFont typeface="Wingdings" panose="05000000000000000000" pitchFamily="2" charset="2"/>
              <a:buChar char="§"/>
              <a:defRPr/>
            </a:pPr>
            <a:r>
              <a:rPr lang="hu-HU" sz="1600" b="1" dirty="0">
                <a:solidFill>
                  <a:srgbClr val="002643"/>
                </a:solidFill>
                <a:latin typeface="HelveticaNeueLT Pro 55 Roman" panose="020B0604020202020204" pitchFamily="34" charset="0"/>
              </a:rPr>
              <a:t>Nyomottrendszerű ivóvíz</a:t>
            </a:r>
            <a:endParaRPr lang="en-AU" sz="1600" b="1" dirty="0">
              <a:solidFill>
                <a:srgbClr val="002643"/>
              </a:solidFill>
              <a:latin typeface="HelveticaNeueLT Pro 55 Roman" panose="020B0604020202020204" pitchFamily="34" charset="0"/>
            </a:endParaRPr>
          </a:p>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DN 250</a:t>
            </a:r>
          </a:p>
          <a:p>
            <a:pPr marL="342900" indent="-285750">
              <a:lnSpc>
                <a:spcPts val="2400"/>
              </a:lnSpc>
              <a:buFont typeface="Wingdings" panose="05000000000000000000" pitchFamily="2" charset="2"/>
              <a:buChar char="§"/>
              <a:defRPr/>
            </a:pPr>
            <a:r>
              <a:rPr lang="en-AU" sz="1600" b="1" dirty="0">
                <a:solidFill>
                  <a:srgbClr val="EC6726"/>
                </a:solidFill>
                <a:latin typeface="HelveticaNeueLT Pro 55 Roman" panose="020B0604020202020204" pitchFamily="34" charset="0"/>
              </a:rPr>
              <a:t>600 m </a:t>
            </a:r>
            <a:r>
              <a:rPr lang="hu-HU" sz="1600" b="1" dirty="0">
                <a:solidFill>
                  <a:srgbClr val="EC6726"/>
                </a:solidFill>
                <a:latin typeface="HelveticaNeueLT Pro 55 Roman" panose="020B0604020202020204" pitchFamily="34" charset="0"/>
              </a:rPr>
              <a:t>kettő szakaszban</a:t>
            </a:r>
            <a:endParaRPr lang="en-AU" sz="1600" b="1" dirty="0">
              <a:solidFill>
                <a:srgbClr val="EC6726"/>
              </a:solidFill>
              <a:latin typeface="HelveticaNeueLT Pro 55 Roman" panose="020B0604020202020204" pitchFamily="34" charset="0"/>
            </a:endParaRPr>
          </a:p>
          <a:p>
            <a:pPr marL="342900" indent="-285750">
              <a:lnSpc>
                <a:spcPts val="2400"/>
              </a:lnSpc>
              <a:buFont typeface="Wingdings" panose="05000000000000000000" pitchFamily="2" charset="2"/>
              <a:buChar char="§"/>
              <a:defRPr/>
            </a:pPr>
            <a:r>
              <a:rPr lang="hu-HU" sz="1600" b="1" dirty="0">
                <a:solidFill>
                  <a:srgbClr val="EC6726"/>
                </a:solidFill>
                <a:latin typeface="HelveticaNeueLT Pro 55 Roman" panose="020B0604020202020204" pitchFamily="34" charset="0"/>
              </a:rPr>
              <a:t>Csak 3 munkagödör</a:t>
            </a:r>
            <a:endParaRPr lang="en-AU" sz="1600" b="1" dirty="0">
              <a:solidFill>
                <a:srgbClr val="EC6726"/>
              </a:solidFill>
              <a:latin typeface="HelveticaNeueLT Pro 55 Roman" panose="020B0604020202020204" pitchFamily="34" charset="0"/>
            </a:endParaRPr>
          </a:p>
        </p:txBody>
      </p:sp>
      <p:pic>
        <p:nvPicPr>
          <p:cNvPr id="5" name="Grafik 4" descr="Ein Bild, das Karte, Luftfotografie, Transportkorridor, Verkehrsknotenpunkt enthält.&#10;&#10;KI-generierte Inhalte können fehlerhaft sein.">
            <a:extLst>
              <a:ext uri="{FF2B5EF4-FFF2-40B4-BE49-F238E27FC236}">
                <a16:creationId xmlns:a16="http://schemas.microsoft.com/office/drawing/2014/main" id="{248D494C-11F6-25F3-2196-5F04E8708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391" y="3353921"/>
            <a:ext cx="5530994" cy="3412618"/>
          </a:xfrm>
          <a:prstGeom prst="rect">
            <a:avLst/>
          </a:prstGeom>
        </p:spPr>
      </p:pic>
      <p:pic>
        <p:nvPicPr>
          <p:cNvPr id="9" name="Grafik 8" descr="Ein Bild, das draußen, Himmel, Baum, Kleidung enthält.&#10;&#10;KI-generierte Inhalte können fehlerhaft sein.">
            <a:extLst>
              <a:ext uri="{FF2B5EF4-FFF2-40B4-BE49-F238E27FC236}">
                <a16:creationId xmlns:a16="http://schemas.microsoft.com/office/drawing/2014/main" id="{E56C83F3-11BA-24CC-AB34-1D420D483DF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474300" y="2500010"/>
            <a:ext cx="4094291" cy="4266530"/>
          </a:xfrm>
          <a:prstGeom prst="rect">
            <a:avLst/>
          </a:prstGeom>
        </p:spPr>
      </p:pic>
      <p:sp>
        <p:nvSpPr>
          <p:cNvPr id="10" name="Titel 1">
            <a:extLst>
              <a:ext uri="{FF2B5EF4-FFF2-40B4-BE49-F238E27FC236}">
                <a16:creationId xmlns:a16="http://schemas.microsoft.com/office/drawing/2014/main" id="{DFE2702C-9227-9A38-8A64-58FA2D9A67F5}"/>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en-AU" sz="3500" b="1" dirty="0">
                <a:solidFill>
                  <a:srgbClr val="EC6726"/>
                </a:solidFill>
                <a:latin typeface="Arial" panose="020B0604020202020204" pitchFamily="34" charset="0"/>
                <a:cs typeface="Arial" panose="020B0604020202020204" pitchFamily="34" charset="0"/>
              </a:rPr>
              <a:t>Bodenheim - Close-Fit </a:t>
            </a:r>
          </a:p>
        </p:txBody>
      </p:sp>
    </p:spTree>
    <p:extLst>
      <p:ext uri="{BB962C8B-B14F-4D97-AF65-F5344CB8AC3E}">
        <p14:creationId xmlns:p14="http://schemas.microsoft.com/office/powerpoint/2010/main" val="3320911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AFA41-B9F5-DC9E-F070-BB8554138EC1}"/>
            </a:ext>
          </a:extLst>
        </p:cNvPr>
        <p:cNvGrpSpPr/>
        <p:nvPr/>
      </p:nvGrpSpPr>
      <p:grpSpPr>
        <a:xfrm>
          <a:off x="0" y="0"/>
          <a:ext cx="0" cy="0"/>
          <a:chOff x="0" y="0"/>
          <a:chExt cx="0" cy="0"/>
        </a:xfrm>
      </p:grpSpPr>
      <p:sp>
        <p:nvSpPr>
          <p:cNvPr id="18" name="Rechteck 17">
            <a:extLst>
              <a:ext uri="{FF2B5EF4-FFF2-40B4-BE49-F238E27FC236}">
                <a16:creationId xmlns:a16="http://schemas.microsoft.com/office/drawing/2014/main" id="{AB8960C9-C810-5541-B9A6-78C8315BADC4}"/>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8B0752BC-21E3-5006-EDF6-C2C8FC81924A}"/>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E338F3A0-445C-EDD7-414B-ACDADA104EB4}"/>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ESETTANULMÁNYOK</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169DC577-3B4F-EEE0-5B30-FEECE3096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sp>
        <p:nvSpPr>
          <p:cNvPr id="17" name="Textfeld 16">
            <a:extLst>
              <a:ext uri="{FF2B5EF4-FFF2-40B4-BE49-F238E27FC236}">
                <a16:creationId xmlns:a16="http://schemas.microsoft.com/office/drawing/2014/main" id="{91BF4135-D031-3E72-35F3-0C323ADA2AB3}"/>
              </a:ext>
            </a:extLst>
          </p:cNvPr>
          <p:cNvSpPr txBox="1"/>
          <p:nvPr/>
        </p:nvSpPr>
        <p:spPr>
          <a:xfrm>
            <a:off x="536474" y="1707697"/>
            <a:ext cx="6103197" cy="1600951"/>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Close Fit</a:t>
            </a:r>
          </a:p>
          <a:p>
            <a:pPr marL="342900" indent="-285750">
              <a:lnSpc>
                <a:spcPts val="2400"/>
              </a:lnSpc>
              <a:buFont typeface="Wingdings" panose="05000000000000000000" pitchFamily="2" charset="2"/>
              <a:buChar char="§"/>
              <a:defRPr/>
            </a:pPr>
            <a:r>
              <a:rPr lang="hu-HU" sz="1600" b="1" dirty="0">
                <a:solidFill>
                  <a:srgbClr val="002643"/>
                </a:solidFill>
                <a:latin typeface="HelveticaNeueLT Pro 55 Roman" panose="020B0604020202020204" pitchFamily="34" charset="0"/>
              </a:rPr>
              <a:t>Nyomottrendszerű ivóvíz</a:t>
            </a:r>
            <a:endParaRPr lang="en-AU" sz="1600" b="1" dirty="0">
              <a:solidFill>
                <a:srgbClr val="002643"/>
              </a:solidFill>
              <a:latin typeface="HelveticaNeueLT Pro 55 Roman" panose="020B0604020202020204" pitchFamily="34" charset="0"/>
            </a:endParaRPr>
          </a:p>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DN 250</a:t>
            </a:r>
          </a:p>
          <a:p>
            <a:pPr marL="342900" indent="-285750">
              <a:lnSpc>
                <a:spcPts val="2400"/>
              </a:lnSpc>
              <a:buFont typeface="Wingdings" panose="05000000000000000000" pitchFamily="2" charset="2"/>
              <a:buChar char="§"/>
              <a:defRPr/>
            </a:pPr>
            <a:r>
              <a:rPr lang="en-AU" sz="1600" b="1" dirty="0">
                <a:solidFill>
                  <a:srgbClr val="EC6726"/>
                </a:solidFill>
                <a:latin typeface="HelveticaNeueLT Pro 55 Roman" panose="020B0604020202020204" pitchFamily="34" charset="0"/>
              </a:rPr>
              <a:t>600 m </a:t>
            </a:r>
            <a:r>
              <a:rPr lang="hu-HU" sz="1600" b="1" dirty="0">
                <a:solidFill>
                  <a:srgbClr val="EC6726"/>
                </a:solidFill>
                <a:latin typeface="HelveticaNeueLT Pro 55 Roman" panose="020B0604020202020204" pitchFamily="34" charset="0"/>
              </a:rPr>
              <a:t>kettő szakaszban</a:t>
            </a:r>
            <a:endParaRPr lang="en-AU" sz="1600" b="1" dirty="0">
              <a:solidFill>
                <a:srgbClr val="EC6726"/>
              </a:solidFill>
              <a:latin typeface="HelveticaNeueLT Pro 55 Roman" panose="020B0604020202020204" pitchFamily="34" charset="0"/>
            </a:endParaRPr>
          </a:p>
          <a:p>
            <a:pPr marL="342900" indent="-285750">
              <a:lnSpc>
                <a:spcPts val="2400"/>
              </a:lnSpc>
              <a:buFont typeface="Wingdings" panose="05000000000000000000" pitchFamily="2" charset="2"/>
              <a:buChar char="§"/>
              <a:defRPr/>
            </a:pPr>
            <a:r>
              <a:rPr lang="hu-HU" sz="1600" b="1" dirty="0">
                <a:solidFill>
                  <a:srgbClr val="EC6726"/>
                </a:solidFill>
                <a:latin typeface="HelveticaNeueLT Pro 55 Roman" panose="020B0604020202020204" pitchFamily="34" charset="0"/>
              </a:rPr>
              <a:t>Csak 3 munkagödör</a:t>
            </a:r>
            <a:endParaRPr lang="en-AU" sz="1600" b="1" dirty="0">
              <a:solidFill>
                <a:srgbClr val="EC6726"/>
              </a:solidFill>
              <a:latin typeface="HelveticaNeueLT Pro 55 Roman" panose="020B0604020202020204" pitchFamily="34" charset="0"/>
            </a:endParaRPr>
          </a:p>
        </p:txBody>
      </p:sp>
      <p:pic>
        <p:nvPicPr>
          <p:cNvPr id="12" name="Grafik 11">
            <a:extLst>
              <a:ext uri="{FF2B5EF4-FFF2-40B4-BE49-F238E27FC236}">
                <a16:creationId xmlns:a16="http://schemas.microsoft.com/office/drawing/2014/main" id="{8518DE49-50DC-FA65-2315-D9C495712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424941"/>
            <a:ext cx="4017645" cy="5356860"/>
          </a:xfrm>
          <a:prstGeom prst="rect">
            <a:avLst/>
          </a:prstGeom>
        </p:spPr>
      </p:pic>
      <p:pic>
        <p:nvPicPr>
          <p:cNvPr id="13" name="Grafik 12" descr="Ein Bild, das Gelände, Pfeife Flöte Rohr, draußen, Stahlrohr enthält.&#10;&#10;KI-generierte Inhalte können fehlerhaft sein.">
            <a:extLst>
              <a:ext uri="{FF2B5EF4-FFF2-40B4-BE49-F238E27FC236}">
                <a16:creationId xmlns:a16="http://schemas.microsoft.com/office/drawing/2014/main" id="{CF8C08E2-3996-323F-64DA-60B395597F3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24128" y="3363876"/>
            <a:ext cx="4894695" cy="3365691"/>
          </a:xfrm>
          <a:prstGeom prst="rect">
            <a:avLst/>
          </a:prstGeom>
        </p:spPr>
      </p:pic>
      <p:sp>
        <p:nvSpPr>
          <p:cNvPr id="5" name="Titel 1">
            <a:extLst>
              <a:ext uri="{FF2B5EF4-FFF2-40B4-BE49-F238E27FC236}">
                <a16:creationId xmlns:a16="http://schemas.microsoft.com/office/drawing/2014/main" id="{A88FD822-11D6-9CD6-A7B0-DBB873908C7C}"/>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en-AU" sz="3500" b="1" dirty="0">
                <a:solidFill>
                  <a:srgbClr val="EC6726"/>
                </a:solidFill>
                <a:latin typeface="Arial" panose="020B0604020202020204" pitchFamily="34" charset="0"/>
                <a:cs typeface="Arial" panose="020B0604020202020204" pitchFamily="34" charset="0"/>
              </a:rPr>
              <a:t>Bodenheim - Close-Fit </a:t>
            </a:r>
          </a:p>
        </p:txBody>
      </p:sp>
    </p:spTree>
    <p:extLst>
      <p:ext uri="{BB962C8B-B14F-4D97-AF65-F5344CB8AC3E}">
        <p14:creationId xmlns:p14="http://schemas.microsoft.com/office/powerpoint/2010/main" val="3814661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1784D-463D-F30F-671D-B0343D4A0B67}"/>
            </a:ext>
          </a:extLst>
        </p:cNvPr>
        <p:cNvGrpSpPr/>
        <p:nvPr/>
      </p:nvGrpSpPr>
      <p:grpSpPr>
        <a:xfrm>
          <a:off x="0" y="0"/>
          <a:ext cx="0" cy="0"/>
          <a:chOff x="0" y="0"/>
          <a:chExt cx="0" cy="0"/>
        </a:xfrm>
      </p:grpSpPr>
      <p:sp>
        <p:nvSpPr>
          <p:cNvPr id="18" name="Rechteck 17">
            <a:extLst>
              <a:ext uri="{FF2B5EF4-FFF2-40B4-BE49-F238E27FC236}">
                <a16:creationId xmlns:a16="http://schemas.microsoft.com/office/drawing/2014/main" id="{FAB76D7D-E9EB-C4F8-1290-5E5C332D6417}"/>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AD7F7550-8BE6-BCED-3705-99CF56C73F7A}"/>
              </a:ext>
            </a:extLst>
          </p:cNvPr>
          <p:cNvSpPr txBox="1">
            <a:spLocks/>
          </p:cNvSpPr>
          <p:nvPr/>
        </p:nvSpPr>
        <p:spPr>
          <a:xfrm>
            <a:off x="574407" y="786766"/>
            <a:ext cx="9912387"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en-AU" sz="3500" b="1" dirty="0">
                <a:solidFill>
                  <a:srgbClr val="EC6726"/>
                </a:solidFill>
                <a:latin typeface="Arial" panose="020B0604020202020204" pitchFamily="34" charset="0"/>
                <a:cs typeface="Arial" panose="020B0604020202020204" pitchFamily="34" charset="0"/>
              </a:rPr>
              <a:t>Koblenz</a:t>
            </a:r>
          </a:p>
        </p:txBody>
      </p:sp>
      <p:sp>
        <p:nvSpPr>
          <p:cNvPr id="11" name="Rechteck 10">
            <a:extLst>
              <a:ext uri="{FF2B5EF4-FFF2-40B4-BE49-F238E27FC236}">
                <a16:creationId xmlns:a16="http://schemas.microsoft.com/office/drawing/2014/main" id="{ADC35D70-1045-A2D9-0228-98282D660A7D}"/>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B0074200-5A82-CC75-3B0F-AF3C01B3193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ESETTANULMÁNYOK</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BB3F3FEA-3E33-9474-43C9-13D0E8AA4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sp>
        <p:nvSpPr>
          <p:cNvPr id="17" name="Textfeld 16">
            <a:extLst>
              <a:ext uri="{FF2B5EF4-FFF2-40B4-BE49-F238E27FC236}">
                <a16:creationId xmlns:a16="http://schemas.microsoft.com/office/drawing/2014/main" id="{37AADAA6-A762-02A0-A738-F6ED9C39993E}"/>
              </a:ext>
            </a:extLst>
          </p:cNvPr>
          <p:cNvSpPr txBox="1"/>
          <p:nvPr/>
        </p:nvSpPr>
        <p:spPr>
          <a:xfrm>
            <a:off x="574408" y="2075711"/>
            <a:ext cx="6103197" cy="1908728"/>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err="1">
                <a:solidFill>
                  <a:srgbClr val="EC6726"/>
                </a:solidFill>
                <a:latin typeface="Arial" panose="020B0604020202020204" pitchFamily="34" charset="0"/>
                <a:cs typeface="Arial" panose="020B0604020202020204" pitchFamily="34" charset="0"/>
              </a:rPr>
              <a:t>ClPP</a:t>
            </a:r>
            <a:r>
              <a:rPr lang="en-AU" sz="1600" b="1" dirty="0">
                <a:solidFill>
                  <a:srgbClr val="EC6726"/>
                </a:solidFill>
                <a:latin typeface="Arial" panose="020B0604020202020204" pitchFamily="34" charset="0"/>
                <a:cs typeface="Arial" panose="020B0604020202020204" pitchFamily="34" charset="0"/>
              </a:rPr>
              <a:t> - Pressure Pipe / Potable Water</a:t>
            </a:r>
            <a:endParaRPr lang="en-US" sz="1600" b="1" dirty="0">
              <a:solidFill>
                <a:srgbClr val="002643"/>
              </a:solidFill>
              <a:latin typeface="HelveticaNeueLT Pro 55 Roman" panose="020B0604020202020204" pitchFamily="34" charset="0"/>
            </a:endParaRPr>
          </a:p>
          <a:p>
            <a:pPr marL="342900" indent="-285750">
              <a:lnSpc>
                <a:spcPts val="2400"/>
              </a:lnSpc>
              <a:buFont typeface="Wingdings" panose="05000000000000000000" pitchFamily="2" charset="2"/>
              <a:buChar char="§"/>
              <a:defRPr/>
            </a:pPr>
            <a:r>
              <a:rPr lang="en-US" sz="1600" b="1" dirty="0">
                <a:solidFill>
                  <a:srgbClr val="002643"/>
                </a:solidFill>
                <a:latin typeface="HelveticaNeueLT Pro 55 Roman" panose="020B0604020202020204" pitchFamily="34" charset="0"/>
              </a:rPr>
              <a:t>DN 800</a:t>
            </a:r>
          </a:p>
          <a:p>
            <a:pPr marL="342900" indent="-285750">
              <a:lnSpc>
                <a:spcPts val="2400"/>
              </a:lnSpc>
              <a:buFont typeface="Wingdings" panose="05000000000000000000" pitchFamily="2" charset="2"/>
              <a:buChar char="§"/>
              <a:defRPr/>
            </a:pPr>
            <a:r>
              <a:rPr lang="en-US" sz="1600" b="1" dirty="0">
                <a:solidFill>
                  <a:srgbClr val="002643"/>
                </a:solidFill>
                <a:latin typeface="HelveticaNeueLT Pro 55 Roman" panose="020B0604020202020204" pitchFamily="34" charset="0"/>
              </a:rPr>
              <a:t>Epoxy Liner – </a:t>
            </a:r>
            <a:r>
              <a:rPr lang="hu-HU" sz="1600" b="1" dirty="0" err="1">
                <a:solidFill>
                  <a:srgbClr val="002643"/>
                </a:solidFill>
                <a:latin typeface="HelveticaNeueLT Pro 55 Roman" panose="020B0604020202020204" pitchFamily="34" charset="0"/>
              </a:rPr>
              <a:t>gőzkikeményítés</a:t>
            </a:r>
            <a:endParaRPr lang="en-US" sz="1600" b="1" dirty="0">
              <a:solidFill>
                <a:srgbClr val="002643"/>
              </a:solidFill>
              <a:latin typeface="HelveticaNeueLT Pro 55 Roman" panose="020B0604020202020204" pitchFamily="34" charset="0"/>
            </a:endParaRPr>
          </a:p>
          <a:p>
            <a:pPr marL="342900" indent="-285750">
              <a:lnSpc>
                <a:spcPts val="2400"/>
              </a:lnSpc>
              <a:buFont typeface="Wingdings" panose="05000000000000000000" pitchFamily="2" charset="2"/>
              <a:buChar char="§"/>
              <a:defRPr/>
            </a:pPr>
            <a:r>
              <a:rPr lang="hu-HU" sz="1600" b="1" dirty="0">
                <a:solidFill>
                  <a:srgbClr val="EC6726"/>
                </a:solidFill>
                <a:latin typeface="HelveticaNeueLT Pro 55 Roman" panose="020B0604020202020204" pitchFamily="34" charset="0"/>
              </a:rPr>
              <a:t>Hossz</a:t>
            </a:r>
            <a:r>
              <a:rPr lang="en-US" sz="1600" b="1" dirty="0">
                <a:solidFill>
                  <a:srgbClr val="EC6726"/>
                </a:solidFill>
                <a:latin typeface="HelveticaNeueLT Pro 55 Roman" panose="020B0604020202020204" pitchFamily="34" charset="0"/>
              </a:rPr>
              <a:t>: 113 m </a:t>
            </a:r>
            <a:r>
              <a:rPr lang="hu-HU" sz="1600" b="1" dirty="0">
                <a:solidFill>
                  <a:srgbClr val="EC6726"/>
                </a:solidFill>
                <a:latin typeface="HelveticaNeueLT Pro 55 Roman" panose="020B0604020202020204" pitchFamily="34" charset="0"/>
              </a:rPr>
              <a:t>egy szakaszban</a:t>
            </a:r>
            <a:endParaRPr lang="en-US" sz="1600" b="1" dirty="0">
              <a:solidFill>
                <a:srgbClr val="EC6726"/>
              </a:solidFill>
              <a:latin typeface="HelveticaNeueLT Pro 55 Roman" panose="020B0604020202020204" pitchFamily="34" charset="0"/>
            </a:endParaRPr>
          </a:p>
          <a:p>
            <a:pPr marL="342900" indent="-285750">
              <a:lnSpc>
                <a:spcPts val="2400"/>
              </a:lnSpc>
              <a:buFont typeface="Wingdings" panose="05000000000000000000" pitchFamily="2" charset="2"/>
              <a:buChar char="§"/>
              <a:defRPr/>
            </a:pPr>
            <a:r>
              <a:rPr lang="hu-HU" sz="1600" b="1" dirty="0">
                <a:solidFill>
                  <a:srgbClr val="002643"/>
                </a:solidFill>
                <a:latin typeface="HelveticaNeueLT Pro 55 Roman" panose="020B0604020202020204" pitchFamily="34" charset="0"/>
              </a:rPr>
              <a:t>Végső falvastagság</a:t>
            </a:r>
            <a:r>
              <a:rPr lang="en-US" sz="1600" b="1" dirty="0">
                <a:solidFill>
                  <a:srgbClr val="002643"/>
                </a:solidFill>
                <a:latin typeface="HelveticaNeueLT Pro 55 Roman" panose="020B0604020202020204" pitchFamily="34" charset="0"/>
              </a:rPr>
              <a:t>:  13,5 mm</a:t>
            </a:r>
          </a:p>
          <a:p>
            <a:pPr marL="342900" indent="-285750">
              <a:lnSpc>
                <a:spcPts val="2400"/>
              </a:lnSpc>
              <a:buFont typeface="Wingdings" panose="05000000000000000000" pitchFamily="2" charset="2"/>
              <a:buChar char="§"/>
              <a:defRPr/>
            </a:pPr>
            <a:r>
              <a:rPr lang="hu-HU" sz="1600" b="1" dirty="0">
                <a:solidFill>
                  <a:srgbClr val="EC6726"/>
                </a:solidFill>
                <a:latin typeface="HelveticaNeueLT Pro 55 Roman" panose="020B0604020202020204" pitchFamily="34" charset="0"/>
              </a:rPr>
              <a:t>Bélelés</a:t>
            </a:r>
            <a:r>
              <a:rPr lang="en-US" sz="1600" b="1" dirty="0">
                <a:solidFill>
                  <a:srgbClr val="EC6726"/>
                </a:solidFill>
                <a:latin typeface="HelveticaNeueLT Pro 55 Roman" panose="020B0604020202020204" pitchFamily="34" charset="0"/>
              </a:rPr>
              <a:t> </a:t>
            </a:r>
            <a:r>
              <a:rPr lang="hu-HU" sz="1600" b="1" dirty="0">
                <a:solidFill>
                  <a:srgbClr val="EC6726"/>
                </a:solidFill>
                <a:latin typeface="HelveticaNeueLT Pro 55 Roman" panose="020B0604020202020204" pitchFamily="34" charset="0"/>
              </a:rPr>
              <a:t>egy </a:t>
            </a:r>
            <a:r>
              <a:rPr lang="en-US" sz="1600" b="1" dirty="0">
                <a:solidFill>
                  <a:srgbClr val="EC6726"/>
                </a:solidFill>
                <a:latin typeface="HelveticaNeueLT Pro 55 Roman" panose="020B0604020202020204" pitchFamily="34" charset="0"/>
              </a:rPr>
              <a:t>DN 600</a:t>
            </a:r>
            <a:r>
              <a:rPr lang="hu-HU" sz="1600" b="1" dirty="0">
                <a:solidFill>
                  <a:srgbClr val="EC6726"/>
                </a:solidFill>
                <a:latin typeface="HelveticaNeueLT Pro 55 Roman" panose="020B0604020202020204" pitchFamily="34" charset="0"/>
              </a:rPr>
              <a:t> T idomból</a:t>
            </a:r>
            <a:endParaRPr lang="en-US" sz="1600" b="1" dirty="0">
              <a:solidFill>
                <a:srgbClr val="EC6726"/>
              </a:solidFill>
              <a:latin typeface="HelveticaNeueLT Pro 55 Roman" panose="020B0604020202020204" pitchFamily="34" charset="0"/>
            </a:endParaRPr>
          </a:p>
        </p:txBody>
      </p:sp>
      <p:sp>
        <p:nvSpPr>
          <p:cNvPr id="14" name="Text Box 6">
            <a:extLst>
              <a:ext uri="{FF2B5EF4-FFF2-40B4-BE49-F238E27FC236}">
                <a16:creationId xmlns:a16="http://schemas.microsoft.com/office/drawing/2014/main" id="{586A6D9F-00CF-479D-2121-71C0AF193193}"/>
              </a:ext>
            </a:extLst>
          </p:cNvPr>
          <p:cNvSpPr txBox="1">
            <a:spLocks noChangeArrowheads="1"/>
          </p:cNvSpPr>
          <p:nvPr/>
        </p:nvSpPr>
        <p:spPr bwMode="auto">
          <a:xfrm>
            <a:off x="574409" y="1613652"/>
            <a:ext cx="39398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dirty="0">
                <a:solidFill>
                  <a:srgbClr val="002643"/>
                </a:solidFill>
              </a:rPr>
              <a:t>Agriapipe Kft.</a:t>
            </a:r>
            <a:r>
              <a:rPr lang="hu-HU" b="1" dirty="0">
                <a:solidFill>
                  <a:srgbClr val="002643"/>
                </a:solidFill>
              </a:rPr>
              <a:t>-vel együttműködve</a:t>
            </a:r>
            <a:endParaRPr lang="en-US" b="1" dirty="0">
              <a:solidFill>
                <a:srgbClr val="002643"/>
              </a:solidFill>
            </a:endParaRPr>
          </a:p>
        </p:txBody>
      </p:sp>
      <p:pic>
        <p:nvPicPr>
          <p:cNvPr id="15" name="Grafik 14" descr="Ein Bild, das Text, Schrift, Logo, Grafiken enthält.&#10;&#10;Automatisch generierte Beschreibung">
            <a:extLst>
              <a:ext uri="{FF2B5EF4-FFF2-40B4-BE49-F238E27FC236}">
                <a16:creationId xmlns:a16="http://schemas.microsoft.com/office/drawing/2014/main" id="{91D23BE5-C0DE-C8E7-BC12-319258DA1A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232" y="1340018"/>
            <a:ext cx="1161589" cy="698212"/>
          </a:xfrm>
          <a:prstGeom prst="rect">
            <a:avLst/>
          </a:prstGeom>
        </p:spPr>
      </p:pic>
      <p:pic>
        <p:nvPicPr>
          <p:cNvPr id="16" name="Picture 6" descr="Agriapipe Kft. | LinkedIn">
            <a:extLst>
              <a:ext uri="{FF2B5EF4-FFF2-40B4-BE49-F238E27FC236}">
                <a16:creationId xmlns:a16="http://schemas.microsoft.com/office/drawing/2014/main" id="{B7DC4527-E265-263B-E91D-4B3EFA2ECE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a:fillRect/>
          </a:stretch>
        </p:blipFill>
        <p:spPr bwMode="auto">
          <a:xfrm>
            <a:off x="5832569" y="1369695"/>
            <a:ext cx="1075223" cy="613289"/>
          </a:xfrm>
          <a:prstGeom prst="rect">
            <a:avLst/>
          </a:prstGeom>
          <a:noFill/>
          <a:extLst>
            <a:ext uri="{909E8E84-426E-40DD-AFC4-6F175D3DCCD1}">
              <a14:hiddenFill xmlns:a14="http://schemas.microsoft.com/office/drawing/2010/main">
                <a:solidFill>
                  <a:srgbClr val="FFFFFF"/>
                </a:solidFill>
              </a14:hiddenFill>
            </a:ext>
          </a:extLst>
        </p:spPr>
      </p:pic>
      <p:pic>
        <p:nvPicPr>
          <p:cNvPr id="20" name="Grafik 19" descr="Ein Bild, das draußen, Himmel, Rad, Reifen enthält.&#10;&#10;KI-generierte Inhalte können fehlerhaft sein.">
            <a:extLst>
              <a:ext uri="{FF2B5EF4-FFF2-40B4-BE49-F238E27FC236}">
                <a16:creationId xmlns:a16="http://schemas.microsoft.com/office/drawing/2014/main" id="{14E10C31-A399-D3C8-7265-E5A306D078C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45203" y="4018286"/>
            <a:ext cx="3447799" cy="2798102"/>
          </a:xfrm>
          <a:prstGeom prst="rect">
            <a:avLst/>
          </a:prstGeom>
        </p:spPr>
      </p:pic>
      <p:pic>
        <p:nvPicPr>
          <p:cNvPr id="22" name="Grafik 21" descr="Ein Bild, das Kleidung, Person, draußen, Arbeitskleidung enthält.&#10;&#10;KI-generierte Inhalte können fehlerhaft sein.">
            <a:extLst>
              <a:ext uri="{FF2B5EF4-FFF2-40B4-BE49-F238E27FC236}">
                <a16:creationId xmlns:a16="http://schemas.microsoft.com/office/drawing/2014/main" id="{6CC278DA-7D33-8278-72E6-C1D894944F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1360" y="2222474"/>
            <a:ext cx="3445436" cy="4593914"/>
          </a:xfrm>
          <a:prstGeom prst="rect">
            <a:avLst/>
          </a:prstGeom>
        </p:spPr>
      </p:pic>
      <p:pic>
        <p:nvPicPr>
          <p:cNvPr id="24" name="Grafik 23" descr="Ein Bild, das Person, Kleidung, draußen, Schuhwerk enthält.&#10;&#10;KI-generierte Inhalte können fehlerhaft sein.">
            <a:extLst>
              <a:ext uri="{FF2B5EF4-FFF2-40B4-BE49-F238E27FC236}">
                <a16:creationId xmlns:a16="http://schemas.microsoft.com/office/drawing/2014/main" id="{BF575237-4B32-EE66-0429-6CBC344ABD0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4700296" y="2222474"/>
            <a:ext cx="2786292" cy="4588756"/>
          </a:xfrm>
          <a:prstGeom prst="rect">
            <a:avLst/>
          </a:prstGeom>
        </p:spPr>
      </p:pic>
    </p:spTree>
    <p:extLst>
      <p:ext uri="{BB962C8B-B14F-4D97-AF65-F5344CB8AC3E}">
        <p14:creationId xmlns:p14="http://schemas.microsoft.com/office/powerpoint/2010/main" val="2743856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7240E-47DF-DD03-4C3E-863D0EF770AB}"/>
            </a:ext>
          </a:extLst>
        </p:cNvPr>
        <p:cNvGrpSpPr/>
        <p:nvPr/>
      </p:nvGrpSpPr>
      <p:grpSpPr>
        <a:xfrm>
          <a:off x="0" y="0"/>
          <a:ext cx="0" cy="0"/>
          <a:chOff x="0" y="0"/>
          <a:chExt cx="0" cy="0"/>
        </a:xfrm>
      </p:grpSpPr>
      <p:sp>
        <p:nvSpPr>
          <p:cNvPr id="18" name="Rechteck 17">
            <a:extLst>
              <a:ext uri="{FF2B5EF4-FFF2-40B4-BE49-F238E27FC236}">
                <a16:creationId xmlns:a16="http://schemas.microsoft.com/office/drawing/2014/main" id="{258C8E57-2677-7373-ECBB-9F489AC759B0}"/>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F13B4AA4-50BB-32E4-FC81-1D784559F030}"/>
              </a:ext>
            </a:extLst>
          </p:cNvPr>
          <p:cNvSpPr txBox="1">
            <a:spLocks/>
          </p:cNvSpPr>
          <p:nvPr/>
        </p:nvSpPr>
        <p:spPr>
          <a:xfrm>
            <a:off x="574407" y="786766"/>
            <a:ext cx="9912387"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en-AU" sz="3500" b="1" dirty="0">
                <a:solidFill>
                  <a:srgbClr val="EC6726"/>
                </a:solidFill>
                <a:latin typeface="Arial" panose="020B0604020202020204" pitchFamily="34" charset="0"/>
                <a:cs typeface="Arial" panose="020B0604020202020204" pitchFamily="34" charset="0"/>
              </a:rPr>
              <a:t>Weissenbach</a:t>
            </a:r>
          </a:p>
        </p:txBody>
      </p:sp>
      <p:sp>
        <p:nvSpPr>
          <p:cNvPr id="11" name="Rechteck 10">
            <a:extLst>
              <a:ext uri="{FF2B5EF4-FFF2-40B4-BE49-F238E27FC236}">
                <a16:creationId xmlns:a16="http://schemas.microsoft.com/office/drawing/2014/main" id="{33C9FD7A-F2E0-E8E1-210E-60EC1E28AC5A}"/>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2A4F2BB2-7DE4-DDFA-4634-3E803D6DFE4D}"/>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ESETTANULMÁNYOK</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499D4DFE-BF5F-18B6-2A7C-20ED177F8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sp>
        <p:nvSpPr>
          <p:cNvPr id="17" name="Textfeld 16">
            <a:extLst>
              <a:ext uri="{FF2B5EF4-FFF2-40B4-BE49-F238E27FC236}">
                <a16:creationId xmlns:a16="http://schemas.microsoft.com/office/drawing/2014/main" id="{5B880808-4B9B-951B-60E7-D5148F5D434B}"/>
              </a:ext>
            </a:extLst>
          </p:cNvPr>
          <p:cNvSpPr txBox="1"/>
          <p:nvPr/>
        </p:nvSpPr>
        <p:spPr>
          <a:xfrm>
            <a:off x="574408" y="2075711"/>
            <a:ext cx="6103197" cy="1908728"/>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err="1">
                <a:solidFill>
                  <a:srgbClr val="EC6726"/>
                </a:solidFill>
                <a:latin typeface="Arial" panose="020B0604020202020204" pitchFamily="34" charset="0"/>
                <a:cs typeface="Arial" panose="020B0604020202020204" pitchFamily="34" charset="0"/>
              </a:rPr>
              <a:t>ClPP</a:t>
            </a:r>
            <a:r>
              <a:rPr lang="en-AU" sz="1600" b="1" dirty="0">
                <a:solidFill>
                  <a:srgbClr val="EC6726"/>
                </a:solidFill>
                <a:latin typeface="Arial" panose="020B0604020202020204" pitchFamily="34" charset="0"/>
                <a:cs typeface="Arial" panose="020B0604020202020204" pitchFamily="34" charset="0"/>
              </a:rPr>
              <a:t> – </a:t>
            </a:r>
            <a:r>
              <a:rPr lang="hu-HU" sz="1600" b="1" dirty="0">
                <a:solidFill>
                  <a:srgbClr val="EC6726"/>
                </a:solidFill>
                <a:latin typeface="Arial" panose="020B0604020202020204" pitchFamily="34" charset="0"/>
                <a:cs typeface="Arial" panose="020B0604020202020204" pitchFamily="34" charset="0"/>
              </a:rPr>
              <a:t>Csatorna</a:t>
            </a:r>
            <a:endParaRPr lang="en-US" sz="1600" b="1" dirty="0">
              <a:solidFill>
                <a:srgbClr val="002643"/>
              </a:solidFill>
              <a:latin typeface="HelveticaNeueLT Pro 55 Roman" panose="020B0604020202020204" pitchFamily="34" charset="0"/>
            </a:endParaRPr>
          </a:p>
          <a:p>
            <a:pPr marL="342900" indent="-285750">
              <a:lnSpc>
                <a:spcPts val="2400"/>
              </a:lnSpc>
              <a:buFont typeface="Wingdings" panose="05000000000000000000" pitchFamily="2" charset="2"/>
              <a:buChar char="§"/>
              <a:defRPr/>
            </a:pPr>
            <a:r>
              <a:rPr lang="en-US" sz="1600" b="1" dirty="0">
                <a:solidFill>
                  <a:srgbClr val="002643"/>
                </a:solidFill>
                <a:latin typeface="HelveticaNeueLT Pro 55 Roman" panose="020B0604020202020204" pitchFamily="34" charset="0"/>
              </a:rPr>
              <a:t>DN 600</a:t>
            </a:r>
          </a:p>
          <a:p>
            <a:pPr marL="342900" indent="-285750">
              <a:lnSpc>
                <a:spcPts val="2400"/>
              </a:lnSpc>
              <a:buFont typeface="Wingdings" panose="05000000000000000000" pitchFamily="2" charset="2"/>
              <a:buChar char="§"/>
              <a:defRPr/>
            </a:pPr>
            <a:r>
              <a:rPr lang="en-US" sz="1600" b="1" dirty="0">
                <a:solidFill>
                  <a:srgbClr val="002643"/>
                </a:solidFill>
                <a:latin typeface="HelveticaNeueLT Pro 55 Roman" panose="020B0604020202020204" pitchFamily="34" charset="0"/>
              </a:rPr>
              <a:t>Epoxy Liner – </a:t>
            </a:r>
            <a:r>
              <a:rPr lang="hu-HU" sz="1600" b="1" dirty="0" err="1">
                <a:solidFill>
                  <a:srgbClr val="002643"/>
                </a:solidFill>
                <a:latin typeface="HelveticaNeueLT Pro 55 Roman" panose="020B0604020202020204" pitchFamily="34" charset="0"/>
              </a:rPr>
              <a:t>göz</a:t>
            </a:r>
            <a:r>
              <a:rPr lang="hu-HU" sz="1600" b="1" dirty="0">
                <a:solidFill>
                  <a:srgbClr val="002643"/>
                </a:solidFill>
                <a:latin typeface="HelveticaNeueLT Pro 55 Roman" panose="020B0604020202020204" pitchFamily="34" charset="0"/>
              </a:rPr>
              <a:t> kikeményítés</a:t>
            </a:r>
            <a:endParaRPr lang="en-US" sz="1600" b="1" dirty="0">
              <a:solidFill>
                <a:srgbClr val="002643"/>
              </a:solidFill>
              <a:latin typeface="HelveticaNeueLT Pro 55 Roman" panose="020B0604020202020204" pitchFamily="34" charset="0"/>
            </a:endParaRPr>
          </a:p>
          <a:p>
            <a:pPr marL="342900" indent="-285750">
              <a:lnSpc>
                <a:spcPts val="2400"/>
              </a:lnSpc>
              <a:buFont typeface="Wingdings" panose="05000000000000000000" pitchFamily="2" charset="2"/>
              <a:buChar char="§"/>
              <a:defRPr/>
            </a:pPr>
            <a:r>
              <a:rPr lang="hu-HU" sz="1600" b="1" dirty="0">
                <a:solidFill>
                  <a:srgbClr val="EC6726"/>
                </a:solidFill>
                <a:latin typeface="HelveticaNeueLT Pro 55 Roman" panose="020B0604020202020204" pitchFamily="34" charset="0"/>
              </a:rPr>
              <a:t>Hossz</a:t>
            </a:r>
            <a:r>
              <a:rPr lang="en-US" sz="1600" b="1" dirty="0">
                <a:solidFill>
                  <a:srgbClr val="EC6726"/>
                </a:solidFill>
                <a:latin typeface="HelveticaNeueLT Pro 55 Roman" panose="020B0604020202020204" pitchFamily="34" charset="0"/>
              </a:rPr>
              <a:t>: 103,5 m </a:t>
            </a:r>
            <a:r>
              <a:rPr lang="hu-HU" sz="1600" b="1" dirty="0">
                <a:solidFill>
                  <a:srgbClr val="EC6726"/>
                </a:solidFill>
                <a:latin typeface="HelveticaNeueLT Pro 55 Roman" panose="020B0604020202020204" pitchFamily="34" charset="0"/>
              </a:rPr>
              <a:t>egy szakaszban</a:t>
            </a:r>
            <a:endParaRPr lang="en-US" sz="1600" b="1" dirty="0">
              <a:solidFill>
                <a:srgbClr val="EC6726"/>
              </a:solidFill>
              <a:latin typeface="HelveticaNeueLT Pro 55 Roman" panose="020B0604020202020204" pitchFamily="34" charset="0"/>
            </a:endParaRPr>
          </a:p>
          <a:p>
            <a:pPr marL="342900" indent="-285750">
              <a:lnSpc>
                <a:spcPts val="2400"/>
              </a:lnSpc>
              <a:buFont typeface="Wingdings" panose="05000000000000000000" pitchFamily="2" charset="2"/>
              <a:buChar char="§"/>
              <a:defRPr/>
            </a:pPr>
            <a:r>
              <a:rPr lang="hu-HU" sz="1600" b="1" dirty="0">
                <a:solidFill>
                  <a:srgbClr val="002643"/>
                </a:solidFill>
                <a:latin typeface="HelveticaNeueLT Pro 55 Roman" panose="020B0604020202020204" pitchFamily="34" charset="0"/>
              </a:rPr>
              <a:t>Végső falvastagság</a:t>
            </a:r>
            <a:r>
              <a:rPr lang="en-US" sz="1600" b="1" dirty="0">
                <a:solidFill>
                  <a:srgbClr val="002643"/>
                </a:solidFill>
                <a:latin typeface="HelveticaNeueLT Pro 55 Roman" panose="020B0604020202020204" pitchFamily="34" charset="0"/>
              </a:rPr>
              <a:t>:  12,2 mm</a:t>
            </a:r>
          </a:p>
          <a:p>
            <a:pPr marL="342900" indent="-285750">
              <a:lnSpc>
                <a:spcPts val="2400"/>
              </a:lnSpc>
              <a:buFont typeface="Wingdings" panose="05000000000000000000" pitchFamily="2" charset="2"/>
              <a:buChar char="§"/>
              <a:defRPr/>
            </a:pPr>
            <a:r>
              <a:rPr lang="en-US" sz="1600" b="1" dirty="0">
                <a:solidFill>
                  <a:srgbClr val="EC6726"/>
                </a:solidFill>
                <a:latin typeface="HelveticaNeueLT Pro 55 Roman" panose="020B0604020202020204" pitchFamily="34" charset="0"/>
              </a:rPr>
              <a:t>40m</a:t>
            </a:r>
            <a:r>
              <a:rPr lang="hu-HU" sz="1600" b="1" dirty="0">
                <a:solidFill>
                  <a:srgbClr val="EC6726"/>
                </a:solidFill>
                <a:latin typeface="HelveticaNeueLT Pro 55 Roman" panose="020B0604020202020204" pitchFamily="34" charset="0"/>
              </a:rPr>
              <a:t> magasságkülönbség</a:t>
            </a:r>
            <a:endParaRPr lang="en-US" sz="1600" b="1" dirty="0">
              <a:solidFill>
                <a:srgbClr val="EC6726"/>
              </a:solidFill>
              <a:latin typeface="HelveticaNeueLT Pro 55 Roman" panose="020B0604020202020204" pitchFamily="34" charset="0"/>
            </a:endParaRPr>
          </a:p>
        </p:txBody>
      </p:sp>
      <p:sp>
        <p:nvSpPr>
          <p:cNvPr id="14" name="Text Box 6">
            <a:extLst>
              <a:ext uri="{FF2B5EF4-FFF2-40B4-BE49-F238E27FC236}">
                <a16:creationId xmlns:a16="http://schemas.microsoft.com/office/drawing/2014/main" id="{0DC9DBA9-5EDA-1A77-153E-54E257AEB144}"/>
              </a:ext>
            </a:extLst>
          </p:cNvPr>
          <p:cNvSpPr txBox="1">
            <a:spLocks noChangeArrowheads="1"/>
          </p:cNvSpPr>
          <p:nvPr/>
        </p:nvSpPr>
        <p:spPr bwMode="auto">
          <a:xfrm>
            <a:off x="574409" y="1613652"/>
            <a:ext cx="39398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dirty="0">
                <a:solidFill>
                  <a:srgbClr val="002643"/>
                </a:solidFill>
              </a:rPr>
              <a:t>Agriapipe Kft.</a:t>
            </a:r>
            <a:r>
              <a:rPr lang="hu-HU" b="1" dirty="0">
                <a:solidFill>
                  <a:srgbClr val="002643"/>
                </a:solidFill>
              </a:rPr>
              <a:t>-vel együttműködve</a:t>
            </a:r>
            <a:r>
              <a:rPr lang="en-US" b="1" dirty="0">
                <a:solidFill>
                  <a:srgbClr val="002643"/>
                </a:solidFill>
              </a:rPr>
              <a:t>.</a:t>
            </a:r>
          </a:p>
        </p:txBody>
      </p:sp>
      <p:pic>
        <p:nvPicPr>
          <p:cNvPr id="15" name="Grafik 14" descr="Ein Bild, das Text, Schrift, Logo, Grafiken enthält.&#10;&#10;Automatisch generierte Beschreibung">
            <a:extLst>
              <a:ext uri="{FF2B5EF4-FFF2-40B4-BE49-F238E27FC236}">
                <a16:creationId xmlns:a16="http://schemas.microsoft.com/office/drawing/2014/main" id="{D1448BA3-9403-66B2-110C-A2D81917F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232" y="1340018"/>
            <a:ext cx="1161589" cy="698212"/>
          </a:xfrm>
          <a:prstGeom prst="rect">
            <a:avLst/>
          </a:prstGeom>
        </p:spPr>
      </p:pic>
      <p:pic>
        <p:nvPicPr>
          <p:cNvPr id="16" name="Picture 6" descr="Agriapipe Kft. | LinkedIn">
            <a:extLst>
              <a:ext uri="{FF2B5EF4-FFF2-40B4-BE49-F238E27FC236}">
                <a16:creationId xmlns:a16="http://schemas.microsoft.com/office/drawing/2014/main" id="{5D125F91-8D01-AFA8-AC9D-10C81E3410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a:fillRect/>
          </a:stretch>
        </p:blipFill>
        <p:spPr bwMode="auto">
          <a:xfrm>
            <a:off x="5832569" y="1369695"/>
            <a:ext cx="1075223" cy="613289"/>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descr="Ein Bild, das draußen, Himmel, Gras, Kleidung enthält.&#10;&#10;KI-generierte Inhalte können fehlerhaft sein.">
            <a:extLst>
              <a:ext uri="{FF2B5EF4-FFF2-40B4-BE49-F238E27FC236}">
                <a16:creationId xmlns:a16="http://schemas.microsoft.com/office/drawing/2014/main" id="{9C04BBE6-9755-0F81-DE40-30B5DEF8F2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7626" y="2671382"/>
            <a:ext cx="5470187" cy="4102640"/>
          </a:xfrm>
          <a:prstGeom prst="rect">
            <a:avLst/>
          </a:prstGeom>
        </p:spPr>
      </p:pic>
      <p:pic>
        <p:nvPicPr>
          <p:cNvPr id="8" name="Grafik 7" descr="Ein Bild, das Himmel, draußen, Rad, Wolke enthält.&#10;&#10;KI-generierte Inhalte können fehlerhaft sein.">
            <a:extLst>
              <a:ext uri="{FF2B5EF4-FFF2-40B4-BE49-F238E27FC236}">
                <a16:creationId xmlns:a16="http://schemas.microsoft.com/office/drawing/2014/main" id="{FC1D134A-A934-71C5-91A8-178C24E1A1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048" y="3984439"/>
            <a:ext cx="3719444" cy="2789583"/>
          </a:xfrm>
          <a:prstGeom prst="rect">
            <a:avLst/>
          </a:prstGeom>
        </p:spPr>
      </p:pic>
    </p:spTree>
    <p:extLst>
      <p:ext uri="{BB962C8B-B14F-4D97-AF65-F5344CB8AC3E}">
        <p14:creationId xmlns:p14="http://schemas.microsoft.com/office/powerpoint/2010/main" val="1048790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sz="3500" b="1" dirty="0">
                <a:solidFill>
                  <a:srgbClr val="EC6726"/>
                </a:solidFill>
                <a:latin typeface="Arial" panose="020B0604020202020204" pitchFamily="34" charset="0"/>
                <a:cs typeface="Arial" panose="020B0604020202020204" pitchFamily="34" charset="0"/>
              </a:rPr>
              <a:t>Cég</a:t>
            </a:r>
            <a:r>
              <a:rPr lang="de-DE" sz="3500" b="1" dirty="0">
                <a:latin typeface="Arial" panose="020B0604020202020204" pitchFamily="34" charset="0"/>
                <a:cs typeface="Arial" panose="020B0604020202020204" pitchFamily="34" charset="0"/>
              </a:rPr>
              <a:t> </a:t>
            </a:r>
            <a:r>
              <a:rPr lang="de-DE" sz="3500" b="1" dirty="0">
                <a:solidFill>
                  <a:srgbClr val="002643"/>
                </a:solidFill>
                <a:latin typeface="Arial" panose="020B0604020202020204" pitchFamily="34" charset="0"/>
                <a:cs typeface="Arial" panose="020B0604020202020204" pitchFamily="34" charset="0"/>
              </a:rPr>
              <a:t>Profil</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5" y="2530897"/>
            <a:ext cx="5060189" cy="3447610"/>
          </a:xfrm>
          <a:prstGeom prst="rect">
            <a:avLst/>
          </a:prstGeom>
          <a:noFill/>
        </p:spPr>
        <p:txBody>
          <a:bodyPr wrap="square">
            <a:spAutoFit/>
          </a:bodyPr>
          <a:lstStyle/>
          <a:p>
            <a:pPr marL="285750" indent="-285750">
              <a:lnSpc>
                <a:spcPts val="2400"/>
              </a:lnSpc>
              <a:buFont typeface="Wingdings" panose="05000000000000000000" pitchFamily="2" charset="2"/>
              <a:buChar char="§"/>
            </a:pPr>
            <a:r>
              <a:rPr lang="hu-HU" sz="1600" dirty="0">
                <a:solidFill>
                  <a:srgbClr val="002643"/>
                </a:solidFill>
                <a:latin typeface="HelveticaNeueLT Pro 55 Roman" panose="020B0604020202020204" pitchFamily="34" charset="0"/>
              </a:rPr>
              <a:t>Cégek:</a:t>
            </a:r>
            <a:r>
              <a:rPr lang="de-DE" sz="1600" dirty="0">
                <a:solidFill>
                  <a:srgbClr val="002643"/>
                </a:solidFill>
                <a:latin typeface="HelveticaNeueLT Pro 55 Roman" panose="020B0604020202020204" pitchFamily="34" charset="0"/>
              </a:rPr>
              <a:t> SWIETELSKY </a:t>
            </a:r>
            <a:r>
              <a:rPr lang="hu-HU" sz="1600" dirty="0">
                <a:solidFill>
                  <a:srgbClr val="002643"/>
                </a:solidFill>
                <a:latin typeface="HelveticaNeueLT Pro 55 Roman" panose="020B0604020202020204" pitchFamily="34" charset="0"/>
              </a:rPr>
              <a:t>és</a:t>
            </a:r>
            <a:r>
              <a:rPr lang="de-DE" sz="1600" dirty="0">
                <a:solidFill>
                  <a:srgbClr val="002643"/>
                </a:solidFill>
                <a:latin typeface="HelveticaNeueLT Pro 55 Roman" panose="020B0604020202020204" pitchFamily="34" charset="0"/>
              </a:rPr>
              <a:t> EIFFAGE (Faber)</a:t>
            </a:r>
          </a:p>
          <a:p>
            <a:pPr marL="285750" indent="-285750">
              <a:lnSpc>
                <a:spcPts val="2400"/>
              </a:lnSpc>
              <a:buFont typeface="Wingdings" panose="05000000000000000000" pitchFamily="2" charset="2"/>
              <a:buChar char="§"/>
            </a:pPr>
            <a:endParaRPr lang="de-DE" sz="1600" dirty="0">
              <a:solidFill>
                <a:srgbClr val="002643"/>
              </a:solidFill>
              <a:latin typeface="HelveticaNeueLT Pro 55 Roman" panose="020B0604020202020204" pitchFamily="34" charset="0"/>
            </a:endParaRPr>
          </a:p>
          <a:p>
            <a:pPr marL="285750" indent="-285750">
              <a:lnSpc>
                <a:spcPts val="2400"/>
              </a:lnSpc>
              <a:buFont typeface="Wingdings" panose="05000000000000000000" pitchFamily="2" charset="2"/>
              <a:buChar char="§"/>
            </a:pPr>
            <a:r>
              <a:rPr lang="de-DE" sz="1600" dirty="0">
                <a:solidFill>
                  <a:srgbClr val="002643"/>
                </a:solidFill>
                <a:latin typeface="HelveticaNeueLT Pro 55 Roman" panose="020B0604020202020204" pitchFamily="34" charset="0"/>
              </a:rPr>
              <a:t>2001</a:t>
            </a:r>
            <a:r>
              <a:rPr lang="hu-HU" sz="1600" dirty="0">
                <a:solidFill>
                  <a:srgbClr val="002643"/>
                </a:solidFill>
                <a:latin typeface="HelveticaNeueLT Pro 55 Roman" panose="020B0604020202020204" pitchFamily="34" charset="0"/>
              </a:rPr>
              <a:t>-ben alapítva a</a:t>
            </a:r>
            <a:r>
              <a:rPr lang="de-DE" sz="1600" dirty="0">
                <a:solidFill>
                  <a:srgbClr val="002643"/>
                </a:solidFill>
                <a:latin typeface="HelveticaNeueLT Pro 55 Roman" panose="020B0604020202020204" pitchFamily="34" charset="0"/>
              </a:rPr>
              <a:t> Swietelsky-Faber GmbH</a:t>
            </a:r>
          </a:p>
          <a:p>
            <a:pPr marL="285750" indent="-285750">
              <a:lnSpc>
                <a:spcPts val="2400"/>
              </a:lnSpc>
              <a:buFont typeface="Wingdings" panose="05000000000000000000" pitchFamily="2" charset="2"/>
              <a:buChar char="§"/>
            </a:pPr>
            <a:endParaRPr lang="de-DE" sz="1600" dirty="0">
              <a:solidFill>
                <a:srgbClr val="002643"/>
              </a:solidFill>
              <a:latin typeface="HelveticaNeueLT Pro 55 Roman" panose="020B0604020202020204" pitchFamily="34" charset="0"/>
            </a:endParaRPr>
          </a:p>
          <a:p>
            <a:pPr marL="285750" indent="-285750">
              <a:lnSpc>
                <a:spcPts val="2400"/>
              </a:lnSpc>
              <a:buFont typeface="Wingdings" panose="05000000000000000000" pitchFamily="2" charset="2"/>
              <a:buChar char="§"/>
            </a:pPr>
            <a:r>
              <a:rPr lang="hu-HU" sz="1600" dirty="0">
                <a:solidFill>
                  <a:srgbClr val="002643"/>
                </a:solidFill>
                <a:latin typeface="HelveticaNeueLT Pro 55 Roman" panose="020B0604020202020204" pitchFamily="34" charset="0"/>
              </a:rPr>
              <a:t>Része a </a:t>
            </a:r>
            <a:r>
              <a:rPr lang="de-DE" sz="1600" dirty="0">
                <a:solidFill>
                  <a:srgbClr val="002643"/>
                </a:solidFill>
                <a:latin typeface="HelveticaNeueLT Pro 55 Roman" panose="020B0604020202020204" pitchFamily="34" charset="0"/>
              </a:rPr>
              <a:t>SWIETELSKY </a:t>
            </a:r>
            <a:r>
              <a:rPr lang="hu-HU" sz="1600" dirty="0">
                <a:solidFill>
                  <a:srgbClr val="002643"/>
                </a:solidFill>
                <a:latin typeface="HelveticaNeueLT Pro 55 Roman" panose="020B0604020202020204" pitchFamily="34" charset="0"/>
              </a:rPr>
              <a:t>és </a:t>
            </a:r>
            <a:r>
              <a:rPr lang="de-DE" sz="1600" dirty="0">
                <a:solidFill>
                  <a:srgbClr val="002643"/>
                </a:solidFill>
                <a:latin typeface="HelveticaNeueLT Pro 55 Roman" panose="020B0604020202020204" pitchFamily="34" charset="0"/>
              </a:rPr>
              <a:t>EIFFAGE</a:t>
            </a:r>
            <a:r>
              <a:rPr lang="hu-HU" sz="1600" dirty="0">
                <a:solidFill>
                  <a:srgbClr val="002643"/>
                </a:solidFill>
                <a:latin typeface="HelveticaNeueLT Pro 55 Roman" panose="020B0604020202020204" pitchFamily="34" charset="0"/>
              </a:rPr>
              <a:t> cégcsoportnak</a:t>
            </a:r>
            <a:endParaRPr lang="de-DE" sz="1600" dirty="0">
              <a:solidFill>
                <a:srgbClr val="002643"/>
              </a:solidFill>
              <a:latin typeface="HelveticaNeueLT Pro 55 Roman" panose="020B0604020202020204" pitchFamily="34" charset="0"/>
            </a:endParaRPr>
          </a:p>
          <a:p>
            <a:pPr marL="285750" indent="-285750">
              <a:lnSpc>
                <a:spcPts val="2400"/>
              </a:lnSpc>
              <a:buFont typeface="Wingdings" panose="05000000000000000000" pitchFamily="2" charset="2"/>
              <a:buChar char="§"/>
            </a:pPr>
            <a:endParaRPr lang="de-DE" sz="1600" dirty="0">
              <a:solidFill>
                <a:srgbClr val="002643"/>
              </a:solidFill>
              <a:latin typeface="HelveticaNeueLT Pro 55 Roman" panose="020B0604020202020204" pitchFamily="34" charset="0"/>
            </a:endParaRPr>
          </a:p>
          <a:p>
            <a:pPr marL="285750" indent="-285750">
              <a:lnSpc>
                <a:spcPts val="2400"/>
              </a:lnSpc>
              <a:buFont typeface="Wingdings" panose="05000000000000000000" pitchFamily="2" charset="2"/>
              <a:buChar char="§"/>
            </a:pPr>
            <a:r>
              <a:rPr lang="de-DE" sz="1600" dirty="0">
                <a:solidFill>
                  <a:srgbClr val="002643"/>
                </a:solidFill>
                <a:latin typeface="HelveticaNeueLT Pro 55 Roman" panose="020B0604020202020204" pitchFamily="34" charset="0"/>
              </a:rPr>
              <a:t>14 </a:t>
            </a:r>
            <a:r>
              <a:rPr lang="hu-HU" sz="1600" dirty="0">
                <a:solidFill>
                  <a:srgbClr val="002643"/>
                </a:solidFill>
                <a:latin typeface="HelveticaNeueLT Pro 55 Roman" panose="020B0604020202020204" pitchFamily="34" charset="0"/>
              </a:rPr>
              <a:t>ágazat </a:t>
            </a:r>
            <a:r>
              <a:rPr lang="de-DE" sz="1600" dirty="0">
                <a:solidFill>
                  <a:srgbClr val="002643"/>
                </a:solidFill>
                <a:latin typeface="HelveticaNeueLT Pro 55 Roman" panose="020B0604020202020204" pitchFamily="34" charset="0"/>
              </a:rPr>
              <a:t>350 </a:t>
            </a:r>
            <a:r>
              <a:rPr lang="hu-HU" sz="1600" dirty="0">
                <a:solidFill>
                  <a:srgbClr val="002643"/>
                </a:solidFill>
                <a:latin typeface="HelveticaNeueLT Pro 55 Roman" panose="020B0604020202020204" pitchFamily="34" charset="0"/>
              </a:rPr>
              <a:t>alkalmazottal</a:t>
            </a:r>
            <a:endParaRPr lang="de-DE" sz="1600" dirty="0">
              <a:solidFill>
                <a:srgbClr val="002643"/>
              </a:solidFill>
              <a:latin typeface="HelveticaNeueLT Pro 55 Roman" panose="020B0604020202020204" pitchFamily="34" charset="0"/>
            </a:endParaRPr>
          </a:p>
          <a:p>
            <a:pPr>
              <a:lnSpc>
                <a:spcPts val="2400"/>
              </a:lnSpc>
            </a:pPr>
            <a:r>
              <a:rPr lang="de-DE" sz="1600" dirty="0">
                <a:solidFill>
                  <a:srgbClr val="002643"/>
                </a:solidFill>
                <a:latin typeface="HelveticaNeueLT Pro 55 Roman" panose="020B0604020202020204" pitchFamily="34" charset="0"/>
              </a:rPr>
              <a:t>  </a:t>
            </a:r>
          </a:p>
          <a:p>
            <a:pPr>
              <a:lnSpc>
                <a:spcPts val="2400"/>
              </a:lnSpc>
            </a:pPr>
            <a:endParaRPr lang="de-DE" sz="1600" dirty="0">
              <a:solidFill>
                <a:srgbClr val="002643"/>
              </a:solidFill>
              <a:latin typeface="HelveticaNeueLT Pro 55 Roman" panose="020B0604020202020204" pitchFamily="34" charset="0"/>
            </a:endParaRPr>
          </a:p>
          <a:p>
            <a:pPr>
              <a:lnSpc>
                <a:spcPts val="2400"/>
              </a:lnSpc>
            </a:pPr>
            <a:r>
              <a:rPr lang="de-DE" sz="1600" dirty="0">
                <a:solidFill>
                  <a:srgbClr val="002643"/>
                </a:solidFill>
                <a:latin typeface="HelveticaNeueLT Pro 55 Roman" panose="020B0604020202020204" pitchFamily="34" charset="0"/>
              </a:rPr>
              <a:t> </a:t>
            </a:r>
            <a:endParaRPr lang="de-DE" sz="1600" b="0" i="0" dirty="0">
              <a:solidFill>
                <a:srgbClr val="002643"/>
              </a:solidFill>
              <a:effectLst/>
              <a:latin typeface="HelveticaNeueLT Pro 55 Roman"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307777"/>
          </a:xfrm>
          <a:prstGeom prst="rect">
            <a:avLst/>
          </a:prstGeom>
          <a:noFill/>
        </p:spPr>
        <p:txBody>
          <a:bodyPr wrap="square" rtlCol="0">
            <a:spAutoFit/>
          </a:bodyPr>
          <a:lstStyle/>
          <a:p>
            <a:r>
              <a:rPr lang="hu-HU" sz="1400" dirty="0">
                <a:solidFill>
                  <a:srgbClr val="737373"/>
                </a:solidFill>
                <a:latin typeface="Arial" panose="020B0604020202020204" pitchFamily="34" charset="0"/>
                <a:cs typeface="Arial" panose="020B0604020202020204" pitchFamily="34" charset="0"/>
              </a:rPr>
              <a:t>Rólunk</a:t>
            </a:r>
            <a:endParaRPr lang="de-DE" sz="1400" dirty="0">
              <a:solidFill>
                <a:srgbClr val="737373"/>
              </a:solidFill>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10" name="Grafik 9" descr="Ein Bild, das Text, Karte, Schrift, Atlas enthält.&#10;&#10;Automatisch generierte Beschreibung">
            <a:extLst>
              <a:ext uri="{FF2B5EF4-FFF2-40B4-BE49-F238E27FC236}">
                <a16:creationId xmlns:a16="http://schemas.microsoft.com/office/drawing/2014/main" id="{CB7DA56A-3E32-6196-E07F-618D3265A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4864" y="0"/>
            <a:ext cx="6858000" cy="6858000"/>
          </a:xfrm>
          <a:prstGeom prst="rect">
            <a:avLst/>
          </a:prstGeom>
        </p:spPr>
      </p:pic>
    </p:spTree>
    <p:extLst>
      <p:ext uri="{BB962C8B-B14F-4D97-AF65-F5344CB8AC3E}">
        <p14:creationId xmlns:p14="http://schemas.microsoft.com/office/powerpoint/2010/main" val="2026298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CDE4B-8A39-DB54-6195-52AB56930106}"/>
            </a:ext>
          </a:extLst>
        </p:cNvPr>
        <p:cNvGrpSpPr/>
        <p:nvPr/>
      </p:nvGrpSpPr>
      <p:grpSpPr>
        <a:xfrm>
          <a:off x="0" y="0"/>
          <a:ext cx="0" cy="0"/>
          <a:chOff x="0" y="0"/>
          <a:chExt cx="0" cy="0"/>
        </a:xfrm>
      </p:grpSpPr>
      <p:sp>
        <p:nvSpPr>
          <p:cNvPr id="18" name="Rechteck 17">
            <a:extLst>
              <a:ext uri="{FF2B5EF4-FFF2-40B4-BE49-F238E27FC236}">
                <a16:creationId xmlns:a16="http://schemas.microsoft.com/office/drawing/2014/main" id="{C018164B-356D-27FA-6795-781F4E957538}"/>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F93C98CF-3F2E-CBCD-2486-37B67D325405}"/>
              </a:ext>
            </a:extLst>
          </p:cNvPr>
          <p:cNvSpPr txBox="1">
            <a:spLocks/>
          </p:cNvSpPr>
          <p:nvPr/>
        </p:nvSpPr>
        <p:spPr>
          <a:xfrm>
            <a:off x="574408" y="786766"/>
            <a:ext cx="970772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sz="3600" b="1" dirty="0"/>
              <a:t>Köszönjük az </a:t>
            </a:r>
            <a:r>
              <a:rPr lang="en-US" sz="3600" b="1" dirty="0"/>
              <a:t>Agriapipe </a:t>
            </a:r>
            <a:r>
              <a:rPr lang="hu-HU" sz="3600" b="1" dirty="0"/>
              <a:t>Kft.-</a:t>
            </a:r>
            <a:r>
              <a:rPr lang="hu-HU" sz="3600" b="1" dirty="0" err="1"/>
              <a:t>nek</a:t>
            </a:r>
            <a:r>
              <a:rPr lang="hu-HU" sz="3600" b="1" dirty="0"/>
              <a:t> a támogatást</a:t>
            </a:r>
            <a:r>
              <a:rPr lang="de-AT" sz="3600" b="1" dirty="0"/>
              <a:t>!</a:t>
            </a:r>
            <a:endParaRPr lang="en-US" sz="3600" b="1" dirty="0">
              <a:solidFill>
                <a:srgbClr val="002643"/>
              </a:solidFill>
            </a:endParaRPr>
          </a:p>
        </p:txBody>
      </p:sp>
      <p:sp>
        <p:nvSpPr>
          <p:cNvPr id="11" name="Rechteck 10">
            <a:extLst>
              <a:ext uri="{FF2B5EF4-FFF2-40B4-BE49-F238E27FC236}">
                <a16:creationId xmlns:a16="http://schemas.microsoft.com/office/drawing/2014/main" id="{926CD48B-F129-9D78-4C70-09FE49F979E6}"/>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F68505BA-9E82-559F-0CC1-FBCFCACBCB13}"/>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ESETTANULMÁNYOK</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0867AACE-348E-05B3-D99B-88D1D1AC9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15" name="Grafik 14" descr="Ein Bild, das Text, Schrift, Logo, Grafiken enthält.&#10;&#10;Automatisch generierte Beschreibung">
            <a:extLst>
              <a:ext uri="{FF2B5EF4-FFF2-40B4-BE49-F238E27FC236}">
                <a16:creationId xmlns:a16="http://schemas.microsoft.com/office/drawing/2014/main" id="{8A695EAA-674D-610C-68AC-3D86AE897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1395" y="3958831"/>
            <a:ext cx="1857808" cy="1116698"/>
          </a:xfrm>
          <a:prstGeom prst="rect">
            <a:avLst/>
          </a:prstGeom>
        </p:spPr>
      </p:pic>
      <p:pic>
        <p:nvPicPr>
          <p:cNvPr id="16" name="Picture 6" descr="Agriapipe Kft. | LinkedIn">
            <a:extLst>
              <a:ext uri="{FF2B5EF4-FFF2-40B4-BE49-F238E27FC236}">
                <a16:creationId xmlns:a16="http://schemas.microsoft.com/office/drawing/2014/main" id="{77986D66-A2C4-6295-BE5C-23886B6351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a:fillRect/>
          </a:stretch>
        </p:blipFill>
        <p:spPr bwMode="auto">
          <a:xfrm>
            <a:off x="6933551" y="2899169"/>
            <a:ext cx="1857808" cy="1059662"/>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descr="Ein Bild, das Schuhwerk, draußen, Kleidung, Person enthält.&#10;&#10;KI-generierte Inhalte können fehlerhaft sein.">
            <a:extLst>
              <a:ext uri="{FF2B5EF4-FFF2-40B4-BE49-F238E27FC236}">
                <a16:creationId xmlns:a16="http://schemas.microsoft.com/office/drawing/2014/main" id="{87B0E98E-721F-9E94-B525-929347E5A87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5000"/>
                    </a14:imgEffect>
                  </a14:imgLayer>
                </a14:imgProps>
              </a:ext>
              <a:ext uri="{28A0092B-C50C-407E-A947-70E740481C1C}">
                <a14:useLocalDpi xmlns:a14="http://schemas.microsoft.com/office/drawing/2010/main" val="0"/>
              </a:ext>
            </a:extLst>
          </a:blip>
          <a:stretch>
            <a:fillRect/>
          </a:stretch>
        </p:blipFill>
        <p:spPr>
          <a:xfrm>
            <a:off x="2577891" y="1501140"/>
            <a:ext cx="3967640" cy="5290187"/>
          </a:xfrm>
          <a:prstGeom prst="rect">
            <a:avLst/>
          </a:prstGeom>
        </p:spPr>
      </p:pic>
    </p:spTree>
    <p:extLst>
      <p:ext uri="{BB962C8B-B14F-4D97-AF65-F5344CB8AC3E}">
        <p14:creationId xmlns:p14="http://schemas.microsoft.com/office/powerpoint/2010/main" val="3109770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38BE1-2C4C-EBD3-0B53-1E183D8862D5}"/>
            </a:ext>
          </a:extLst>
        </p:cNvPr>
        <p:cNvGrpSpPr/>
        <p:nvPr/>
      </p:nvGrpSpPr>
      <p:grpSpPr>
        <a:xfrm>
          <a:off x="0" y="0"/>
          <a:ext cx="0" cy="0"/>
          <a:chOff x="0" y="0"/>
          <a:chExt cx="0" cy="0"/>
        </a:xfrm>
      </p:grpSpPr>
      <p:sp>
        <p:nvSpPr>
          <p:cNvPr id="9" name="Textfeld 8">
            <a:extLst>
              <a:ext uri="{FF2B5EF4-FFF2-40B4-BE49-F238E27FC236}">
                <a16:creationId xmlns:a16="http://schemas.microsoft.com/office/drawing/2014/main" id="{20E53884-3486-B1A8-9BF2-B3B5852B91F7}"/>
              </a:ext>
            </a:extLst>
          </p:cNvPr>
          <p:cNvSpPr txBox="1"/>
          <p:nvPr/>
        </p:nvSpPr>
        <p:spPr>
          <a:xfrm>
            <a:off x="6498275" y="1824285"/>
            <a:ext cx="4018425" cy="985398"/>
          </a:xfrm>
          <a:prstGeom prst="rect">
            <a:avLst/>
          </a:prstGeom>
          <a:noFill/>
        </p:spPr>
        <p:txBody>
          <a:bodyPr wrap="square">
            <a:spAutoFit/>
          </a:bodyPr>
          <a:lstStyle/>
          <a:p>
            <a:pPr>
              <a:lnSpc>
                <a:spcPts val="2400"/>
              </a:lnSpc>
            </a:pPr>
            <a:r>
              <a:rPr lang="de-DE" sz="1600" b="0" i="0" dirty="0">
                <a:solidFill>
                  <a:srgbClr val="002643"/>
                </a:solidFill>
                <a:effectLst/>
                <a:latin typeface="Arial" panose="020B0604020202020204" pitchFamily="34" charset="0"/>
                <a:cs typeface="Arial" panose="020B0604020202020204" pitchFamily="34" charset="0"/>
              </a:rPr>
              <a:t>Swietelsky-Faber GmbH</a:t>
            </a:r>
          </a:p>
          <a:p>
            <a:pPr>
              <a:lnSpc>
                <a:spcPts val="2400"/>
              </a:lnSpc>
            </a:pPr>
            <a:r>
              <a:rPr lang="de-DE" sz="1600" b="0" i="0" dirty="0" err="1">
                <a:solidFill>
                  <a:srgbClr val="002643"/>
                </a:solidFill>
                <a:effectLst/>
                <a:latin typeface="Arial" panose="020B0604020202020204" pitchFamily="34" charset="0"/>
                <a:cs typeface="Arial" panose="020B0604020202020204" pitchFamily="34" charset="0"/>
              </a:rPr>
              <a:t>Haidfeldstraße</a:t>
            </a:r>
            <a:r>
              <a:rPr lang="de-DE" sz="1600" b="0" i="0" dirty="0">
                <a:solidFill>
                  <a:srgbClr val="002643"/>
                </a:solidFill>
                <a:effectLst/>
                <a:latin typeface="Arial" panose="020B0604020202020204" pitchFamily="34" charset="0"/>
                <a:cs typeface="Arial" panose="020B0604020202020204" pitchFamily="34" charset="0"/>
              </a:rPr>
              <a:t> 44</a:t>
            </a:r>
          </a:p>
          <a:p>
            <a:pPr>
              <a:lnSpc>
                <a:spcPts val="2400"/>
              </a:lnSpc>
            </a:pPr>
            <a:r>
              <a:rPr lang="de-DE" sz="1600" b="0" i="0" dirty="0">
                <a:solidFill>
                  <a:srgbClr val="002643"/>
                </a:solidFill>
                <a:effectLst/>
                <a:latin typeface="Arial" panose="020B0604020202020204" pitchFamily="34" charset="0"/>
                <a:cs typeface="Arial" panose="020B0604020202020204" pitchFamily="34" charset="0"/>
              </a:rPr>
              <a:t>A-4060 Leonding</a:t>
            </a:r>
          </a:p>
        </p:txBody>
      </p:sp>
      <p:sp>
        <p:nvSpPr>
          <p:cNvPr id="11" name="Titel 1">
            <a:extLst>
              <a:ext uri="{FF2B5EF4-FFF2-40B4-BE49-F238E27FC236}">
                <a16:creationId xmlns:a16="http://schemas.microsoft.com/office/drawing/2014/main" id="{C61631EF-4A6C-6E77-B395-8477C9B13EA5}"/>
              </a:ext>
            </a:extLst>
          </p:cNvPr>
          <p:cNvSpPr txBox="1">
            <a:spLocks/>
          </p:cNvSpPr>
          <p:nvPr/>
        </p:nvSpPr>
        <p:spPr>
          <a:xfrm>
            <a:off x="574408" y="805411"/>
            <a:ext cx="8353282" cy="8099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sz="3500" b="1" dirty="0">
                <a:solidFill>
                  <a:srgbClr val="002643"/>
                </a:solidFill>
                <a:latin typeface="Arial" panose="020B0604020202020204" pitchFamily="34" charset="0"/>
                <a:cs typeface="Arial" panose="020B0604020202020204" pitchFamily="34" charset="0"/>
              </a:rPr>
              <a:t>Elérhetőség </a:t>
            </a:r>
            <a:r>
              <a:rPr lang="de-DE" sz="3500" b="1" dirty="0">
                <a:solidFill>
                  <a:srgbClr val="F27A24"/>
                </a:solidFill>
                <a:latin typeface="Arial" panose="020B0604020202020204" pitchFamily="34" charset="0"/>
                <a:cs typeface="Arial" panose="020B0604020202020204" pitchFamily="34" charset="0"/>
              </a:rPr>
              <a:t>Swietelsky-Faber</a:t>
            </a:r>
          </a:p>
        </p:txBody>
      </p:sp>
      <p:sp>
        <p:nvSpPr>
          <p:cNvPr id="12" name="Rechteck 11">
            <a:extLst>
              <a:ext uri="{FF2B5EF4-FFF2-40B4-BE49-F238E27FC236}">
                <a16:creationId xmlns:a16="http://schemas.microsoft.com/office/drawing/2014/main" id="{E469CB49-C97F-DA2F-B5C8-84F7BF1742F8}"/>
              </a:ext>
            </a:extLst>
          </p:cNvPr>
          <p:cNvSpPr/>
          <p:nvPr/>
        </p:nvSpPr>
        <p:spPr>
          <a:xfrm>
            <a:off x="678233" y="1458542"/>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latin typeface="Arial" panose="020B0604020202020204" pitchFamily="34" charset="0"/>
              <a:cs typeface="Arial" panose="020B0604020202020204" pitchFamily="34" charset="0"/>
            </a:endParaRPr>
          </a:p>
        </p:txBody>
      </p:sp>
      <p:grpSp>
        <p:nvGrpSpPr>
          <p:cNvPr id="8" name="Gruppieren 7">
            <a:extLst>
              <a:ext uri="{FF2B5EF4-FFF2-40B4-BE49-F238E27FC236}">
                <a16:creationId xmlns:a16="http://schemas.microsoft.com/office/drawing/2014/main" id="{6FDA5E30-2544-47E9-55D9-4FBD487BDA0D}"/>
              </a:ext>
            </a:extLst>
          </p:cNvPr>
          <p:cNvGrpSpPr/>
          <p:nvPr/>
        </p:nvGrpSpPr>
        <p:grpSpPr>
          <a:xfrm>
            <a:off x="5102196" y="1783871"/>
            <a:ext cx="987189" cy="987189"/>
            <a:chOff x="5102196" y="1631283"/>
            <a:chExt cx="987189" cy="987189"/>
          </a:xfrm>
        </p:grpSpPr>
        <p:sp>
          <p:nvSpPr>
            <p:cNvPr id="15" name="Rechteck 14">
              <a:extLst>
                <a:ext uri="{FF2B5EF4-FFF2-40B4-BE49-F238E27FC236}">
                  <a16:creationId xmlns:a16="http://schemas.microsoft.com/office/drawing/2014/main" id="{804548E2-B9E0-5B3A-7EE2-05270F78514B}"/>
                </a:ext>
              </a:extLst>
            </p:cNvPr>
            <p:cNvSpPr/>
            <p:nvPr/>
          </p:nvSpPr>
          <p:spPr>
            <a:xfrm>
              <a:off x="5102196" y="1631283"/>
              <a:ext cx="987189" cy="987189"/>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u="sng" dirty="0">
                <a:latin typeface="Arial" panose="020B0604020202020204" pitchFamily="34" charset="0"/>
                <a:cs typeface="Arial" panose="020B0604020202020204" pitchFamily="34" charset="0"/>
              </a:endParaRPr>
            </a:p>
          </p:txBody>
        </p:sp>
        <p:pic>
          <p:nvPicPr>
            <p:cNvPr id="19" name="Grafik 18">
              <a:extLst>
                <a:ext uri="{FF2B5EF4-FFF2-40B4-BE49-F238E27FC236}">
                  <a16:creationId xmlns:a16="http://schemas.microsoft.com/office/drawing/2014/main" id="{6F3212CA-4AB8-4D67-D36C-33E0929645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9961" y="1981293"/>
              <a:ext cx="395998" cy="295154"/>
            </a:xfrm>
            <a:prstGeom prst="rect">
              <a:avLst/>
            </a:prstGeom>
          </p:spPr>
        </p:pic>
      </p:grpSp>
      <p:grpSp>
        <p:nvGrpSpPr>
          <p:cNvPr id="10" name="Gruppieren 9">
            <a:extLst>
              <a:ext uri="{FF2B5EF4-FFF2-40B4-BE49-F238E27FC236}">
                <a16:creationId xmlns:a16="http://schemas.microsoft.com/office/drawing/2014/main" id="{5F81780C-B126-AC6D-F9DB-476BFF349F69}"/>
              </a:ext>
            </a:extLst>
          </p:cNvPr>
          <p:cNvGrpSpPr/>
          <p:nvPr/>
        </p:nvGrpSpPr>
        <p:grpSpPr>
          <a:xfrm>
            <a:off x="5102196" y="3269884"/>
            <a:ext cx="987189" cy="987189"/>
            <a:chOff x="5102196" y="3034541"/>
            <a:chExt cx="987189" cy="987189"/>
          </a:xfrm>
        </p:grpSpPr>
        <p:sp>
          <p:nvSpPr>
            <p:cNvPr id="17" name="Rechteck 16">
              <a:extLst>
                <a:ext uri="{FF2B5EF4-FFF2-40B4-BE49-F238E27FC236}">
                  <a16:creationId xmlns:a16="http://schemas.microsoft.com/office/drawing/2014/main" id="{7DDE8D2E-B0E1-3538-A032-594C9573CD47}"/>
                </a:ext>
              </a:extLst>
            </p:cNvPr>
            <p:cNvSpPr/>
            <p:nvPr/>
          </p:nvSpPr>
          <p:spPr>
            <a:xfrm>
              <a:off x="5102196" y="3034541"/>
              <a:ext cx="987189" cy="987189"/>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latin typeface="Arial" panose="020B0604020202020204" pitchFamily="34" charset="0"/>
                <a:cs typeface="Arial" panose="020B0604020202020204" pitchFamily="34" charset="0"/>
              </a:endParaRPr>
            </a:p>
          </p:txBody>
        </p:sp>
        <p:pic>
          <p:nvPicPr>
            <p:cNvPr id="21" name="Grafik 20">
              <a:extLst>
                <a:ext uri="{FF2B5EF4-FFF2-40B4-BE49-F238E27FC236}">
                  <a16:creationId xmlns:a16="http://schemas.microsoft.com/office/drawing/2014/main" id="{36945BD4-058A-73E1-4096-45C61D7AB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02445" y="3316202"/>
              <a:ext cx="400338" cy="437514"/>
            </a:xfrm>
            <a:prstGeom prst="rect">
              <a:avLst/>
            </a:prstGeom>
          </p:spPr>
        </p:pic>
      </p:grpSp>
      <p:sp>
        <p:nvSpPr>
          <p:cNvPr id="22" name="Titel 1">
            <a:extLst>
              <a:ext uri="{FF2B5EF4-FFF2-40B4-BE49-F238E27FC236}">
                <a16:creationId xmlns:a16="http://schemas.microsoft.com/office/drawing/2014/main" id="{3C48580E-1EE6-5CFE-A05A-4C2384EE4DA1}"/>
              </a:ext>
            </a:extLst>
          </p:cNvPr>
          <p:cNvSpPr txBox="1">
            <a:spLocks/>
          </p:cNvSpPr>
          <p:nvPr/>
        </p:nvSpPr>
        <p:spPr>
          <a:xfrm>
            <a:off x="5017730" y="6234329"/>
            <a:ext cx="2836328" cy="3693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b="1" dirty="0">
                <a:solidFill>
                  <a:srgbClr val="F27A24"/>
                </a:solidFill>
                <a:latin typeface="+mn-lt"/>
                <a:cs typeface="Arial" panose="020B0604020202020204" pitchFamily="34" charset="0"/>
              </a:rPr>
              <a:t>swietelsky-faber</a:t>
            </a:r>
            <a:r>
              <a:rPr lang="de-DE" sz="2000" b="1" dirty="0">
                <a:solidFill>
                  <a:srgbClr val="F27A24"/>
                </a:solidFill>
                <a:latin typeface="Arial" panose="020B0604020202020204" pitchFamily="34" charset="0"/>
                <a:cs typeface="Arial" panose="020B0604020202020204" pitchFamily="34" charset="0"/>
              </a:rPr>
              <a:t>.com</a:t>
            </a:r>
          </a:p>
        </p:txBody>
      </p:sp>
      <p:sp>
        <p:nvSpPr>
          <p:cNvPr id="23" name="Rechteck 22">
            <a:extLst>
              <a:ext uri="{FF2B5EF4-FFF2-40B4-BE49-F238E27FC236}">
                <a16:creationId xmlns:a16="http://schemas.microsoft.com/office/drawing/2014/main" id="{83CB7F04-3BBD-38FA-3157-41499E86CE11}"/>
              </a:ext>
            </a:extLst>
          </p:cNvPr>
          <p:cNvSpPr/>
          <p:nvPr/>
        </p:nvSpPr>
        <p:spPr>
          <a:xfrm>
            <a:off x="5102196" y="6619575"/>
            <a:ext cx="7089804" cy="238425"/>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B62DDA6C-5E0A-32E1-8B20-B72DFB753624}"/>
              </a:ext>
            </a:extLst>
          </p:cNvPr>
          <p:cNvPicPr>
            <a:picLocks noChangeAspect="1"/>
          </p:cNvPicPr>
          <p:nvPr/>
        </p:nvPicPr>
        <p:blipFill rotWithShape="1">
          <a:blip r:embed="rId6">
            <a:extLst>
              <a:ext uri="{28A0092B-C50C-407E-A947-70E740481C1C}">
                <a14:useLocalDpi xmlns:a14="http://schemas.microsoft.com/office/drawing/2010/main" val="0"/>
              </a:ext>
            </a:extLst>
          </a:blip>
          <a:srcRect b="-212"/>
          <a:stretch/>
        </p:blipFill>
        <p:spPr>
          <a:xfrm>
            <a:off x="526163" y="2082657"/>
            <a:ext cx="4219250" cy="4060309"/>
          </a:xfrm>
          <a:prstGeom prst="rect">
            <a:avLst/>
          </a:prstGeom>
        </p:spPr>
      </p:pic>
      <p:sp>
        <p:nvSpPr>
          <p:cNvPr id="2" name="Textfeld 1">
            <a:extLst>
              <a:ext uri="{FF2B5EF4-FFF2-40B4-BE49-F238E27FC236}">
                <a16:creationId xmlns:a16="http://schemas.microsoft.com/office/drawing/2014/main" id="{3A31057F-18BE-C3C2-5479-D6EF2AF6C33D}"/>
              </a:ext>
            </a:extLst>
          </p:cNvPr>
          <p:cNvSpPr txBox="1"/>
          <p:nvPr/>
        </p:nvSpPr>
        <p:spPr>
          <a:xfrm>
            <a:off x="622856" y="366477"/>
            <a:ext cx="3565217" cy="523220"/>
          </a:xfrm>
          <a:prstGeom prst="rect">
            <a:avLst/>
          </a:prstGeom>
          <a:noFill/>
        </p:spPr>
        <p:txBody>
          <a:bodyPr wrap="square" rtlCol="0">
            <a:spAutoFit/>
          </a:bodyPr>
          <a:lstStyle/>
          <a:p>
            <a:r>
              <a:rPr lang="hu-HU" sz="1400" dirty="0">
                <a:solidFill>
                  <a:srgbClr val="737373"/>
                </a:solidFill>
                <a:latin typeface="Arial" panose="020B0604020202020204" pitchFamily="34" charset="0"/>
                <a:cs typeface="Arial" panose="020B0604020202020204" pitchFamily="34" charset="0"/>
              </a:rPr>
              <a:t>Elérhetőségek</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3FEC60CC-46BB-47F3-3FA6-C4DA07229A31}"/>
              </a:ext>
            </a:extLst>
          </p:cNvPr>
          <p:cNvSpPr txBox="1"/>
          <p:nvPr/>
        </p:nvSpPr>
        <p:spPr>
          <a:xfrm>
            <a:off x="6498275" y="3116890"/>
            <a:ext cx="4018425" cy="1293175"/>
          </a:xfrm>
          <a:prstGeom prst="rect">
            <a:avLst/>
          </a:prstGeom>
          <a:noFill/>
        </p:spPr>
        <p:txBody>
          <a:bodyPr wrap="square">
            <a:spAutoFit/>
          </a:bodyPr>
          <a:lstStyle/>
          <a:p>
            <a:pPr>
              <a:lnSpc>
                <a:spcPts val="2400"/>
              </a:lnSpc>
            </a:pPr>
            <a:r>
              <a:rPr lang="de-DE" sz="1600" b="0" i="0" dirty="0">
                <a:solidFill>
                  <a:srgbClr val="002643"/>
                </a:solidFill>
                <a:effectLst/>
                <a:latin typeface="Arial" panose="020B0604020202020204" pitchFamily="34" charset="0"/>
                <a:cs typeface="Arial" panose="020B0604020202020204" pitchFamily="34" charset="0"/>
              </a:rPr>
              <a:t>Gerhard Szigeti</a:t>
            </a:r>
          </a:p>
          <a:p>
            <a:pPr>
              <a:lnSpc>
                <a:spcPts val="2400"/>
              </a:lnSpc>
            </a:pPr>
            <a:r>
              <a:rPr lang="de-DE" sz="1600" b="0" i="0" dirty="0">
                <a:solidFill>
                  <a:srgbClr val="002643"/>
                </a:solidFill>
                <a:effectLst/>
                <a:latin typeface="Arial" panose="020B0604020202020204" pitchFamily="34" charset="0"/>
                <a:cs typeface="Arial" panose="020B0604020202020204" pitchFamily="34" charset="0"/>
              </a:rPr>
              <a:t>Division Manager</a:t>
            </a:r>
          </a:p>
          <a:p>
            <a:pPr>
              <a:lnSpc>
                <a:spcPts val="2400"/>
              </a:lnSpc>
            </a:pPr>
            <a:r>
              <a:rPr lang="de-DE" sz="1600" b="0" i="0" dirty="0">
                <a:solidFill>
                  <a:srgbClr val="002643"/>
                </a:solidFill>
                <a:effectLst/>
                <a:latin typeface="Arial" panose="020B0604020202020204" pitchFamily="34" charset="0"/>
                <a:cs typeface="Arial" panose="020B0604020202020204" pitchFamily="34" charset="0"/>
              </a:rPr>
              <a:t>M    +43 664 351 03 55</a:t>
            </a:r>
          </a:p>
          <a:p>
            <a:pPr>
              <a:lnSpc>
                <a:spcPts val="2400"/>
              </a:lnSpc>
            </a:pPr>
            <a:r>
              <a:rPr lang="de-DE" sz="1600" b="0" i="0" dirty="0">
                <a:solidFill>
                  <a:srgbClr val="002643"/>
                </a:solidFill>
                <a:effectLst/>
                <a:latin typeface="Arial" panose="020B0604020202020204" pitchFamily="34" charset="0"/>
                <a:cs typeface="Arial" panose="020B0604020202020204" pitchFamily="34" charset="0"/>
              </a:rPr>
              <a:t>E     gerhard.szigeti@swietelsky-faber.at</a:t>
            </a:r>
          </a:p>
        </p:txBody>
      </p:sp>
      <p:sp>
        <p:nvSpPr>
          <p:cNvPr id="5" name="Textfeld 4">
            <a:extLst>
              <a:ext uri="{FF2B5EF4-FFF2-40B4-BE49-F238E27FC236}">
                <a16:creationId xmlns:a16="http://schemas.microsoft.com/office/drawing/2014/main" id="{E331921C-5756-F93A-09A1-DE3004702B08}"/>
              </a:ext>
            </a:extLst>
          </p:cNvPr>
          <p:cNvSpPr txBox="1"/>
          <p:nvPr/>
        </p:nvSpPr>
        <p:spPr>
          <a:xfrm>
            <a:off x="6498275" y="4678079"/>
            <a:ext cx="4018425" cy="1293175"/>
          </a:xfrm>
          <a:prstGeom prst="rect">
            <a:avLst/>
          </a:prstGeom>
          <a:noFill/>
        </p:spPr>
        <p:txBody>
          <a:bodyPr wrap="square">
            <a:spAutoFit/>
          </a:bodyPr>
          <a:lstStyle/>
          <a:p>
            <a:pPr>
              <a:lnSpc>
                <a:spcPts val="2400"/>
              </a:lnSpc>
            </a:pPr>
            <a:r>
              <a:rPr lang="de-DE" sz="1600" b="0" i="0" dirty="0">
                <a:solidFill>
                  <a:srgbClr val="002643"/>
                </a:solidFill>
                <a:effectLst/>
                <a:latin typeface="Arial" panose="020B0604020202020204" pitchFamily="34" charset="0"/>
                <a:cs typeface="Arial" panose="020B0604020202020204" pitchFamily="34" charset="0"/>
              </a:rPr>
              <a:t>Christian Hartl</a:t>
            </a:r>
          </a:p>
          <a:p>
            <a:pPr>
              <a:lnSpc>
                <a:spcPts val="2400"/>
              </a:lnSpc>
            </a:pPr>
            <a:r>
              <a:rPr lang="de-DE" sz="1600" b="0" i="0" dirty="0">
                <a:solidFill>
                  <a:srgbClr val="002643"/>
                </a:solidFill>
                <a:effectLst/>
                <a:latin typeface="Arial" panose="020B0604020202020204" pitchFamily="34" charset="0"/>
                <a:cs typeface="Arial" panose="020B0604020202020204" pitchFamily="34" charset="0"/>
              </a:rPr>
              <a:t>Sales - Industry und Energie</a:t>
            </a:r>
          </a:p>
          <a:p>
            <a:pPr>
              <a:lnSpc>
                <a:spcPts val="2400"/>
              </a:lnSpc>
            </a:pPr>
            <a:r>
              <a:rPr lang="de-DE" sz="1600" b="0" i="0" dirty="0">
                <a:solidFill>
                  <a:srgbClr val="002643"/>
                </a:solidFill>
                <a:effectLst/>
                <a:latin typeface="Arial" panose="020B0604020202020204" pitchFamily="34" charset="0"/>
                <a:cs typeface="Arial" panose="020B0604020202020204" pitchFamily="34" charset="0"/>
              </a:rPr>
              <a:t>M    +43 664 289 7067</a:t>
            </a:r>
          </a:p>
          <a:p>
            <a:pPr>
              <a:lnSpc>
                <a:spcPts val="2400"/>
              </a:lnSpc>
            </a:pPr>
            <a:r>
              <a:rPr lang="de-DE" sz="1600" b="0" i="0" dirty="0">
                <a:solidFill>
                  <a:srgbClr val="002643"/>
                </a:solidFill>
                <a:effectLst/>
                <a:latin typeface="Arial" panose="020B0604020202020204" pitchFamily="34" charset="0"/>
                <a:cs typeface="Arial" panose="020B0604020202020204" pitchFamily="34" charset="0"/>
              </a:rPr>
              <a:t>E     christian.hartl@swietelsky-faber.at</a:t>
            </a:r>
          </a:p>
        </p:txBody>
      </p:sp>
      <p:grpSp>
        <p:nvGrpSpPr>
          <p:cNvPr id="16" name="Gruppieren 15">
            <a:extLst>
              <a:ext uri="{FF2B5EF4-FFF2-40B4-BE49-F238E27FC236}">
                <a16:creationId xmlns:a16="http://schemas.microsoft.com/office/drawing/2014/main" id="{D7B1C451-5449-FA24-A994-3B6512C48EA7}"/>
              </a:ext>
            </a:extLst>
          </p:cNvPr>
          <p:cNvGrpSpPr/>
          <p:nvPr/>
        </p:nvGrpSpPr>
        <p:grpSpPr>
          <a:xfrm>
            <a:off x="5128250" y="4831073"/>
            <a:ext cx="987189" cy="987189"/>
            <a:chOff x="5128249" y="4456385"/>
            <a:chExt cx="987189" cy="987189"/>
          </a:xfrm>
        </p:grpSpPr>
        <p:sp>
          <p:nvSpPr>
            <p:cNvPr id="6" name="Rechteck 5">
              <a:extLst>
                <a:ext uri="{FF2B5EF4-FFF2-40B4-BE49-F238E27FC236}">
                  <a16:creationId xmlns:a16="http://schemas.microsoft.com/office/drawing/2014/main" id="{F181D1FF-5304-9310-9C02-C09A64A930AD}"/>
                </a:ext>
              </a:extLst>
            </p:cNvPr>
            <p:cNvSpPr/>
            <p:nvPr/>
          </p:nvSpPr>
          <p:spPr>
            <a:xfrm>
              <a:off x="5128249" y="4456385"/>
              <a:ext cx="987189" cy="987189"/>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AE7FA1D8-6428-A5C0-B0F7-8B8815243D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28498" y="4738046"/>
              <a:ext cx="400338" cy="437514"/>
            </a:xfrm>
            <a:prstGeom prst="rect">
              <a:avLst/>
            </a:prstGeom>
          </p:spPr>
        </p:pic>
      </p:grpSp>
    </p:spTree>
    <p:extLst>
      <p:ext uri="{BB962C8B-B14F-4D97-AF65-F5344CB8AC3E}">
        <p14:creationId xmlns:p14="http://schemas.microsoft.com/office/powerpoint/2010/main" val="2055987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sz="3500" b="1" dirty="0">
                <a:solidFill>
                  <a:srgbClr val="EC6726"/>
                </a:solidFill>
                <a:latin typeface="Arial" panose="020B0604020202020204" pitchFamily="34" charset="0"/>
                <a:cs typeface="Arial" panose="020B0604020202020204" pitchFamily="34" charset="0"/>
              </a:rPr>
              <a:t>Cég</a:t>
            </a:r>
            <a:r>
              <a:rPr lang="de-DE" sz="3500" b="1" dirty="0">
                <a:latin typeface="Arial" panose="020B0604020202020204" pitchFamily="34" charset="0"/>
                <a:cs typeface="Arial" panose="020B0604020202020204" pitchFamily="34" charset="0"/>
              </a:rPr>
              <a:t> </a:t>
            </a:r>
            <a:r>
              <a:rPr lang="de-DE" sz="3500" b="1" dirty="0">
                <a:solidFill>
                  <a:srgbClr val="002643"/>
                </a:solidFill>
                <a:latin typeface="Arial" panose="020B0604020202020204" pitchFamily="34" charset="0"/>
                <a:cs typeface="Arial" panose="020B0604020202020204" pitchFamily="34" charset="0"/>
              </a:rPr>
              <a:t>Profil</a:t>
            </a:r>
          </a:p>
        </p:txBody>
      </p:sp>
      <p:sp>
        <p:nvSpPr>
          <p:cNvPr id="9" name="Textfeld 8">
            <a:extLst>
              <a:ext uri="{FF2B5EF4-FFF2-40B4-BE49-F238E27FC236}">
                <a16:creationId xmlns:a16="http://schemas.microsoft.com/office/drawing/2014/main" id="{0799CDE3-D16C-FB21-298F-4D57EB85F780}"/>
              </a:ext>
            </a:extLst>
          </p:cNvPr>
          <p:cNvSpPr txBox="1"/>
          <p:nvPr/>
        </p:nvSpPr>
        <p:spPr>
          <a:xfrm>
            <a:off x="600868" y="2074270"/>
            <a:ext cx="3514623" cy="1354730"/>
          </a:xfrm>
          <a:prstGeom prst="rect">
            <a:avLst/>
          </a:prstGeom>
          <a:noFill/>
        </p:spPr>
        <p:txBody>
          <a:bodyPr wrap="square">
            <a:spAutoFit/>
          </a:bodyPr>
          <a:lstStyle/>
          <a:p>
            <a:pPr eaLnBrk="1" hangingPunct="1">
              <a:defRPr/>
            </a:pPr>
            <a:r>
              <a:rPr lang="en-AU" sz="1600" b="1" dirty="0">
                <a:solidFill>
                  <a:srgbClr val="002643"/>
                </a:solidFill>
                <a:latin typeface="Arial" pitchFamily="34" charset="0"/>
                <a:ea typeface="ＭＳ Ｐゴシック" pitchFamily="82" charset="-128"/>
                <a:cs typeface="Arial" pitchFamily="34" charset="0"/>
              </a:rPr>
              <a:t>EIFFAGE</a:t>
            </a:r>
            <a:r>
              <a:rPr lang="en-AU" sz="1600" dirty="0">
                <a:solidFill>
                  <a:srgbClr val="002643"/>
                </a:solidFill>
                <a:latin typeface="Arial" pitchFamily="34" charset="0"/>
                <a:ea typeface="ＭＳ Ｐゴシック" pitchFamily="82" charset="-128"/>
                <a:cs typeface="Arial" pitchFamily="34" charset="0"/>
              </a:rPr>
              <a:t> </a:t>
            </a:r>
          </a:p>
          <a:p>
            <a:pPr marL="342900" indent="-342900" eaLnBrk="1" hangingPunct="1">
              <a:buFont typeface="Arial" pitchFamily="34" charset="0"/>
              <a:buChar char="•"/>
              <a:defRPr/>
            </a:pPr>
            <a:endParaRPr lang="en-AU" sz="800" dirty="0">
              <a:solidFill>
                <a:srgbClr val="002643"/>
              </a:solidFill>
              <a:latin typeface="Arial" pitchFamily="34" charset="0"/>
              <a:ea typeface="ＭＳ Ｐゴシック" pitchFamily="82" charset="-128"/>
              <a:cs typeface="Arial" pitchFamily="34" charset="0"/>
            </a:endParaRPr>
          </a:p>
          <a:p>
            <a:pPr marL="285750" indent="-285750">
              <a:lnSpc>
                <a:spcPts val="2400"/>
              </a:lnSpc>
              <a:buFont typeface="Wingdings" panose="05000000000000000000" pitchFamily="2" charset="2"/>
              <a:buChar char="§"/>
              <a:defRPr/>
            </a:pPr>
            <a:r>
              <a:rPr lang="en-AU" sz="1600" dirty="0">
                <a:solidFill>
                  <a:srgbClr val="002643"/>
                </a:solidFill>
                <a:latin typeface="HelveticaNeueLT Pro 55 Roman" panose="020B0604020202020204" pitchFamily="34" charset="0"/>
              </a:rPr>
              <a:t>78.200 </a:t>
            </a:r>
            <a:r>
              <a:rPr lang="hu-HU" sz="1600" dirty="0">
                <a:solidFill>
                  <a:srgbClr val="002643"/>
                </a:solidFill>
                <a:latin typeface="HelveticaNeueLT Pro 55 Roman" panose="020B0604020202020204" pitchFamily="34" charset="0"/>
              </a:rPr>
              <a:t>alkalmazott</a:t>
            </a:r>
            <a:r>
              <a:rPr lang="en-AU" sz="1600" dirty="0">
                <a:solidFill>
                  <a:srgbClr val="002643"/>
                </a:solidFill>
                <a:latin typeface="HelveticaNeueLT Pro 55 Roman" panose="020B0604020202020204" pitchFamily="34" charset="0"/>
              </a:rPr>
              <a:t> </a:t>
            </a:r>
          </a:p>
          <a:p>
            <a:pPr marL="742950" lvl="3" indent="-285750">
              <a:lnSpc>
                <a:spcPts val="2400"/>
              </a:lnSpc>
              <a:buFont typeface="Symbol" panose="05050102010706020507" pitchFamily="18" charset="2"/>
              <a:buChar char="-"/>
              <a:defRPr/>
            </a:pPr>
            <a:r>
              <a:rPr lang="en-AU" sz="1600" dirty="0">
                <a:solidFill>
                  <a:srgbClr val="002643"/>
                </a:solidFill>
                <a:latin typeface="HelveticaNeueLT Pro 55 Roman" panose="020B0604020202020204" pitchFamily="34" charset="0"/>
              </a:rPr>
              <a:t> 21,8 	</a:t>
            </a:r>
            <a:r>
              <a:rPr lang="hu-HU" sz="1600" dirty="0">
                <a:solidFill>
                  <a:srgbClr val="002643"/>
                </a:solidFill>
                <a:latin typeface="HelveticaNeueLT Pro 55 Roman" panose="020B0604020202020204" pitchFamily="34" charset="0"/>
              </a:rPr>
              <a:t>milliárd</a:t>
            </a:r>
            <a:r>
              <a:rPr lang="en-AU" sz="1600" dirty="0">
                <a:solidFill>
                  <a:srgbClr val="002643"/>
                </a:solidFill>
                <a:latin typeface="HelveticaNeueLT Pro 55 Roman" panose="020B0604020202020204" pitchFamily="34" charset="0"/>
              </a:rPr>
              <a:t> € </a:t>
            </a:r>
            <a:r>
              <a:rPr lang="hu-HU" sz="1600" dirty="0">
                <a:solidFill>
                  <a:srgbClr val="002643"/>
                </a:solidFill>
                <a:latin typeface="HelveticaNeueLT Pro 55 Roman" panose="020B0604020202020204" pitchFamily="34" charset="0"/>
              </a:rPr>
              <a:t>Forgalom</a:t>
            </a:r>
            <a:endParaRPr lang="en-AU" sz="1600" dirty="0">
              <a:solidFill>
                <a:srgbClr val="002643"/>
              </a:solidFill>
              <a:latin typeface="HelveticaNeueLT Pro 55 Roman" panose="020B0604020202020204" pitchFamily="34" charset="0"/>
            </a:endParaRPr>
          </a:p>
          <a:p>
            <a:pPr marL="742950" lvl="3" indent="-285750">
              <a:lnSpc>
                <a:spcPts val="2400"/>
              </a:lnSpc>
              <a:buFont typeface="Symbol" panose="05050102010706020507" pitchFamily="18" charset="2"/>
              <a:buChar char="-"/>
              <a:defRPr/>
            </a:pPr>
            <a:r>
              <a:rPr lang="en-AU" sz="1600" dirty="0">
                <a:solidFill>
                  <a:srgbClr val="002643"/>
                </a:solidFill>
                <a:latin typeface="HelveticaNeueLT Pro 55 Roman" panose="020B0604020202020204" pitchFamily="34" charset="0"/>
              </a:rPr>
              <a:t> 1,0	</a:t>
            </a:r>
            <a:r>
              <a:rPr lang="hu-HU" sz="1600" dirty="0">
                <a:solidFill>
                  <a:srgbClr val="002643"/>
                </a:solidFill>
                <a:latin typeface="HelveticaNeueLT Pro 55 Roman" panose="020B0604020202020204" pitchFamily="34" charset="0"/>
              </a:rPr>
              <a:t> milliárd</a:t>
            </a:r>
            <a:r>
              <a:rPr lang="en-AU" sz="1600" dirty="0">
                <a:solidFill>
                  <a:srgbClr val="002643"/>
                </a:solidFill>
                <a:latin typeface="HelveticaNeueLT Pro 55 Roman" panose="020B0604020202020204" pitchFamily="34" charset="0"/>
              </a:rPr>
              <a:t> € Profit</a:t>
            </a:r>
            <a:endParaRPr lang="en-AU" sz="1400" dirty="0">
              <a:solidFill>
                <a:srgbClr val="002643"/>
              </a:solidFill>
              <a:latin typeface="Arial" pitchFamily="34" charset="0"/>
              <a:ea typeface="ＭＳ Ｐゴシック" pitchFamily="82" charset="-128"/>
              <a:cs typeface="Arial"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307777"/>
          </a:xfrm>
          <a:prstGeom prst="rect">
            <a:avLst/>
          </a:prstGeom>
          <a:noFill/>
        </p:spPr>
        <p:txBody>
          <a:bodyPr wrap="square" rtlCol="0">
            <a:spAutoFit/>
          </a:bodyPr>
          <a:lstStyle/>
          <a:p>
            <a:r>
              <a:rPr lang="hu-HU" sz="1400" dirty="0">
                <a:solidFill>
                  <a:srgbClr val="737373"/>
                </a:solidFill>
                <a:latin typeface="Arial" panose="020B0604020202020204" pitchFamily="34" charset="0"/>
                <a:cs typeface="Arial" panose="020B0604020202020204" pitchFamily="34" charset="0"/>
              </a:rPr>
              <a:t>Rólunk</a:t>
            </a:r>
            <a:endParaRPr lang="de-DE" sz="1400" dirty="0">
              <a:solidFill>
                <a:srgbClr val="737373"/>
              </a:solidFill>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5" name="Picture 2" descr="Eiffage Infra-Bau">
            <a:hlinkClick r:id="rId4"/>
            <a:extLst>
              <a:ext uri="{FF2B5EF4-FFF2-40B4-BE49-F238E27FC236}">
                <a16:creationId xmlns:a16="http://schemas.microsoft.com/office/drawing/2014/main" id="{8CE327E8-E315-6EDE-1E4A-92354316FF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6935" y="2461131"/>
            <a:ext cx="1955295" cy="575088"/>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1AB8C03D-1712-5556-DC44-6ACE7A0798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3674" y="1934028"/>
            <a:ext cx="4949422" cy="1647306"/>
          </a:xfrm>
          <a:prstGeom prst="rect">
            <a:avLst/>
          </a:prstGeom>
          <a:ln>
            <a:noFill/>
          </a:ln>
          <a:effectLst/>
        </p:spPr>
      </p:pic>
      <p:sp>
        <p:nvSpPr>
          <p:cNvPr id="13" name="Text Box 6">
            <a:extLst>
              <a:ext uri="{FF2B5EF4-FFF2-40B4-BE49-F238E27FC236}">
                <a16:creationId xmlns:a16="http://schemas.microsoft.com/office/drawing/2014/main" id="{328709DA-070B-3294-F8FC-8BB1F09C655A}"/>
              </a:ext>
            </a:extLst>
          </p:cNvPr>
          <p:cNvSpPr txBox="1">
            <a:spLocks noChangeArrowheads="1"/>
          </p:cNvSpPr>
          <p:nvPr/>
        </p:nvSpPr>
        <p:spPr bwMode="auto">
          <a:xfrm>
            <a:off x="574408" y="1548307"/>
            <a:ext cx="946432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600" b="1" dirty="0">
                <a:solidFill>
                  <a:srgbClr val="002643"/>
                </a:solidFill>
              </a:rPr>
              <a:t>A </a:t>
            </a:r>
            <a:r>
              <a:rPr lang="en-US" sz="1600" b="1" dirty="0" err="1">
                <a:solidFill>
                  <a:srgbClr val="002643"/>
                </a:solidFill>
              </a:rPr>
              <a:t>Swietelsky</a:t>
            </a:r>
            <a:r>
              <a:rPr lang="en-US" sz="1600" b="1" dirty="0">
                <a:solidFill>
                  <a:srgbClr val="002643"/>
                </a:solidFill>
              </a:rPr>
              <a:t>-Faber </a:t>
            </a:r>
            <a:r>
              <a:rPr lang="en-US" sz="1600" b="1" dirty="0" err="1">
                <a:solidFill>
                  <a:srgbClr val="002643"/>
                </a:solidFill>
              </a:rPr>
              <a:t>két</a:t>
            </a:r>
            <a:r>
              <a:rPr lang="en-US" sz="1600" b="1" dirty="0">
                <a:solidFill>
                  <a:srgbClr val="002643"/>
                </a:solidFill>
              </a:rPr>
              <a:t> </a:t>
            </a:r>
            <a:r>
              <a:rPr lang="en-US" sz="1600" b="1" dirty="0" err="1">
                <a:solidFill>
                  <a:srgbClr val="002643"/>
                </a:solidFill>
              </a:rPr>
              <a:t>globálisan</a:t>
            </a:r>
            <a:r>
              <a:rPr lang="en-US" sz="1600" b="1" dirty="0">
                <a:solidFill>
                  <a:srgbClr val="002643"/>
                </a:solidFill>
              </a:rPr>
              <a:t> </a:t>
            </a:r>
            <a:r>
              <a:rPr lang="en-US" sz="1600" b="1" dirty="0" err="1">
                <a:solidFill>
                  <a:srgbClr val="002643"/>
                </a:solidFill>
              </a:rPr>
              <a:t>aktív</a:t>
            </a:r>
            <a:r>
              <a:rPr lang="en-US" sz="1600" b="1" dirty="0">
                <a:solidFill>
                  <a:srgbClr val="002643"/>
                </a:solidFill>
              </a:rPr>
              <a:t> </a:t>
            </a:r>
            <a:r>
              <a:rPr lang="en-US" sz="1600" b="1" dirty="0" err="1">
                <a:solidFill>
                  <a:srgbClr val="002643"/>
                </a:solidFill>
              </a:rPr>
              <a:t>vállalatcsoport</a:t>
            </a:r>
            <a:r>
              <a:rPr lang="en-US" sz="1600" b="1" dirty="0">
                <a:solidFill>
                  <a:srgbClr val="002643"/>
                </a:solidFill>
              </a:rPr>
              <a:t> </a:t>
            </a:r>
            <a:r>
              <a:rPr lang="en-US" sz="1600" b="1" dirty="0" err="1">
                <a:solidFill>
                  <a:srgbClr val="002643"/>
                </a:solidFill>
              </a:rPr>
              <a:t>tagja</a:t>
            </a:r>
            <a:r>
              <a:rPr lang="en-US" sz="1600" b="1" dirty="0">
                <a:solidFill>
                  <a:srgbClr val="002643"/>
                </a:solidFill>
              </a:rPr>
              <a:t>: a SWIETELSKY és </a:t>
            </a:r>
            <a:r>
              <a:rPr lang="en-US" sz="1600" b="1" dirty="0" err="1">
                <a:solidFill>
                  <a:srgbClr val="002643"/>
                </a:solidFill>
              </a:rPr>
              <a:t>az</a:t>
            </a:r>
            <a:r>
              <a:rPr lang="en-US" sz="1600" b="1" dirty="0">
                <a:solidFill>
                  <a:srgbClr val="002643"/>
                </a:solidFill>
              </a:rPr>
              <a:t> EIFFAGE.</a:t>
            </a:r>
          </a:p>
        </p:txBody>
      </p:sp>
      <p:pic>
        <p:nvPicPr>
          <p:cNvPr id="14" name="Grafik 13">
            <a:extLst>
              <a:ext uri="{FF2B5EF4-FFF2-40B4-BE49-F238E27FC236}">
                <a16:creationId xmlns:a16="http://schemas.microsoft.com/office/drawing/2014/main" id="{81578EA8-6081-2D3D-A483-913B58E637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9630" y="3758906"/>
            <a:ext cx="1752600" cy="1219200"/>
          </a:xfrm>
          <a:prstGeom prst="rect">
            <a:avLst/>
          </a:prstGeom>
        </p:spPr>
      </p:pic>
      <p:pic>
        <p:nvPicPr>
          <p:cNvPr id="15" name="Grafik 14">
            <a:extLst>
              <a:ext uri="{FF2B5EF4-FFF2-40B4-BE49-F238E27FC236}">
                <a16:creationId xmlns:a16="http://schemas.microsoft.com/office/drawing/2014/main" id="{41088984-1615-1BE9-5D8C-813FAF29EF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3674" y="3714956"/>
            <a:ext cx="4949422" cy="1681287"/>
          </a:xfrm>
          <a:prstGeom prst="rect">
            <a:avLst/>
          </a:prstGeom>
          <a:ln>
            <a:noFill/>
          </a:ln>
          <a:effectLst/>
        </p:spPr>
      </p:pic>
      <p:sp>
        <p:nvSpPr>
          <p:cNvPr id="16" name="Textfeld 15">
            <a:extLst>
              <a:ext uri="{FF2B5EF4-FFF2-40B4-BE49-F238E27FC236}">
                <a16:creationId xmlns:a16="http://schemas.microsoft.com/office/drawing/2014/main" id="{583C6697-15D4-5BB8-A6A4-E3FF862CBC65}"/>
              </a:ext>
            </a:extLst>
          </p:cNvPr>
          <p:cNvSpPr txBox="1"/>
          <p:nvPr/>
        </p:nvSpPr>
        <p:spPr>
          <a:xfrm>
            <a:off x="600868" y="3629586"/>
            <a:ext cx="3514624" cy="1477840"/>
          </a:xfrm>
          <a:prstGeom prst="rect">
            <a:avLst/>
          </a:prstGeom>
          <a:noFill/>
        </p:spPr>
        <p:txBody>
          <a:bodyPr wrap="square">
            <a:spAutoFit/>
          </a:bodyPr>
          <a:lstStyle/>
          <a:p>
            <a:pPr marL="342900" indent="-342900" eaLnBrk="1" hangingPunct="1">
              <a:buFont typeface="Arial" pitchFamily="34" charset="0"/>
              <a:buChar char="•"/>
              <a:defRPr/>
            </a:pPr>
            <a:endParaRPr lang="en-AU" sz="800" dirty="0">
              <a:solidFill>
                <a:srgbClr val="002643"/>
              </a:solidFill>
              <a:latin typeface="Arial" pitchFamily="34" charset="0"/>
              <a:ea typeface="ＭＳ Ｐゴシック" pitchFamily="82" charset="-128"/>
              <a:cs typeface="Arial" pitchFamily="34" charset="0"/>
            </a:endParaRPr>
          </a:p>
          <a:p>
            <a:pPr eaLnBrk="1" hangingPunct="1">
              <a:defRPr/>
            </a:pPr>
            <a:r>
              <a:rPr lang="en-AU" sz="1600" b="1" dirty="0">
                <a:solidFill>
                  <a:srgbClr val="002643"/>
                </a:solidFill>
                <a:latin typeface="Arial" pitchFamily="34" charset="0"/>
                <a:ea typeface="ＭＳ Ｐゴシック" pitchFamily="82" charset="-128"/>
                <a:cs typeface="Arial" pitchFamily="34" charset="0"/>
              </a:rPr>
              <a:t>SWIETELSKY </a:t>
            </a:r>
          </a:p>
          <a:p>
            <a:pPr marL="342900" indent="-342900" eaLnBrk="1" hangingPunct="1">
              <a:buFont typeface="Arial" pitchFamily="34" charset="0"/>
              <a:buChar char="•"/>
              <a:defRPr/>
            </a:pPr>
            <a:endParaRPr lang="en-AU" sz="800" dirty="0">
              <a:solidFill>
                <a:srgbClr val="002643"/>
              </a:solidFill>
              <a:latin typeface="Arial" pitchFamily="34" charset="0"/>
              <a:ea typeface="ＭＳ Ｐゴシック" pitchFamily="82" charset="-128"/>
              <a:cs typeface="Arial" pitchFamily="34" charset="0"/>
            </a:endParaRPr>
          </a:p>
          <a:p>
            <a:pPr marL="342900" indent="-285750">
              <a:lnSpc>
                <a:spcPts val="2400"/>
              </a:lnSpc>
              <a:buFont typeface="Wingdings" panose="05000000000000000000" pitchFamily="2" charset="2"/>
              <a:buChar char="§"/>
              <a:defRPr/>
            </a:pPr>
            <a:r>
              <a:rPr lang="en-AU" sz="1600" dirty="0">
                <a:solidFill>
                  <a:srgbClr val="002643"/>
                </a:solidFill>
                <a:latin typeface="HelveticaNeueLT Pro 55 Roman" panose="020B0604020202020204" pitchFamily="34" charset="0"/>
              </a:rPr>
              <a:t>12.035 </a:t>
            </a:r>
            <a:r>
              <a:rPr lang="hu-HU" sz="1600" dirty="0">
                <a:solidFill>
                  <a:srgbClr val="002643"/>
                </a:solidFill>
                <a:latin typeface="HelveticaNeueLT Pro 55 Roman" panose="020B0604020202020204" pitchFamily="34" charset="0"/>
              </a:rPr>
              <a:t>alkalmazott</a:t>
            </a:r>
            <a:r>
              <a:rPr lang="en-AU" sz="1600" dirty="0">
                <a:solidFill>
                  <a:srgbClr val="002643"/>
                </a:solidFill>
                <a:latin typeface="HelveticaNeueLT Pro 55 Roman" panose="020B0604020202020204" pitchFamily="34" charset="0"/>
              </a:rPr>
              <a:t> </a:t>
            </a:r>
          </a:p>
          <a:p>
            <a:pPr marL="742950" lvl="3" indent="-285750">
              <a:lnSpc>
                <a:spcPts val="2400"/>
              </a:lnSpc>
              <a:buFont typeface="Symbol" panose="05050102010706020507" pitchFamily="18" charset="2"/>
              <a:buChar char="-"/>
              <a:defRPr/>
            </a:pPr>
            <a:r>
              <a:rPr lang="en-AU" sz="1600" dirty="0">
                <a:solidFill>
                  <a:srgbClr val="002643"/>
                </a:solidFill>
                <a:latin typeface="HelveticaNeueLT Pro 55 Roman" panose="020B0604020202020204" pitchFamily="34" charset="0"/>
              </a:rPr>
              <a:t>    2,1 	</a:t>
            </a:r>
            <a:r>
              <a:rPr lang="hu-HU" sz="1600" dirty="0">
                <a:solidFill>
                  <a:srgbClr val="002643"/>
                </a:solidFill>
                <a:latin typeface="HelveticaNeueLT Pro 55 Roman" panose="020B0604020202020204" pitchFamily="34" charset="0"/>
              </a:rPr>
              <a:t> milliárd</a:t>
            </a:r>
            <a:r>
              <a:rPr lang="en-AU" sz="1600" dirty="0">
                <a:solidFill>
                  <a:srgbClr val="002643"/>
                </a:solidFill>
                <a:latin typeface="HelveticaNeueLT Pro 55 Roman" panose="020B0604020202020204" pitchFamily="34" charset="0"/>
              </a:rPr>
              <a:t> € </a:t>
            </a:r>
            <a:r>
              <a:rPr lang="hu-HU" sz="1600" dirty="0">
                <a:solidFill>
                  <a:srgbClr val="002643"/>
                </a:solidFill>
                <a:latin typeface="HelveticaNeueLT Pro 55 Roman" panose="020B0604020202020204" pitchFamily="34" charset="0"/>
              </a:rPr>
              <a:t>Forgalom</a:t>
            </a:r>
            <a:endParaRPr lang="en-AU" sz="1600" dirty="0">
              <a:solidFill>
                <a:srgbClr val="002643"/>
              </a:solidFill>
              <a:latin typeface="HelveticaNeueLT Pro 55 Roman" panose="020B0604020202020204" pitchFamily="34" charset="0"/>
            </a:endParaRPr>
          </a:p>
          <a:p>
            <a:pPr marL="742950" lvl="3" indent="-285750">
              <a:lnSpc>
                <a:spcPts val="2400"/>
              </a:lnSpc>
              <a:buFont typeface="Symbol" panose="05050102010706020507" pitchFamily="18" charset="2"/>
              <a:buChar char="-"/>
              <a:defRPr/>
            </a:pPr>
            <a:r>
              <a:rPr lang="en-AU" sz="1600" dirty="0">
                <a:solidFill>
                  <a:srgbClr val="002643"/>
                </a:solidFill>
                <a:latin typeface="HelveticaNeueLT Pro 55 Roman" panose="020B0604020202020204" pitchFamily="34" charset="0"/>
              </a:rPr>
              <a:t>    0,2 	</a:t>
            </a:r>
            <a:r>
              <a:rPr lang="hu-HU" sz="1600" dirty="0">
                <a:solidFill>
                  <a:srgbClr val="002643"/>
                </a:solidFill>
                <a:latin typeface="HelveticaNeueLT Pro 55 Roman" panose="020B0604020202020204" pitchFamily="34" charset="0"/>
              </a:rPr>
              <a:t> milliárd</a:t>
            </a:r>
            <a:r>
              <a:rPr lang="en-AU" sz="1600" dirty="0">
                <a:solidFill>
                  <a:srgbClr val="002643"/>
                </a:solidFill>
                <a:latin typeface="HelveticaNeueLT Pro 55 Roman" panose="020B0604020202020204" pitchFamily="34" charset="0"/>
              </a:rPr>
              <a:t> € Profit</a:t>
            </a:r>
            <a:endParaRPr lang="de-DE" sz="1600" dirty="0">
              <a:solidFill>
                <a:srgbClr val="002643"/>
              </a:solidFill>
              <a:latin typeface="HelveticaNeueLT Pro 55 Roman" panose="020B0604020202020204" pitchFamily="34" charset="0"/>
            </a:endParaRPr>
          </a:p>
        </p:txBody>
      </p:sp>
      <p:sp>
        <p:nvSpPr>
          <p:cNvPr id="17" name="Textfeld 16">
            <a:extLst>
              <a:ext uri="{FF2B5EF4-FFF2-40B4-BE49-F238E27FC236}">
                <a16:creationId xmlns:a16="http://schemas.microsoft.com/office/drawing/2014/main" id="{E8D945AD-4B07-23A3-9E77-DE4ACDF4E6A7}"/>
              </a:ext>
            </a:extLst>
          </p:cNvPr>
          <p:cNvSpPr txBox="1"/>
          <p:nvPr/>
        </p:nvSpPr>
        <p:spPr>
          <a:xfrm>
            <a:off x="622856" y="5309693"/>
            <a:ext cx="6103197" cy="1477840"/>
          </a:xfrm>
          <a:prstGeom prst="rect">
            <a:avLst/>
          </a:prstGeom>
          <a:noFill/>
        </p:spPr>
        <p:txBody>
          <a:bodyPr wrap="square">
            <a:spAutoFit/>
          </a:bodyPr>
          <a:lstStyle/>
          <a:p>
            <a:pPr marL="342900" indent="-342900" eaLnBrk="1" hangingPunct="1">
              <a:buFont typeface="Arial" pitchFamily="34" charset="0"/>
              <a:buChar char="•"/>
              <a:defRPr/>
            </a:pPr>
            <a:endParaRPr lang="en-AU" sz="800" dirty="0">
              <a:solidFill>
                <a:srgbClr val="002643"/>
              </a:solidFill>
              <a:latin typeface="Arial" pitchFamily="34" charset="0"/>
              <a:ea typeface="ＭＳ Ｐゴシック" pitchFamily="82" charset="-128"/>
              <a:cs typeface="Arial" pitchFamily="34" charset="0"/>
            </a:endParaRPr>
          </a:p>
          <a:p>
            <a:pPr>
              <a:defRPr/>
            </a:pPr>
            <a:r>
              <a:rPr lang="en-AU" sz="1600" b="1" dirty="0">
                <a:solidFill>
                  <a:srgbClr val="002643"/>
                </a:solidFill>
                <a:latin typeface="Arial" pitchFamily="34" charset="0"/>
                <a:ea typeface="ＭＳ Ｐゴシック" pitchFamily="82" charset="-128"/>
                <a:cs typeface="Arial" pitchFamily="34" charset="0"/>
              </a:rPr>
              <a:t>A SWIETELSKY-FABER TOTAL RÉSZVÉNYESEI </a:t>
            </a:r>
            <a:endParaRPr lang="hu-HU" sz="1600" b="1" dirty="0">
              <a:solidFill>
                <a:srgbClr val="002643"/>
              </a:solidFill>
              <a:latin typeface="Arial" pitchFamily="34" charset="0"/>
              <a:ea typeface="ＭＳ Ｐゴシック" pitchFamily="82" charset="-128"/>
              <a:cs typeface="Arial" pitchFamily="34" charset="0"/>
            </a:endParaRPr>
          </a:p>
          <a:p>
            <a:pPr>
              <a:defRPr/>
            </a:pPr>
            <a:endParaRPr lang="en-AU" sz="800" dirty="0">
              <a:solidFill>
                <a:srgbClr val="002643"/>
              </a:solidFill>
              <a:latin typeface="Arial" pitchFamily="34" charset="0"/>
              <a:ea typeface="ＭＳ Ｐゴシック" pitchFamily="82" charset="-128"/>
              <a:cs typeface="Arial" pitchFamily="34" charset="0"/>
            </a:endParaRPr>
          </a:p>
          <a:p>
            <a:pPr marL="342900" indent="-285750">
              <a:lnSpc>
                <a:spcPts val="2400"/>
              </a:lnSpc>
              <a:buFont typeface="Wingdings" panose="05000000000000000000" pitchFamily="2" charset="2"/>
              <a:buChar char="§"/>
              <a:defRPr/>
            </a:pPr>
            <a:r>
              <a:rPr lang="en-AU" sz="1600" dirty="0">
                <a:solidFill>
                  <a:srgbClr val="002643"/>
                </a:solidFill>
                <a:latin typeface="HelveticaNeueLT Pro 55 Roman" panose="020B0604020202020204" pitchFamily="34" charset="0"/>
              </a:rPr>
              <a:t>90.035 </a:t>
            </a:r>
            <a:r>
              <a:rPr lang="hu-HU" sz="1600" dirty="0">
                <a:solidFill>
                  <a:srgbClr val="002643"/>
                </a:solidFill>
                <a:latin typeface="HelveticaNeueLT Pro 55 Roman" panose="020B0604020202020204" pitchFamily="34" charset="0"/>
              </a:rPr>
              <a:t>alkalmazott</a:t>
            </a:r>
            <a:r>
              <a:rPr lang="en-AU" sz="1600" dirty="0">
                <a:solidFill>
                  <a:srgbClr val="002643"/>
                </a:solidFill>
                <a:latin typeface="HelveticaNeueLT Pro 55 Roman" panose="020B0604020202020204" pitchFamily="34" charset="0"/>
              </a:rPr>
              <a:t> </a:t>
            </a:r>
          </a:p>
          <a:p>
            <a:pPr marL="742950" lvl="3" indent="-285750">
              <a:lnSpc>
                <a:spcPts val="2400"/>
              </a:lnSpc>
              <a:buFont typeface="Symbol" panose="05050102010706020507" pitchFamily="18" charset="2"/>
              <a:buChar char="-"/>
              <a:defRPr/>
            </a:pPr>
            <a:r>
              <a:rPr lang="en-AU" sz="1600" dirty="0">
                <a:solidFill>
                  <a:srgbClr val="002643"/>
                </a:solidFill>
                <a:latin typeface="HelveticaNeueLT Pro 55 Roman" panose="020B0604020202020204" pitchFamily="34" charset="0"/>
              </a:rPr>
              <a:t>   23,9 </a:t>
            </a:r>
            <a:r>
              <a:rPr lang="hu-HU" sz="1600" dirty="0">
                <a:solidFill>
                  <a:srgbClr val="002643"/>
                </a:solidFill>
                <a:latin typeface="HelveticaNeueLT Pro 55 Roman" panose="020B0604020202020204" pitchFamily="34" charset="0"/>
              </a:rPr>
              <a:t>milliárd</a:t>
            </a:r>
            <a:r>
              <a:rPr lang="en-AU" sz="1600" dirty="0">
                <a:solidFill>
                  <a:srgbClr val="002643"/>
                </a:solidFill>
                <a:latin typeface="HelveticaNeueLT Pro 55 Roman" panose="020B0604020202020204" pitchFamily="34" charset="0"/>
              </a:rPr>
              <a:t> € </a:t>
            </a:r>
            <a:r>
              <a:rPr lang="hu-HU" sz="1600" dirty="0">
                <a:solidFill>
                  <a:srgbClr val="002643"/>
                </a:solidFill>
                <a:latin typeface="HelveticaNeueLT Pro 55 Roman" panose="020B0604020202020204" pitchFamily="34" charset="0"/>
              </a:rPr>
              <a:t>Forgalom</a:t>
            </a:r>
            <a:endParaRPr lang="en-AU" sz="1600" dirty="0">
              <a:solidFill>
                <a:srgbClr val="002643"/>
              </a:solidFill>
              <a:latin typeface="HelveticaNeueLT Pro 55 Roman" panose="020B0604020202020204" pitchFamily="34" charset="0"/>
            </a:endParaRPr>
          </a:p>
          <a:p>
            <a:pPr marL="742950" lvl="3" indent="-285750">
              <a:lnSpc>
                <a:spcPts val="2400"/>
              </a:lnSpc>
              <a:buFont typeface="Symbol" panose="05050102010706020507" pitchFamily="18" charset="2"/>
              <a:buChar char="-"/>
              <a:defRPr/>
            </a:pPr>
            <a:r>
              <a:rPr lang="en-AU" sz="1600" dirty="0">
                <a:solidFill>
                  <a:srgbClr val="002643"/>
                </a:solidFill>
                <a:latin typeface="HelveticaNeueLT Pro 55 Roman" panose="020B0604020202020204" pitchFamily="34" charset="0"/>
              </a:rPr>
              <a:t>   1,2	</a:t>
            </a:r>
            <a:r>
              <a:rPr lang="hu-HU" sz="1600" dirty="0">
                <a:solidFill>
                  <a:srgbClr val="002643"/>
                </a:solidFill>
                <a:latin typeface="HelveticaNeueLT Pro 55 Roman" panose="020B0604020202020204" pitchFamily="34" charset="0"/>
              </a:rPr>
              <a:t> milliárd</a:t>
            </a:r>
            <a:r>
              <a:rPr lang="en-AU" sz="1600" dirty="0">
                <a:solidFill>
                  <a:srgbClr val="002643"/>
                </a:solidFill>
                <a:latin typeface="HelveticaNeueLT Pro 55 Roman" panose="020B0604020202020204" pitchFamily="34" charset="0"/>
              </a:rPr>
              <a:t> € Profit</a:t>
            </a:r>
            <a:endParaRPr lang="de-DE" sz="1600" dirty="0">
              <a:solidFill>
                <a:srgbClr val="002643"/>
              </a:solidFill>
              <a:latin typeface="HelveticaNeueLT Pro 55 Roman" panose="020B0604020202020204" pitchFamily="34" charset="0"/>
            </a:endParaRPr>
          </a:p>
        </p:txBody>
      </p:sp>
    </p:spTree>
    <p:extLst>
      <p:ext uri="{BB962C8B-B14F-4D97-AF65-F5344CB8AC3E}">
        <p14:creationId xmlns:p14="http://schemas.microsoft.com/office/powerpoint/2010/main" val="58632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C6726"/>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38C11552-63A9-971C-3B40-71C97183F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9899" y="103083"/>
            <a:ext cx="1691204" cy="1017589"/>
          </a:xfrm>
          <a:prstGeom prst="rect">
            <a:avLst/>
          </a:prstGeom>
        </p:spPr>
      </p:pic>
      <p:sp>
        <p:nvSpPr>
          <p:cNvPr id="14" name="Titel 1">
            <a:extLst>
              <a:ext uri="{FF2B5EF4-FFF2-40B4-BE49-F238E27FC236}">
                <a16:creationId xmlns:a16="http://schemas.microsoft.com/office/drawing/2014/main" id="{D59B9BCF-08F3-0D85-5994-B60F6CD68882}"/>
              </a:ext>
            </a:extLst>
          </p:cNvPr>
          <p:cNvSpPr txBox="1">
            <a:spLocks/>
          </p:cNvSpPr>
          <p:nvPr/>
        </p:nvSpPr>
        <p:spPr>
          <a:xfrm>
            <a:off x="8166749" y="6234329"/>
            <a:ext cx="2836328" cy="3693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b="1" dirty="0">
                <a:solidFill>
                  <a:schemeClr val="bg1"/>
                </a:solidFill>
                <a:latin typeface="HelveticaNeueLT Pro 75 Bd" panose="020B0804020202020204" pitchFamily="34" charset="0"/>
              </a:rPr>
              <a:t>swietelsky-faber.com</a:t>
            </a:r>
            <a:endParaRPr lang="de-DE" sz="2000" b="1" dirty="0">
              <a:solidFill>
                <a:schemeClr val="bg1"/>
              </a:solidFill>
              <a:latin typeface="Montserrat" panose="02000505000000020004" pitchFamily="2" charset="0"/>
            </a:endParaRPr>
          </a:p>
        </p:txBody>
      </p:sp>
      <p:sp>
        <p:nvSpPr>
          <p:cNvPr id="16" name="Rechteck 15">
            <a:extLst>
              <a:ext uri="{FF2B5EF4-FFF2-40B4-BE49-F238E27FC236}">
                <a16:creationId xmlns:a16="http://schemas.microsoft.com/office/drawing/2014/main" id="{DEEB6BF7-885C-A267-5D2E-0043A47C2195}"/>
              </a:ext>
            </a:extLst>
          </p:cNvPr>
          <p:cNvSpPr/>
          <p:nvPr/>
        </p:nvSpPr>
        <p:spPr>
          <a:xfrm>
            <a:off x="8251215" y="6619575"/>
            <a:ext cx="3940785" cy="238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itel 1">
            <a:extLst>
              <a:ext uri="{FF2B5EF4-FFF2-40B4-BE49-F238E27FC236}">
                <a16:creationId xmlns:a16="http://schemas.microsoft.com/office/drawing/2014/main" id="{D4EBC4D8-DBAC-9C05-2490-BA1D1751F24D}"/>
              </a:ext>
            </a:extLst>
          </p:cNvPr>
          <p:cNvSpPr txBox="1">
            <a:spLocks/>
          </p:cNvSpPr>
          <p:nvPr/>
        </p:nvSpPr>
        <p:spPr>
          <a:xfrm>
            <a:off x="501606" y="369087"/>
            <a:ext cx="11188788" cy="15753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sz="3500" b="1" dirty="0">
                <a:solidFill>
                  <a:schemeClr val="bg1"/>
                </a:solidFill>
                <a:latin typeface="Arial" panose="020B0604020202020204" pitchFamily="34" charset="0"/>
                <a:cs typeface="Arial" panose="020B0604020202020204" pitchFamily="34" charset="0"/>
              </a:rPr>
              <a:t>MINDIG MUNKATERÜLETEN</a:t>
            </a:r>
            <a:endParaRPr lang="de-DE" sz="3500" b="1" dirty="0">
              <a:solidFill>
                <a:schemeClr val="bg1"/>
              </a:solidFill>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DA51FDE2-4DB6-8C2B-8FC7-3433D7AEFC4A}"/>
              </a:ext>
            </a:extLst>
          </p:cNvPr>
          <p:cNvSpPr txBox="1"/>
          <p:nvPr/>
        </p:nvSpPr>
        <p:spPr>
          <a:xfrm>
            <a:off x="8105244" y="2086623"/>
            <a:ext cx="3244628" cy="3323987"/>
          </a:xfrm>
          <a:prstGeom prst="rect">
            <a:avLst/>
          </a:prstGeom>
          <a:noFill/>
        </p:spPr>
        <p:txBody>
          <a:bodyPr wrap="square">
            <a:spAutoFit/>
          </a:bodyPr>
          <a:lstStyle/>
          <a:p>
            <a:pPr marL="0" lvl="0" indent="0" fontAlgn="auto">
              <a:spcAft>
                <a:spcPts val="0"/>
              </a:spcAft>
              <a:buNone/>
            </a:pPr>
            <a:r>
              <a:rPr lang="hu-HU" sz="3000" b="1" dirty="0">
                <a:solidFill>
                  <a:prstClr val="white"/>
                </a:solidFill>
                <a:latin typeface="Arial" panose="020B0604020202020204" pitchFamily="34" charset="0"/>
                <a:cs typeface="Arial" panose="020B0604020202020204" pitchFamily="34" charset="0"/>
              </a:rPr>
              <a:t>Helyszínek:</a:t>
            </a:r>
          </a:p>
          <a:p>
            <a:pPr marL="0" lvl="0" indent="0" fontAlgn="auto">
              <a:spcAft>
                <a:spcPts val="0"/>
              </a:spcAft>
              <a:buNone/>
            </a:pPr>
            <a:endParaRPr lang="en-US" sz="3000" b="1" dirty="0">
              <a:solidFill>
                <a:prstClr val="white"/>
              </a:solidFill>
              <a:latin typeface="Arial" panose="020B0604020202020204" pitchFamily="34" charset="0"/>
              <a:cs typeface="Arial" panose="020B0604020202020204" pitchFamily="34" charset="0"/>
            </a:endParaRPr>
          </a:p>
          <a:p>
            <a:pPr marL="285750" lvl="0" indent="-285750" fontAlgn="auto">
              <a:spcAft>
                <a:spcPts val="0"/>
              </a:spcAft>
              <a:buFont typeface="Symbol" panose="05050102010706020507" pitchFamily="18" charset="2"/>
              <a:buChar char="-"/>
            </a:pPr>
            <a:r>
              <a:rPr lang="hu-HU" sz="3000" b="1" dirty="0">
                <a:solidFill>
                  <a:prstClr val="white"/>
                </a:solidFill>
                <a:latin typeface="Arial" panose="020B0604020202020204" pitchFamily="34" charset="0"/>
                <a:cs typeface="Arial" panose="020B0604020202020204" pitchFamily="34" charset="0"/>
              </a:rPr>
              <a:t>Németország</a:t>
            </a:r>
            <a:endParaRPr lang="en-US" sz="3000" b="1" dirty="0">
              <a:solidFill>
                <a:prstClr val="white"/>
              </a:solidFill>
              <a:latin typeface="Arial" panose="020B0604020202020204" pitchFamily="34" charset="0"/>
              <a:cs typeface="Arial" panose="020B0604020202020204" pitchFamily="34" charset="0"/>
            </a:endParaRPr>
          </a:p>
          <a:p>
            <a:pPr lvl="0" fontAlgn="auto">
              <a:spcAft>
                <a:spcPts val="0"/>
              </a:spcAft>
            </a:pPr>
            <a:r>
              <a:rPr lang="en-US" sz="3000" b="1" dirty="0">
                <a:solidFill>
                  <a:prstClr val="white"/>
                </a:solidFill>
                <a:latin typeface="Arial" panose="020B0604020202020204" pitchFamily="34" charset="0"/>
                <a:cs typeface="Arial" panose="020B0604020202020204" pitchFamily="34" charset="0"/>
              </a:rPr>
              <a:t> </a:t>
            </a:r>
          </a:p>
          <a:p>
            <a:pPr marL="285750" lvl="0" indent="-285750" fontAlgn="auto">
              <a:spcAft>
                <a:spcPts val="0"/>
              </a:spcAft>
              <a:buFont typeface="Symbol" panose="05050102010706020507" pitchFamily="18" charset="2"/>
              <a:buChar char="-"/>
            </a:pPr>
            <a:r>
              <a:rPr lang="hu-HU" sz="3000" b="1" dirty="0">
                <a:solidFill>
                  <a:prstClr val="white"/>
                </a:solidFill>
                <a:latin typeface="Arial" panose="020B0604020202020204" pitchFamily="34" charset="0"/>
                <a:cs typeface="Arial" panose="020B0604020202020204" pitchFamily="34" charset="0"/>
              </a:rPr>
              <a:t>Hollandia</a:t>
            </a:r>
            <a:endParaRPr lang="en-US" sz="3000" b="1" dirty="0">
              <a:solidFill>
                <a:prstClr val="white"/>
              </a:solidFill>
              <a:latin typeface="Arial" panose="020B0604020202020204" pitchFamily="34" charset="0"/>
              <a:cs typeface="Arial" panose="020B0604020202020204" pitchFamily="34" charset="0"/>
            </a:endParaRPr>
          </a:p>
          <a:p>
            <a:pPr lvl="0" fontAlgn="auto">
              <a:spcAft>
                <a:spcPts val="0"/>
              </a:spcAft>
            </a:pPr>
            <a:r>
              <a:rPr lang="en-US" sz="3000" b="1" dirty="0">
                <a:solidFill>
                  <a:prstClr val="white"/>
                </a:solidFill>
                <a:latin typeface="Arial" panose="020B0604020202020204" pitchFamily="34" charset="0"/>
                <a:cs typeface="Arial" panose="020B0604020202020204" pitchFamily="34" charset="0"/>
              </a:rPr>
              <a:t> </a:t>
            </a:r>
          </a:p>
          <a:p>
            <a:pPr marL="285750" lvl="0" indent="-285750" fontAlgn="auto">
              <a:spcAft>
                <a:spcPts val="0"/>
              </a:spcAft>
              <a:buFont typeface="Symbol" panose="05050102010706020507" pitchFamily="18" charset="2"/>
              <a:buChar char="-"/>
            </a:pPr>
            <a:r>
              <a:rPr lang="en-US" sz="3000" b="1" dirty="0">
                <a:solidFill>
                  <a:prstClr val="white"/>
                </a:solidFill>
                <a:latin typeface="Arial" panose="020B0604020202020204" pitchFamily="34" charset="0"/>
                <a:cs typeface="Arial" panose="020B0604020202020204" pitchFamily="34" charset="0"/>
              </a:rPr>
              <a:t>Aus</a:t>
            </a:r>
            <a:r>
              <a:rPr lang="hu-HU" sz="3000" b="1" dirty="0">
                <a:solidFill>
                  <a:prstClr val="white"/>
                </a:solidFill>
                <a:latin typeface="Arial" panose="020B0604020202020204" pitchFamily="34" charset="0"/>
                <a:cs typeface="Arial" panose="020B0604020202020204" pitchFamily="34" charset="0"/>
              </a:rPr>
              <a:t>z</a:t>
            </a:r>
            <a:r>
              <a:rPr lang="en-US" sz="3000" b="1" dirty="0" err="1">
                <a:solidFill>
                  <a:prstClr val="white"/>
                </a:solidFill>
                <a:latin typeface="Arial" panose="020B0604020202020204" pitchFamily="34" charset="0"/>
                <a:cs typeface="Arial" panose="020B0604020202020204" pitchFamily="34" charset="0"/>
              </a:rPr>
              <a:t>tria</a:t>
            </a:r>
            <a:endParaRPr lang="en-US" sz="3000" b="1" dirty="0">
              <a:solidFill>
                <a:prstClr val="white"/>
              </a:solidFill>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AD5B21CC-7221-EF38-5E22-B5496A30FEB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055005"/>
            <a:ext cx="7095260" cy="5802995"/>
          </a:xfrm>
          <a:prstGeom prst="rect">
            <a:avLst/>
          </a:prstGeom>
        </p:spPr>
      </p:pic>
    </p:spTree>
    <p:extLst>
      <p:ext uri="{BB962C8B-B14F-4D97-AF65-F5344CB8AC3E}">
        <p14:creationId xmlns:p14="http://schemas.microsoft.com/office/powerpoint/2010/main" val="3566643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sz="3500" b="1" dirty="0">
                <a:solidFill>
                  <a:srgbClr val="EC6726"/>
                </a:solidFill>
                <a:latin typeface="Arial" panose="020B0604020202020204" pitchFamily="34" charset="0"/>
                <a:cs typeface="Arial" panose="020B0604020202020204" pitchFamily="34" charset="0"/>
              </a:rPr>
              <a:t>Teljesítmény</a:t>
            </a:r>
            <a:r>
              <a:rPr lang="de-DE" sz="3500" b="1" dirty="0">
                <a:solidFill>
                  <a:srgbClr val="EC6726"/>
                </a:solidFill>
                <a:latin typeface="Arial" panose="020B0604020202020204" pitchFamily="34" charset="0"/>
                <a:cs typeface="Arial" panose="020B0604020202020204" pitchFamily="34" charset="0"/>
              </a:rPr>
              <a:t>  </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23607"/>
            <a:ext cx="7679905" cy="4608185"/>
          </a:xfrm>
          <a:prstGeom prst="rect">
            <a:avLst/>
          </a:prstGeom>
          <a:noFill/>
        </p:spPr>
        <p:txBody>
          <a:bodyPr wrap="square">
            <a:spAutoFit/>
          </a:bodyPr>
          <a:lstStyle/>
          <a:p>
            <a:pPr marL="285750" indent="-285750">
              <a:lnSpc>
                <a:spcPts val="2200"/>
              </a:lnSpc>
              <a:spcAft>
                <a:spcPts val="600"/>
              </a:spcAft>
              <a:buFont typeface="Wingdings" panose="05000000000000000000" pitchFamily="2" charset="2"/>
              <a:buChar char="§"/>
              <a:defRPr/>
            </a:pPr>
            <a:r>
              <a:rPr lang="en-AU" sz="1600" dirty="0">
                <a:solidFill>
                  <a:srgbClr val="002643"/>
                </a:solidFill>
                <a:latin typeface="Arial" panose="020B0604020202020204" pitchFamily="34" charset="0"/>
                <a:cs typeface="Arial" panose="020B0604020202020204" pitchFamily="34" charset="0"/>
              </a:rPr>
              <a:t>A “no-digging” </a:t>
            </a:r>
            <a:r>
              <a:rPr lang="en-AU" sz="1600" dirty="0" err="1">
                <a:solidFill>
                  <a:srgbClr val="002643"/>
                </a:solidFill>
                <a:latin typeface="Arial" panose="020B0604020202020204" pitchFamily="34" charset="0"/>
                <a:cs typeface="Arial" panose="020B0604020202020204" pitchFamily="34" charset="0"/>
              </a:rPr>
              <a:t>építőipari</a:t>
            </a:r>
            <a:r>
              <a:rPr lang="en-AU" sz="1600" dirty="0">
                <a:solidFill>
                  <a:srgbClr val="002643"/>
                </a:solidFill>
                <a:latin typeface="Arial" panose="020B0604020202020204" pitchFamily="34" charset="0"/>
                <a:cs typeface="Arial" panose="020B0604020202020204" pitchFamily="34" charset="0"/>
              </a:rPr>
              <a:t> </a:t>
            </a:r>
            <a:r>
              <a:rPr lang="en-AU" sz="1600" dirty="0" err="1">
                <a:solidFill>
                  <a:srgbClr val="002643"/>
                </a:solidFill>
                <a:latin typeface="Arial" panose="020B0604020202020204" pitchFamily="34" charset="0"/>
                <a:cs typeface="Arial" panose="020B0604020202020204" pitchFamily="34" charset="0"/>
              </a:rPr>
              <a:t>vállalat</a:t>
            </a:r>
            <a:r>
              <a:rPr lang="en-AU" sz="1600" dirty="0">
                <a:solidFill>
                  <a:srgbClr val="002643"/>
                </a:solidFill>
                <a:latin typeface="Arial" panose="020B0604020202020204" pitchFamily="34" charset="0"/>
                <a:cs typeface="Arial" panose="020B0604020202020204" pitchFamily="34" charset="0"/>
              </a:rPr>
              <a:t> – 24 </a:t>
            </a:r>
            <a:r>
              <a:rPr lang="en-AU" sz="1600" dirty="0" err="1">
                <a:solidFill>
                  <a:srgbClr val="002643"/>
                </a:solidFill>
                <a:latin typeface="Arial" panose="020B0604020202020204" pitchFamily="34" charset="0"/>
                <a:cs typeface="Arial" panose="020B0604020202020204" pitchFamily="34" charset="0"/>
              </a:rPr>
              <a:t>éve</a:t>
            </a:r>
            <a:r>
              <a:rPr lang="en-AU" sz="1600" dirty="0">
                <a:solidFill>
                  <a:srgbClr val="002643"/>
                </a:solidFill>
                <a:latin typeface="Arial" panose="020B0604020202020204" pitchFamily="34" charset="0"/>
                <a:cs typeface="Arial" panose="020B0604020202020204" pitchFamily="34" charset="0"/>
              </a:rPr>
              <a:t> </a:t>
            </a:r>
            <a:r>
              <a:rPr lang="en-AU" sz="1600" dirty="0" err="1">
                <a:solidFill>
                  <a:srgbClr val="002643"/>
                </a:solidFill>
                <a:latin typeface="Arial" panose="020B0604020202020204" pitchFamily="34" charset="0"/>
                <a:cs typeface="Arial" panose="020B0604020202020204" pitchFamily="34" charset="0"/>
              </a:rPr>
              <a:t>aktív</a:t>
            </a:r>
            <a:r>
              <a:rPr lang="en-AU" sz="1600" dirty="0">
                <a:solidFill>
                  <a:srgbClr val="002643"/>
                </a:solidFill>
                <a:latin typeface="Arial" panose="020B0604020202020204" pitchFamily="34" charset="0"/>
                <a:cs typeface="Arial" panose="020B0604020202020204" pitchFamily="34" charset="0"/>
              </a:rPr>
              <a:t> </a:t>
            </a:r>
            <a:r>
              <a:rPr lang="en-AU" sz="1600" dirty="0" err="1">
                <a:solidFill>
                  <a:srgbClr val="002643"/>
                </a:solidFill>
                <a:latin typeface="Arial" panose="020B0604020202020204" pitchFamily="34" charset="0"/>
                <a:cs typeface="Arial" panose="020B0604020202020204" pitchFamily="34" charset="0"/>
              </a:rPr>
              <a:t>Közép-Európában</a:t>
            </a:r>
            <a:endParaRPr lang="en-AU" sz="1600" dirty="0">
              <a:solidFill>
                <a:srgbClr val="002643"/>
              </a:solidFill>
              <a:latin typeface="Arial" panose="020B0604020202020204" pitchFamily="34" charset="0"/>
              <a:cs typeface="Arial" panose="020B0604020202020204" pitchFamily="34" charset="0"/>
            </a:endParaRPr>
          </a:p>
          <a:p>
            <a:pPr marL="285750" indent="-285750">
              <a:lnSpc>
                <a:spcPts val="2200"/>
              </a:lnSpc>
              <a:spcAft>
                <a:spcPts val="600"/>
              </a:spcAft>
              <a:buFont typeface="Wingdings" panose="05000000000000000000" pitchFamily="2" charset="2"/>
              <a:buChar char="§"/>
              <a:defRPr/>
            </a:pPr>
            <a:r>
              <a:rPr lang="en-AU" sz="1600" dirty="0">
                <a:solidFill>
                  <a:srgbClr val="002643"/>
                </a:solidFill>
                <a:latin typeface="Arial" panose="020B0604020202020204" pitchFamily="34" charset="0"/>
                <a:cs typeface="Arial" panose="020B0604020202020204" pitchFamily="34" charset="0"/>
              </a:rPr>
              <a:t>&gt; 420 </a:t>
            </a:r>
            <a:r>
              <a:rPr lang="hu-HU" sz="1600" dirty="0">
                <a:solidFill>
                  <a:srgbClr val="002643"/>
                </a:solidFill>
                <a:latin typeface="Arial" panose="020B0604020202020204" pitchFamily="34" charset="0"/>
                <a:cs typeface="Arial" panose="020B0604020202020204" pitchFamily="34" charset="0"/>
              </a:rPr>
              <a:t>alkalmazott</a:t>
            </a:r>
            <a:r>
              <a:rPr lang="en-AU" sz="1600" dirty="0">
                <a:solidFill>
                  <a:srgbClr val="002643"/>
                </a:solidFill>
                <a:latin typeface="Arial" panose="020B0604020202020204" pitchFamily="34" charset="0"/>
                <a:cs typeface="Arial" panose="020B0604020202020204" pitchFamily="34" charset="0"/>
              </a:rPr>
              <a:t> </a:t>
            </a:r>
          </a:p>
          <a:p>
            <a:pPr marL="742950" lvl="3" indent="-285750">
              <a:lnSpc>
                <a:spcPts val="2200"/>
              </a:lnSpc>
              <a:buFont typeface="Symbol" panose="05050102010706020507" pitchFamily="18" charset="2"/>
              <a:buChar char="-"/>
              <a:defRPr/>
            </a:pPr>
            <a:r>
              <a:rPr lang="en-AU" sz="1600" dirty="0">
                <a:solidFill>
                  <a:srgbClr val="002643"/>
                </a:solidFill>
                <a:latin typeface="Arial" panose="020B0604020202020204" pitchFamily="34" charset="0"/>
                <a:cs typeface="Arial" panose="020B0604020202020204" pitchFamily="34" charset="0"/>
              </a:rPr>
              <a:t>290 </a:t>
            </a:r>
            <a:r>
              <a:rPr lang="hu-HU" sz="1600" dirty="0">
                <a:solidFill>
                  <a:srgbClr val="002643"/>
                </a:solidFill>
                <a:latin typeface="Arial" panose="020B0604020202020204" pitchFamily="34" charset="0"/>
                <a:cs typeface="Arial" panose="020B0604020202020204" pitchFamily="34" charset="0"/>
              </a:rPr>
              <a:t>terepi</a:t>
            </a:r>
            <a:endParaRPr lang="en-AU" sz="1600" dirty="0">
              <a:solidFill>
                <a:srgbClr val="002643"/>
              </a:solidFill>
              <a:latin typeface="Arial" panose="020B0604020202020204" pitchFamily="34" charset="0"/>
              <a:cs typeface="Arial" panose="020B0604020202020204" pitchFamily="34" charset="0"/>
            </a:endParaRPr>
          </a:p>
          <a:p>
            <a:pPr marL="742950" lvl="3" indent="-285750">
              <a:lnSpc>
                <a:spcPts val="2200"/>
              </a:lnSpc>
              <a:spcAft>
                <a:spcPts val="600"/>
              </a:spcAft>
              <a:buFont typeface="Symbol" panose="05050102010706020507" pitchFamily="18" charset="2"/>
              <a:buChar char="-"/>
              <a:defRPr/>
            </a:pPr>
            <a:r>
              <a:rPr lang="en-AU" sz="1600" dirty="0">
                <a:solidFill>
                  <a:srgbClr val="002643"/>
                </a:solidFill>
                <a:latin typeface="Arial" panose="020B0604020202020204" pitchFamily="34" charset="0"/>
                <a:cs typeface="Arial" panose="020B0604020202020204" pitchFamily="34" charset="0"/>
              </a:rPr>
              <a:t>130 </a:t>
            </a:r>
            <a:r>
              <a:rPr lang="hu-HU" sz="1600" dirty="0">
                <a:solidFill>
                  <a:srgbClr val="002643"/>
                </a:solidFill>
                <a:latin typeface="Arial" panose="020B0604020202020204" pitchFamily="34" charset="0"/>
                <a:cs typeface="Arial" panose="020B0604020202020204" pitchFamily="34" charset="0"/>
              </a:rPr>
              <a:t>műszaki</a:t>
            </a:r>
            <a:endParaRPr lang="en-AU" sz="1600" dirty="0">
              <a:solidFill>
                <a:srgbClr val="002643"/>
              </a:solidFill>
              <a:latin typeface="Arial" panose="020B0604020202020204" pitchFamily="34" charset="0"/>
              <a:cs typeface="Arial" panose="020B0604020202020204" pitchFamily="34" charset="0"/>
            </a:endParaRPr>
          </a:p>
          <a:p>
            <a:pPr marL="285750" indent="-285750">
              <a:lnSpc>
                <a:spcPts val="2200"/>
              </a:lnSpc>
              <a:spcAft>
                <a:spcPts val="600"/>
              </a:spcAft>
              <a:buFont typeface="Wingdings" panose="05000000000000000000" pitchFamily="2" charset="2"/>
              <a:buChar char="§"/>
              <a:defRPr/>
            </a:pPr>
            <a:r>
              <a:rPr lang="en-AU" sz="1600" dirty="0" err="1">
                <a:solidFill>
                  <a:srgbClr val="002643"/>
                </a:solidFill>
                <a:latin typeface="Arial" panose="020B0604020202020204" pitchFamily="34" charset="0"/>
                <a:cs typeface="Arial" panose="020B0604020202020204" pitchFamily="34" charset="0"/>
              </a:rPr>
              <a:t>Többféle</a:t>
            </a:r>
            <a:r>
              <a:rPr lang="en-AU" sz="1600" dirty="0">
                <a:solidFill>
                  <a:srgbClr val="002643"/>
                </a:solidFill>
                <a:latin typeface="Arial" panose="020B0604020202020204" pitchFamily="34" charset="0"/>
                <a:cs typeface="Arial" panose="020B0604020202020204" pitchFamily="34" charset="0"/>
              </a:rPr>
              <a:t> </a:t>
            </a:r>
            <a:r>
              <a:rPr lang="en-AU" sz="1600" dirty="0" err="1">
                <a:solidFill>
                  <a:srgbClr val="002643"/>
                </a:solidFill>
                <a:latin typeface="Arial" panose="020B0604020202020204" pitchFamily="34" charset="0"/>
                <a:cs typeface="Arial" panose="020B0604020202020204" pitchFamily="34" charset="0"/>
              </a:rPr>
              <a:t>felújítási</a:t>
            </a:r>
            <a:r>
              <a:rPr lang="en-AU" sz="1600" dirty="0">
                <a:solidFill>
                  <a:srgbClr val="002643"/>
                </a:solidFill>
                <a:latin typeface="Arial" panose="020B0604020202020204" pitchFamily="34" charset="0"/>
                <a:cs typeface="Arial" panose="020B0604020202020204" pitchFamily="34" charset="0"/>
              </a:rPr>
              <a:t> </a:t>
            </a:r>
            <a:r>
              <a:rPr lang="en-AU" sz="1600" dirty="0" err="1">
                <a:solidFill>
                  <a:srgbClr val="002643"/>
                </a:solidFill>
                <a:latin typeface="Arial" panose="020B0604020202020204" pitchFamily="34" charset="0"/>
                <a:cs typeface="Arial" panose="020B0604020202020204" pitchFamily="34" charset="0"/>
              </a:rPr>
              <a:t>technika</a:t>
            </a:r>
            <a:r>
              <a:rPr lang="en-AU" sz="1600" dirty="0">
                <a:solidFill>
                  <a:srgbClr val="002643"/>
                </a:solidFill>
                <a:latin typeface="Arial" panose="020B0604020202020204" pitchFamily="34" charset="0"/>
                <a:cs typeface="Arial" panose="020B0604020202020204" pitchFamily="34" charset="0"/>
              </a:rPr>
              <a:t> </a:t>
            </a:r>
            <a:r>
              <a:rPr lang="en-AU" sz="1600" dirty="0" err="1">
                <a:solidFill>
                  <a:srgbClr val="002643"/>
                </a:solidFill>
                <a:latin typeface="Arial" panose="020B0604020202020204" pitchFamily="34" charset="0"/>
                <a:cs typeface="Arial" panose="020B0604020202020204" pitchFamily="34" charset="0"/>
              </a:rPr>
              <a:t>gravitációs</a:t>
            </a:r>
            <a:r>
              <a:rPr lang="en-AU" sz="1600" dirty="0">
                <a:solidFill>
                  <a:srgbClr val="002643"/>
                </a:solidFill>
                <a:latin typeface="Arial" panose="020B0604020202020204" pitchFamily="34" charset="0"/>
                <a:cs typeface="Arial" panose="020B0604020202020204" pitchFamily="34" charset="0"/>
              </a:rPr>
              <a:t> </a:t>
            </a:r>
            <a:r>
              <a:rPr lang="en-AU" sz="1600" dirty="0" err="1">
                <a:solidFill>
                  <a:srgbClr val="002643"/>
                </a:solidFill>
                <a:latin typeface="Arial" panose="020B0604020202020204" pitchFamily="34" charset="0"/>
                <a:cs typeface="Arial" panose="020B0604020202020204" pitchFamily="34" charset="0"/>
              </a:rPr>
              <a:t>csatornák</a:t>
            </a:r>
            <a:r>
              <a:rPr lang="en-AU" sz="1600" dirty="0">
                <a:solidFill>
                  <a:srgbClr val="002643"/>
                </a:solidFill>
                <a:latin typeface="Arial" panose="020B0604020202020204" pitchFamily="34" charset="0"/>
                <a:cs typeface="Arial" panose="020B0604020202020204" pitchFamily="34" charset="0"/>
              </a:rPr>
              <a:t> és </a:t>
            </a:r>
            <a:r>
              <a:rPr lang="en-AU" sz="1600" dirty="0" err="1">
                <a:solidFill>
                  <a:srgbClr val="002643"/>
                </a:solidFill>
                <a:latin typeface="Arial" panose="020B0604020202020204" pitchFamily="34" charset="0"/>
                <a:cs typeface="Arial" panose="020B0604020202020204" pitchFamily="34" charset="0"/>
              </a:rPr>
              <a:t>nyomócsövek</a:t>
            </a:r>
            <a:r>
              <a:rPr lang="en-AU" sz="1600" dirty="0">
                <a:solidFill>
                  <a:srgbClr val="002643"/>
                </a:solidFill>
                <a:latin typeface="Arial" panose="020B0604020202020204" pitchFamily="34" charset="0"/>
                <a:cs typeface="Arial" panose="020B0604020202020204" pitchFamily="34" charset="0"/>
              </a:rPr>
              <a:t> </a:t>
            </a:r>
            <a:r>
              <a:rPr lang="en-AU" sz="1600" dirty="0" err="1">
                <a:solidFill>
                  <a:srgbClr val="002643"/>
                </a:solidFill>
                <a:latin typeface="Arial" panose="020B0604020202020204" pitchFamily="34" charset="0"/>
                <a:cs typeface="Arial" panose="020B0604020202020204" pitchFamily="34" charset="0"/>
              </a:rPr>
              <a:t>esetében</a:t>
            </a:r>
            <a:endParaRPr lang="en-AU" sz="1600" dirty="0">
              <a:solidFill>
                <a:srgbClr val="002643"/>
              </a:solidFill>
              <a:latin typeface="Arial" panose="020B0604020202020204" pitchFamily="34" charset="0"/>
              <a:cs typeface="Arial" panose="020B0604020202020204" pitchFamily="34" charset="0"/>
            </a:endParaRPr>
          </a:p>
          <a:p>
            <a:pPr marL="742950" lvl="3" indent="-285750">
              <a:lnSpc>
                <a:spcPts val="2200"/>
              </a:lnSpc>
              <a:buFont typeface="Symbol" panose="05050102010706020507" pitchFamily="18" charset="2"/>
              <a:buChar char="-"/>
              <a:defRPr/>
            </a:pPr>
            <a:r>
              <a:rPr lang="en-AU" sz="1600" dirty="0">
                <a:solidFill>
                  <a:srgbClr val="002643"/>
                </a:solidFill>
                <a:latin typeface="Arial" panose="020B0604020202020204" pitchFamily="34" charset="0"/>
                <a:cs typeface="Arial" panose="020B0604020202020204" pitchFamily="34" charset="0"/>
              </a:rPr>
              <a:t>GRP-Liner UV- </a:t>
            </a:r>
            <a:r>
              <a:rPr lang="hu-HU" sz="1600" dirty="0">
                <a:solidFill>
                  <a:srgbClr val="002643"/>
                </a:solidFill>
                <a:latin typeface="Arial" panose="020B0604020202020204" pitchFamily="34" charset="0"/>
                <a:cs typeface="Arial" panose="020B0604020202020204" pitchFamily="34" charset="0"/>
              </a:rPr>
              <a:t>és</a:t>
            </a:r>
            <a:r>
              <a:rPr lang="en-AU" sz="1600" dirty="0">
                <a:solidFill>
                  <a:srgbClr val="002643"/>
                </a:solidFill>
                <a:latin typeface="Arial" panose="020B0604020202020204" pitchFamily="34" charset="0"/>
                <a:cs typeface="Arial" panose="020B0604020202020204" pitchFamily="34" charset="0"/>
              </a:rPr>
              <a:t> </a:t>
            </a:r>
            <a:r>
              <a:rPr lang="hu-HU" sz="1600" dirty="0">
                <a:solidFill>
                  <a:srgbClr val="002643"/>
                </a:solidFill>
                <a:latin typeface="Arial" panose="020B0604020202020204" pitchFamily="34" charset="0"/>
                <a:cs typeface="Arial" panose="020B0604020202020204" pitchFamily="34" charset="0"/>
              </a:rPr>
              <a:t>gőz kikeményítéssel</a:t>
            </a:r>
            <a:endParaRPr lang="en-AU" sz="1600" dirty="0">
              <a:solidFill>
                <a:srgbClr val="002643"/>
              </a:solidFill>
              <a:latin typeface="Arial" panose="020B0604020202020204" pitchFamily="34" charset="0"/>
              <a:cs typeface="Arial" panose="020B0604020202020204" pitchFamily="34" charset="0"/>
            </a:endParaRPr>
          </a:p>
          <a:p>
            <a:pPr marL="742950" lvl="3" indent="-285750">
              <a:lnSpc>
                <a:spcPts val="2200"/>
              </a:lnSpc>
              <a:buFont typeface="Symbol" panose="05050102010706020507" pitchFamily="18" charset="2"/>
              <a:buChar char="-"/>
              <a:defRPr/>
            </a:pPr>
            <a:r>
              <a:rPr lang="en-AU" sz="1600" dirty="0">
                <a:solidFill>
                  <a:srgbClr val="002643"/>
                </a:solidFill>
                <a:latin typeface="Arial" panose="020B0604020202020204" pitchFamily="34" charset="0"/>
                <a:cs typeface="Arial" panose="020B0604020202020204" pitchFamily="34" charset="0"/>
              </a:rPr>
              <a:t>Epoxy-Liner UV- </a:t>
            </a:r>
            <a:r>
              <a:rPr lang="hu-HU" sz="1600" dirty="0">
                <a:solidFill>
                  <a:srgbClr val="002643"/>
                </a:solidFill>
                <a:latin typeface="Arial" panose="020B0604020202020204" pitchFamily="34" charset="0"/>
                <a:cs typeface="Arial" panose="020B0604020202020204" pitchFamily="34" charset="0"/>
              </a:rPr>
              <a:t>és</a:t>
            </a:r>
            <a:r>
              <a:rPr lang="en-AU" sz="1600" dirty="0">
                <a:solidFill>
                  <a:srgbClr val="002643"/>
                </a:solidFill>
                <a:latin typeface="Arial" panose="020B0604020202020204" pitchFamily="34" charset="0"/>
                <a:cs typeface="Arial" panose="020B0604020202020204" pitchFamily="34" charset="0"/>
              </a:rPr>
              <a:t> </a:t>
            </a:r>
            <a:r>
              <a:rPr lang="hu-HU" sz="1600" dirty="0">
                <a:solidFill>
                  <a:srgbClr val="002643"/>
                </a:solidFill>
                <a:latin typeface="Arial" panose="020B0604020202020204" pitchFamily="34" charset="0"/>
                <a:cs typeface="Arial" panose="020B0604020202020204" pitchFamily="34" charset="0"/>
              </a:rPr>
              <a:t>gőz kikeményítéssel</a:t>
            </a:r>
            <a:endParaRPr lang="en-AU" sz="1600" dirty="0">
              <a:solidFill>
                <a:srgbClr val="002643"/>
              </a:solidFill>
              <a:latin typeface="Arial" panose="020B0604020202020204" pitchFamily="34" charset="0"/>
              <a:cs typeface="Arial" panose="020B0604020202020204" pitchFamily="34" charset="0"/>
            </a:endParaRPr>
          </a:p>
          <a:p>
            <a:pPr marL="742950" lvl="3" indent="-285750">
              <a:lnSpc>
                <a:spcPts val="2200"/>
              </a:lnSpc>
              <a:buFont typeface="Symbol" panose="05050102010706020507" pitchFamily="18" charset="2"/>
              <a:buChar char="-"/>
              <a:defRPr/>
            </a:pPr>
            <a:r>
              <a:rPr lang="en-AU" sz="1600" dirty="0">
                <a:solidFill>
                  <a:srgbClr val="002643"/>
                </a:solidFill>
                <a:latin typeface="Arial" panose="020B0604020202020204" pitchFamily="34" charset="0"/>
                <a:cs typeface="Arial" panose="020B0604020202020204" pitchFamily="34" charset="0"/>
              </a:rPr>
              <a:t>Close Fit (</a:t>
            </a:r>
            <a:r>
              <a:rPr lang="hu-HU" sz="1600" dirty="0">
                <a:solidFill>
                  <a:srgbClr val="002643"/>
                </a:solidFill>
                <a:latin typeface="Arial" panose="020B0604020202020204" pitchFamily="34" charset="0"/>
                <a:cs typeface="Arial" panose="020B0604020202020204" pitchFamily="34" charset="0"/>
              </a:rPr>
              <a:t>előre deformált </a:t>
            </a:r>
            <a:r>
              <a:rPr lang="en-AU" sz="1600" dirty="0">
                <a:solidFill>
                  <a:srgbClr val="002643"/>
                </a:solidFill>
                <a:latin typeface="Arial" panose="020B0604020202020204" pitchFamily="34" charset="0"/>
                <a:cs typeface="Arial" panose="020B0604020202020204" pitchFamily="34" charset="0"/>
              </a:rPr>
              <a:t>HDPE </a:t>
            </a:r>
            <a:r>
              <a:rPr lang="hu-HU" sz="1600" dirty="0">
                <a:solidFill>
                  <a:srgbClr val="002643"/>
                </a:solidFill>
                <a:latin typeface="Arial" panose="020B0604020202020204" pitchFamily="34" charset="0"/>
                <a:cs typeface="Arial" panose="020B0604020202020204" pitchFamily="34" charset="0"/>
              </a:rPr>
              <a:t>csövek</a:t>
            </a:r>
            <a:r>
              <a:rPr lang="en-AU" sz="1600" dirty="0">
                <a:solidFill>
                  <a:srgbClr val="002643"/>
                </a:solidFill>
                <a:latin typeface="Arial" panose="020B0604020202020204" pitchFamily="34" charset="0"/>
                <a:cs typeface="Arial" panose="020B0604020202020204" pitchFamily="34" charset="0"/>
              </a:rPr>
              <a:t>)</a:t>
            </a:r>
          </a:p>
          <a:p>
            <a:pPr marL="742950" lvl="3" indent="-285750">
              <a:lnSpc>
                <a:spcPts val="2200"/>
              </a:lnSpc>
              <a:buFont typeface="Symbol" panose="05050102010706020507" pitchFamily="18" charset="2"/>
              <a:buChar char="-"/>
              <a:defRPr/>
            </a:pPr>
            <a:r>
              <a:rPr lang="hu-HU" sz="1600" dirty="0">
                <a:solidFill>
                  <a:srgbClr val="002643"/>
                </a:solidFill>
                <a:latin typeface="Arial" panose="020B0604020202020204" pitchFamily="34" charset="0"/>
                <a:cs typeface="Arial" panose="020B0604020202020204" pitchFamily="34" charset="0"/>
              </a:rPr>
              <a:t>Spiráltekercselt csövek</a:t>
            </a:r>
            <a:endParaRPr lang="en-AU" sz="1600" dirty="0">
              <a:solidFill>
                <a:srgbClr val="002643"/>
              </a:solidFill>
              <a:latin typeface="Arial" panose="020B0604020202020204" pitchFamily="34" charset="0"/>
              <a:cs typeface="Arial" panose="020B0604020202020204" pitchFamily="34" charset="0"/>
            </a:endParaRPr>
          </a:p>
          <a:p>
            <a:pPr marL="742950" lvl="3" indent="-285750">
              <a:lnSpc>
                <a:spcPts val="2200"/>
              </a:lnSpc>
              <a:buFont typeface="Symbol" panose="05050102010706020507" pitchFamily="18" charset="2"/>
              <a:buChar char="-"/>
              <a:defRPr/>
            </a:pPr>
            <a:r>
              <a:rPr lang="hu-HU" sz="1600" dirty="0">
                <a:solidFill>
                  <a:srgbClr val="002643"/>
                </a:solidFill>
                <a:latin typeface="Arial" panose="020B0604020202020204" pitchFamily="34" charset="0"/>
                <a:cs typeface="Arial" panose="020B0604020202020204" pitchFamily="34" charset="0"/>
              </a:rPr>
              <a:t>Csőszegmensek beépítése</a:t>
            </a:r>
            <a:endParaRPr lang="en-AU" sz="1600" dirty="0">
              <a:solidFill>
                <a:srgbClr val="002643"/>
              </a:solidFill>
              <a:latin typeface="Arial" panose="020B0604020202020204" pitchFamily="34" charset="0"/>
              <a:cs typeface="Arial" panose="020B0604020202020204" pitchFamily="34" charset="0"/>
            </a:endParaRPr>
          </a:p>
          <a:p>
            <a:pPr marL="742950" lvl="3" indent="-285750">
              <a:lnSpc>
                <a:spcPts val="2200"/>
              </a:lnSpc>
              <a:buFont typeface="Symbol" panose="05050102010706020507" pitchFamily="18" charset="2"/>
              <a:buChar char="-"/>
              <a:defRPr/>
            </a:pPr>
            <a:r>
              <a:rPr lang="hu-HU" sz="1600" dirty="0">
                <a:solidFill>
                  <a:srgbClr val="002643"/>
                </a:solidFill>
                <a:latin typeface="Arial" panose="020B0604020202020204" pitchFamily="34" charset="0"/>
                <a:cs typeface="Arial" panose="020B0604020202020204" pitchFamily="34" charset="0"/>
              </a:rPr>
              <a:t>Bélelés felszórt anyagokkal</a:t>
            </a:r>
            <a:endParaRPr lang="en-AU" sz="1600" dirty="0">
              <a:solidFill>
                <a:srgbClr val="002643"/>
              </a:solidFill>
              <a:latin typeface="Arial" panose="020B0604020202020204" pitchFamily="34" charset="0"/>
              <a:cs typeface="Arial" panose="020B0604020202020204" pitchFamily="34" charset="0"/>
            </a:endParaRPr>
          </a:p>
          <a:p>
            <a:pPr marL="742950" lvl="3" indent="-285750">
              <a:lnSpc>
                <a:spcPts val="2200"/>
              </a:lnSpc>
              <a:buFont typeface="Symbol" panose="05050102010706020507" pitchFamily="18" charset="2"/>
              <a:buChar char="-"/>
              <a:defRPr/>
            </a:pPr>
            <a:r>
              <a:rPr lang="hu-HU" sz="1600" dirty="0">
                <a:solidFill>
                  <a:srgbClr val="002643"/>
                </a:solidFill>
                <a:latin typeface="Arial" panose="020B0604020202020204" pitchFamily="34" charset="0"/>
                <a:cs typeface="Arial" panose="020B0604020202020204" pitchFamily="34" charset="0"/>
              </a:rPr>
              <a:t>Bekötés bélelések</a:t>
            </a:r>
            <a:endParaRPr lang="en-AU" sz="1600" dirty="0">
              <a:solidFill>
                <a:srgbClr val="002643"/>
              </a:solidFill>
              <a:latin typeface="Arial" panose="020B0604020202020204" pitchFamily="34" charset="0"/>
              <a:cs typeface="Arial" panose="020B0604020202020204" pitchFamily="34" charset="0"/>
            </a:endParaRPr>
          </a:p>
          <a:p>
            <a:pPr marL="742950" lvl="3" indent="-285750">
              <a:lnSpc>
                <a:spcPts val="2200"/>
              </a:lnSpc>
              <a:buFont typeface="Symbol" panose="05050102010706020507" pitchFamily="18" charset="2"/>
              <a:buChar char="-"/>
              <a:defRPr/>
            </a:pPr>
            <a:r>
              <a:rPr lang="hu-HU" sz="1600" dirty="0">
                <a:solidFill>
                  <a:srgbClr val="002643"/>
                </a:solidFill>
                <a:latin typeface="Arial" panose="020B0604020202020204" pitchFamily="34" charset="0"/>
                <a:cs typeface="Arial" panose="020B0604020202020204" pitchFamily="34" charset="0"/>
              </a:rPr>
              <a:t>Hiba javítás</a:t>
            </a:r>
            <a:endParaRPr lang="en-AU" sz="1600" dirty="0">
              <a:solidFill>
                <a:srgbClr val="002643"/>
              </a:solidFill>
              <a:latin typeface="Arial" panose="020B0604020202020204" pitchFamily="34" charset="0"/>
              <a:cs typeface="Arial" panose="020B0604020202020204" pitchFamily="34" charset="0"/>
            </a:endParaRPr>
          </a:p>
          <a:p>
            <a:pPr marL="742950" lvl="3" indent="-285750">
              <a:lnSpc>
                <a:spcPts val="2200"/>
              </a:lnSpc>
              <a:buFont typeface="Symbol" panose="05050102010706020507" pitchFamily="18" charset="2"/>
              <a:buChar char="-"/>
              <a:defRPr/>
            </a:pPr>
            <a:r>
              <a:rPr lang="hu-HU" sz="1600" dirty="0">
                <a:solidFill>
                  <a:srgbClr val="002643"/>
                </a:solidFill>
                <a:latin typeface="Arial" panose="020B0604020202020204" pitchFamily="34" charset="0"/>
                <a:cs typeface="Arial" panose="020B0604020202020204" pitchFamily="34" charset="0"/>
              </a:rPr>
              <a:t>Aknafelújítás</a:t>
            </a:r>
            <a:endParaRPr lang="en-AU" sz="1600" dirty="0">
              <a:solidFill>
                <a:srgbClr val="002643"/>
              </a:solidFill>
              <a:latin typeface="Arial" panose="020B0604020202020204" pitchFamily="34" charset="0"/>
              <a:cs typeface="Arial" panose="020B0604020202020204" pitchFamily="34" charset="0"/>
            </a:endParaRPr>
          </a:p>
          <a:p>
            <a:pPr marL="742950" lvl="3" indent="-285750">
              <a:lnSpc>
                <a:spcPts val="2200"/>
              </a:lnSpc>
              <a:buFont typeface="Symbol" panose="05050102010706020507" pitchFamily="18" charset="2"/>
              <a:buChar char="-"/>
              <a:defRPr/>
            </a:pPr>
            <a:r>
              <a:rPr lang="hu-HU" sz="1600" dirty="0">
                <a:solidFill>
                  <a:srgbClr val="002643"/>
                </a:solidFill>
                <a:latin typeface="Arial" panose="020B0604020202020204" pitchFamily="34" charset="0"/>
                <a:cs typeface="Arial" panose="020B0604020202020204" pitchFamily="34" charset="0"/>
              </a:rPr>
              <a:t>Tartályok </a:t>
            </a:r>
            <a:r>
              <a:rPr lang="hu-HU" sz="1600" dirty="0" err="1">
                <a:solidFill>
                  <a:srgbClr val="002643"/>
                </a:solidFill>
                <a:latin typeface="Arial" panose="020B0604020202020204" pitchFamily="34" charset="0"/>
                <a:cs typeface="Arial" panose="020B0604020202020204" pitchFamily="34" charset="0"/>
              </a:rPr>
              <a:t>bevonatolása</a:t>
            </a:r>
            <a:r>
              <a:rPr lang="en-AU" sz="1600" dirty="0">
                <a:solidFill>
                  <a:srgbClr val="002643"/>
                </a:solidFill>
                <a:latin typeface="Arial" panose="020B0604020202020204" pitchFamily="34" charset="0"/>
                <a:cs typeface="Arial" panose="020B0604020202020204" pitchFamily="34" charset="0"/>
              </a:rPr>
              <a:t>…etc.</a:t>
            </a:r>
            <a:endParaRPr lang="en-AU" sz="1600" dirty="0">
              <a:solidFill>
                <a:srgbClr val="002643"/>
              </a:solidFill>
              <a:latin typeface="HelveticaNeueLT Pro 55 Roman"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307777"/>
          </a:xfrm>
          <a:prstGeom prst="rect">
            <a:avLst/>
          </a:prstGeom>
          <a:noFill/>
        </p:spPr>
        <p:txBody>
          <a:bodyPr wrap="square" rtlCol="0">
            <a:spAutoFit/>
          </a:bodyPr>
          <a:lstStyle/>
          <a:p>
            <a:r>
              <a:rPr lang="hu-HU" sz="1400" dirty="0">
                <a:solidFill>
                  <a:srgbClr val="737373"/>
                </a:solidFill>
                <a:latin typeface="Arial" panose="020B0604020202020204" pitchFamily="34" charset="0"/>
                <a:cs typeface="Arial" panose="020B0604020202020204" pitchFamily="34" charset="0"/>
              </a:rPr>
              <a:t>Rólunk</a:t>
            </a:r>
            <a:endParaRPr lang="de-DE" sz="1400" dirty="0">
              <a:solidFill>
                <a:srgbClr val="737373"/>
              </a:solidFill>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sp>
        <p:nvSpPr>
          <p:cNvPr id="6" name="Text Box 6">
            <a:extLst>
              <a:ext uri="{FF2B5EF4-FFF2-40B4-BE49-F238E27FC236}">
                <a16:creationId xmlns:a16="http://schemas.microsoft.com/office/drawing/2014/main" id="{2D665D3E-7D4C-2A22-1378-59546EC253AE}"/>
              </a:ext>
            </a:extLst>
          </p:cNvPr>
          <p:cNvSpPr txBox="1">
            <a:spLocks noChangeArrowheads="1"/>
          </p:cNvSpPr>
          <p:nvPr/>
        </p:nvSpPr>
        <p:spPr bwMode="auto">
          <a:xfrm>
            <a:off x="574408" y="1586530"/>
            <a:ext cx="71977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dirty="0">
                <a:solidFill>
                  <a:srgbClr val="002643"/>
                </a:solidFill>
              </a:rPr>
              <a:t>Swietelsky Faber </a:t>
            </a:r>
            <a:r>
              <a:rPr lang="hu-HU" b="1" dirty="0">
                <a:solidFill>
                  <a:srgbClr val="002643"/>
                </a:solidFill>
              </a:rPr>
              <a:t>általános teljesítménye</a:t>
            </a:r>
            <a:endParaRPr lang="en-US" b="1" dirty="0">
              <a:solidFill>
                <a:srgbClr val="002643"/>
              </a:solidFill>
            </a:endParaRPr>
          </a:p>
        </p:txBody>
      </p:sp>
      <p:pic>
        <p:nvPicPr>
          <p:cNvPr id="8" name="Grafik 7">
            <a:extLst>
              <a:ext uri="{FF2B5EF4-FFF2-40B4-BE49-F238E27FC236}">
                <a16:creationId xmlns:a16="http://schemas.microsoft.com/office/drawing/2014/main" id="{F0D96807-4FE2-FD5E-5366-9F9D12D035C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762163" y="1561750"/>
            <a:ext cx="2950101" cy="4630255"/>
          </a:xfrm>
          <a:prstGeom prst="rect">
            <a:avLst/>
          </a:prstGeom>
        </p:spPr>
      </p:pic>
    </p:spTree>
    <p:extLst>
      <p:ext uri="{BB962C8B-B14F-4D97-AF65-F5344CB8AC3E}">
        <p14:creationId xmlns:p14="http://schemas.microsoft.com/office/powerpoint/2010/main" val="2277234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sz="3500" b="1" dirty="0">
                <a:solidFill>
                  <a:srgbClr val="EC6726"/>
                </a:solidFill>
                <a:latin typeface="Arial" panose="020B0604020202020204" pitchFamily="34" charset="0"/>
                <a:cs typeface="Arial" panose="020B0604020202020204" pitchFamily="34" charset="0"/>
              </a:rPr>
              <a:t>Teljesítmény</a:t>
            </a:r>
            <a:endParaRPr lang="de-DE" sz="3500" b="1" dirty="0">
              <a:solidFill>
                <a:srgbClr val="EC6726"/>
              </a:solidFill>
              <a:latin typeface="Arial" panose="020B0604020202020204" pitchFamily="34" charset="0"/>
              <a:cs typeface="Arial"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307777"/>
          </a:xfrm>
          <a:prstGeom prst="rect">
            <a:avLst/>
          </a:prstGeom>
          <a:noFill/>
        </p:spPr>
        <p:txBody>
          <a:bodyPr wrap="square" rtlCol="0">
            <a:spAutoFit/>
          </a:bodyPr>
          <a:lstStyle/>
          <a:p>
            <a:r>
              <a:rPr lang="hu-HU" sz="1400" dirty="0">
                <a:solidFill>
                  <a:srgbClr val="737373"/>
                </a:solidFill>
                <a:latin typeface="Arial" panose="020B0604020202020204" pitchFamily="34" charset="0"/>
                <a:cs typeface="Arial" panose="020B0604020202020204" pitchFamily="34" charset="0"/>
              </a:rPr>
              <a:t>Rólunk</a:t>
            </a:r>
            <a:endParaRPr lang="de-DE" sz="1400" dirty="0">
              <a:solidFill>
                <a:srgbClr val="737373"/>
              </a:solidFill>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sp>
        <p:nvSpPr>
          <p:cNvPr id="6" name="Text Box 6">
            <a:extLst>
              <a:ext uri="{FF2B5EF4-FFF2-40B4-BE49-F238E27FC236}">
                <a16:creationId xmlns:a16="http://schemas.microsoft.com/office/drawing/2014/main" id="{2D665D3E-7D4C-2A22-1378-59546EC253AE}"/>
              </a:ext>
            </a:extLst>
          </p:cNvPr>
          <p:cNvSpPr txBox="1">
            <a:spLocks noChangeArrowheads="1"/>
          </p:cNvSpPr>
          <p:nvPr/>
        </p:nvSpPr>
        <p:spPr bwMode="auto">
          <a:xfrm>
            <a:off x="574407" y="1613652"/>
            <a:ext cx="82480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dirty="0">
                <a:solidFill>
                  <a:srgbClr val="002643"/>
                </a:solidFill>
              </a:rPr>
              <a:t>A </a:t>
            </a:r>
            <a:r>
              <a:rPr lang="en-US" b="1" dirty="0" err="1">
                <a:solidFill>
                  <a:srgbClr val="002643"/>
                </a:solidFill>
              </a:rPr>
              <a:t>Swietelsky</a:t>
            </a:r>
            <a:r>
              <a:rPr lang="en-US" b="1" dirty="0">
                <a:solidFill>
                  <a:srgbClr val="002643"/>
                </a:solidFill>
              </a:rPr>
              <a:t>-Faber </a:t>
            </a:r>
            <a:r>
              <a:rPr lang="en-US" b="1" dirty="0" err="1">
                <a:solidFill>
                  <a:srgbClr val="002643"/>
                </a:solidFill>
              </a:rPr>
              <a:t>forgalmának</a:t>
            </a:r>
            <a:r>
              <a:rPr lang="en-US" b="1" dirty="0">
                <a:solidFill>
                  <a:srgbClr val="002643"/>
                </a:solidFill>
              </a:rPr>
              <a:t>, </a:t>
            </a:r>
            <a:r>
              <a:rPr lang="en-US" b="1" dirty="0" err="1">
                <a:solidFill>
                  <a:srgbClr val="002643"/>
                </a:solidFill>
              </a:rPr>
              <a:t>eredményének</a:t>
            </a:r>
            <a:r>
              <a:rPr lang="en-US" b="1" dirty="0">
                <a:solidFill>
                  <a:srgbClr val="002643"/>
                </a:solidFill>
              </a:rPr>
              <a:t> és </a:t>
            </a:r>
            <a:r>
              <a:rPr lang="en-US" b="1" dirty="0" err="1">
                <a:solidFill>
                  <a:srgbClr val="002643"/>
                </a:solidFill>
              </a:rPr>
              <a:t>beruházásainak</a:t>
            </a:r>
            <a:r>
              <a:rPr lang="en-US" b="1" dirty="0">
                <a:solidFill>
                  <a:srgbClr val="002643"/>
                </a:solidFill>
              </a:rPr>
              <a:t> </a:t>
            </a:r>
            <a:r>
              <a:rPr lang="en-US" b="1" dirty="0" err="1">
                <a:solidFill>
                  <a:srgbClr val="002643"/>
                </a:solidFill>
              </a:rPr>
              <a:t>növekedése</a:t>
            </a:r>
            <a:r>
              <a:rPr lang="en-US" b="1" dirty="0">
                <a:solidFill>
                  <a:srgbClr val="002643"/>
                </a:solidFill>
              </a:rPr>
              <a:t> </a:t>
            </a:r>
            <a:r>
              <a:rPr lang="en-US" b="1" dirty="0" err="1">
                <a:solidFill>
                  <a:srgbClr val="002643"/>
                </a:solidFill>
              </a:rPr>
              <a:t>az</a:t>
            </a:r>
            <a:r>
              <a:rPr lang="en-US" b="1" dirty="0">
                <a:solidFill>
                  <a:srgbClr val="002643"/>
                </a:solidFill>
              </a:rPr>
              <a:t> </a:t>
            </a:r>
            <a:r>
              <a:rPr lang="en-US" b="1" dirty="0" err="1">
                <a:solidFill>
                  <a:srgbClr val="002643"/>
                </a:solidFill>
              </a:rPr>
              <a:t>évek</a:t>
            </a:r>
            <a:r>
              <a:rPr lang="en-US" b="1" dirty="0">
                <a:solidFill>
                  <a:srgbClr val="002643"/>
                </a:solidFill>
              </a:rPr>
              <a:t> </a:t>
            </a:r>
            <a:r>
              <a:rPr lang="en-US" b="1" dirty="0" err="1">
                <a:solidFill>
                  <a:srgbClr val="002643"/>
                </a:solidFill>
              </a:rPr>
              <a:t>során</a:t>
            </a:r>
            <a:r>
              <a:rPr lang="en-US" b="1" dirty="0">
                <a:solidFill>
                  <a:srgbClr val="002643"/>
                </a:solidFill>
              </a:rPr>
              <a:t>...</a:t>
            </a:r>
          </a:p>
        </p:txBody>
      </p:sp>
      <p:graphicFrame>
        <p:nvGraphicFramePr>
          <p:cNvPr id="5" name="Diagramm 4">
            <a:extLst>
              <a:ext uri="{FF2B5EF4-FFF2-40B4-BE49-F238E27FC236}">
                <a16:creationId xmlns:a16="http://schemas.microsoft.com/office/drawing/2014/main" id="{3AB1B551-F315-DEFE-1258-D462E6413367}"/>
              </a:ext>
            </a:extLst>
          </p:cNvPr>
          <p:cNvGraphicFramePr>
            <a:graphicFrameLocks/>
          </p:cNvGraphicFramePr>
          <p:nvPr>
            <p:extLst>
              <p:ext uri="{D42A27DB-BD31-4B8C-83A1-F6EECF244321}">
                <p14:modId xmlns:p14="http://schemas.microsoft.com/office/powerpoint/2010/main" val="2370450653"/>
              </p:ext>
            </p:extLst>
          </p:nvPr>
        </p:nvGraphicFramePr>
        <p:xfrm>
          <a:off x="3081656" y="2351615"/>
          <a:ext cx="5031183" cy="4376150"/>
        </p:xfrm>
        <a:graphic>
          <a:graphicData uri="http://schemas.openxmlformats.org/drawingml/2006/chart">
            <c:chart xmlns:c="http://schemas.openxmlformats.org/drawingml/2006/chart" xmlns:r="http://schemas.openxmlformats.org/officeDocument/2006/relationships" r:id="rId4"/>
          </a:graphicData>
        </a:graphic>
      </p:graphicFrame>
      <p:pic>
        <p:nvPicPr>
          <p:cNvPr id="12" name="Grafik 11">
            <a:extLst>
              <a:ext uri="{FF2B5EF4-FFF2-40B4-BE49-F238E27FC236}">
                <a16:creationId xmlns:a16="http://schemas.microsoft.com/office/drawing/2014/main" id="{7480A573-D438-3C34-4666-E2191C3F9A97}"/>
              </a:ext>
            </a:extLst>
          </p:cNvPr>
          <p:cNvPicPr>
            <a:picLocks noChangeArrowheads="1"/>
          </p:cNvPicPr>
          <p:nvPr/>
        </p:nvPicPr>
        <p:blipFill rotWithShape="1">
          <a:blip r:embed="rId5">
            <a:extLst>
              <a:ext uri="{28A0092B-C50C-407E-A947-70E740481C1C}">
                <a14:useLocalDpi xmlns:a14="http://schemas.microsoft.com/office/drawing/2010/main" val="0"/>
              </a:ext>
            </a:extLst>
          </a:blip>
          <a:srcRect r="13068"/>
          <a:stretch/>
        </p:blipFill>
        <p:spPr bwMode="auto">
          <a:xfrm>
            <a:off x="3641493" y="6445790"/>
            <a:ext cx="3947875"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13" descr="Ein Bild, das Text, Karte, Schrift, Atlas enthält.&#10;&#10;Automatisch generierte Beschreibung">
            <a:extLst>
              <a:ext uri="{FF2B5EF4-FFF2-40B4-BE49-F238E27FC236}">
                <a16:creationId xmlns:a16="http://schemas.microsoft.com/office/drawing/2014/main" id="{C58DE61C-2BCC-1A5D-053A-6D9A0CAD4F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01" y="3058094"/>
            <a:ext cx="3669671" cy="3669671"/>
          </a:xfrm>
          <a:prstGeom prst="rect">
            <a:avLst/>
          </a:prstGeom>
        </p:spPr>
      </p:pic>
      <p:pic>
        <p:nvPicPr>
          <p:cNvPr id="8" name="Grafik 7">
            <a:extLst>
              <a:ext uri="{FF2B5EF4-FFF2-40B4-BE49-F238E27FC236}">
                <a16:creationId xmlns:a16="http://schemas.microsoft.com/office/drawing/2014/main" id="{3983CE99-063C-7DB9-A404-766088EE4BF0}"/>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762163" y="1561750"/>
            <a:ext cx="2950101" cy="4630255"/>
          </a:xfrm>
          <a:prstGeom prst="rect">
            <a:avLst/>
          </a:prstGeom>
        </p:spPr>
      </p:pic>
    </p:spTree>
    <p:extLst>
      <p:ext uri="{BB962C8B-B14F-4D97-AF65-F5344CB8AC3E}">
        <p14:creationId xmlns:p14="http://schemas.microsoft.com/office/powerpoint/2010/main" val="4180367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sz="3500" b="1" dirty="0">
                <a:solidFill>
                  <a:srgbClr val="EC6726"/>
                </a:solidFill>
                <a:latin typeface="Arial" panose="020B0604020202020204" pitchFamily="34" charset="0"/>
                <a:cs typeface="Arial" panose="020B0604020202020204" pitchFamily="34" charset="0"/>
              </a:rPr>
              <a:t>Teljesítmény</a:t>
            </a:r>
            <a:endParaRPr lang="de-DE" sz="3500" b="1" dirty="0">
              <a:solidFill>
                <a:srgbClr val="EC6726"/>
              </a:solidFill>
              <a:latin typeface="Arial" panose="020B0604020202020204" pitchFamily="34" charset="0"/>
              <a:cs typeface="Arial"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307777"/>
          </a:xfrm>
          <a:prstGeom prst="rect">
            <a:avLst/>
          </a:prstGeom>
          <a:noFill/>
        </p:spPr>
        <p:txBody>
          <a:bodyPr wrap="square" rtlCol="0">
            <a:spAutoFit/>
          </a:bodyPr>
          <a:lstStyle/>
          <a:p>
            <a:r>
              <a:rPr lang="hu-HU" sz="1400" dirty="0">
                <a:solidFill>
                  <a:srgbClr val="737373"/>
                </a:solidFill>
                <a:latin typeface="Arial" panose="020B0604020202020204" pitchFamily="34" charset="0"/>
                <a:cs typeface="Arial" panose="020B0604020202020204" pitchFamily="34" charset="0"/>
              </a:rPr>
              <a:t>Rólunk</a:t>
            </a:r>
            <a:endParaRPr lang="de-DE" sz="1400" dirty="0">
              <a:solidFill>
                <a:srgbClr val="737373"/>
              </a:solidFill>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sp>
        <p:nvSpPr>
          <p:cNvPr id="6" name="Text Box 6">
            <a:extLst>
              <a:ext uri="{FF2B5EF4-FFF2-40B4-BE49-F238E27FC236}">
                <a16:creationId xmlns:a16="http://schemas.microsoft.com/office/drawing/2014/main" id="{2D665D3E-7D4C-2A22-1378-59546EC253AE}"/>
              </a:ext>
            </a:extLst>
          </p:cNvPr>
          <p:cNvSpPr txBox="1">
            <a:spLocks noChangeArrowheads="1"/>
          </p:cNvSpPr>
          <p:nvPr/>
        </p:nvSpPr>
        <p:spPr bwMode="auto">
          <a:xfrm>
            <a:off x="574407" y="1613652"/>
            <a:ext cx="82480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dirty="0">
                <a:solidFill>
                  <a:srgbClr val="002643"/>
                </a:solidFill>
              </a:rPr>
              <a:t>A </a:t>
            </a:r>
            <a:r>
              <a:rPr lang="en-US" b="1" dirty="0" err="1">
                <a:solidFill>
                  <a:srgbClr val="002643"/>
                </a:solidFill>
              </a:rPr>
              <a:t>Swietelsky</a:t>
            </a:r>
            <a:r>
              <a:rPr lang="en-US" b="1" dirty="0">
                <a:solidFill>
                  <a:srgbClr val="002643"/>
                </a:solidFill>
              </a:rPr>
              <a:t> Faber </a:t>
            </a:r>
            <a:r>
              <a:rPr lang="en-US" b="1" dirty="0" err="1">
                <a:solidFill>
                  <a:srgbClr val="002643"/>
                </a:solidFill>
              </a:rPr>
              <a:t>személyzetének</a:t>
            </a:r>
            <a:r>
              <a:rPr lang="en-US" b="1" dirty="0">
                <a:solidFill>
                  <a:srgbClr val="002643"/>
                </a:solidFill>
              </a:rPr>
              <a:t> </a:t>
            </a:r>
            <a:r>
              <a:rPr lang="en-US" b="1" dirty="0" err="1">
                <a:solidFill>
                  <a:srgbClr val="002643"/>
                </a:solidFill>
              </a:rPr>
              <a:t>növekedése</a:t>
            </a:r>
            <a:r>
              <a:rPr lang="en-US" b="1" dirty="0">
                <a:solidFill>
                  <a:srgbClr val="002643"/>
                </a:solidFill>
              </a:rPr>
              <a:t> </a:t>
            </a:r>
            <a:r>
              <a:rPr lang="en-US" b="1" dirty="0" err="1">
                <a:solidFill>
                  <a:srgbClr val="002643"/>
                </a:solidFill>
              </a:rPr>
              <a:t>az</a:t>
            </a:r>
            <a:r>
              <a:rPr lang="en-US" b="1" dirty="0">
                <a:solidFill>
                  <a:srgbClr val="002643"/>
                </a:solidFill>
              </a:rPr>
              <a:t> </a:t>
            </a:r>
            <a:r>
              <a:rPr lang="en-US" b="1" dirty="0" err="1">
                <a:solidFill>
                  <a:srgbClr val="002643"/>
                </a:solidFill>
              </a:rPr>
              <a:t>elmúlt</a:t>
            </a:r>
            <a:r>
              <a:rPr lang="en-US" b="1" dirty="0">
                <a:solidFill>
                  <a:srgbClr val="002643"/>
                </a:solidFill>
              </a:rPr>
              <a:t> </a:t>
            </a:r>
            <a:r>
              <a:rPr lang="en-US" b="1" dirty="0" err="1">
                <a:solidFill>
                  <a:srgbClr val="002643"/>
                </a:solidFill>
              </a:rPr>
              <a:t>években</a:t>
            </a:r>
            <a:r>
              <a:rPr lang="en-US" b="1" dirty="0">
                <a:solidFill>
                  <a:srgbClr val="002643"/>
                </a:solidFill>
              </a:rPr>
              <a:t>…</a:t>
            </a:r>
          </a:p>
        </p:txBody>
      </p:sp>
      <p:pic>
        <p:nvPicPr>
          <p:cNvPr id="14" name="Grafik 13" descr="Ein Bild, das Text, Karte, Schrift, Atlas enthält.&#10;&#10;Automatisch generierte Beschreibung">
            <a:extLst>
              <a:ext uri="{FF2B5EF4-FFF2-40B4-BE49-F238E27FC236}">
                <a16:creationId xmlns:a16="http://schemas.microsoft.com/office/drawing/2014/main" id="{C58DE61C-2BCC-1A5D-053A-6D9A0CAD4F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01" y="3058094"/>
            <a:ext cx="3669671" cy="3669671"/>
          </a:xfrm>
          <a:prstGeom prst="rect">
            <a:avLst/>
          </a:prstGeom>
        </p:spPr>
      </p:pic>
      <p:graphicFrame>
        <p:nvGraphicFramePr>
          <p:cNvPr id="9" name="Diagramm 8">
            <a:extLst>
              <a:ext uri="{FF2B5EF4-FFF2-40B4-BE49-F238E27FC236}">
                <a16:creationId xmlns:a16="http://schemas.microsoft.com/office/drawing/2014/main" id="{641B2957-6DFC-852F-6198-EEBA1CE347C2}"/>
              </a:ext>
            </a:extLst>
          </p:cNvPr>
          <p:cNvGraphicFramePr>
            <a:graphicFrameLocks/>
          </p:cNvGraphicFramePr>
          <p:nvPr>
            <p:extLst>
              <p:ext uri="{D42A27DB-BD31-4B8C-83A1-F6EECF244321}">
                <p14:modId xmlns:p14="http://schemas.microsoft.com/office/powerpoint/2010/main" val="4265642626"/>
              </p:ext>
            </p:extLst>
          </p:nvPr>
        </p:nvGraphicFramePr>
        <p:xfrm>
          <a:off x="3411690" y="2230734"/>
          <a:ext cx="5368620" cy="4497031"/>
        </p:xfrm>
        <a:graphic>
          <a:graphicData uri="http://schemas.openxmlformats.org/drawingml/2006/chart">
            <c:chart xmlns:c="http://schemas.openxmlformats.org/drawingml/2006/chart" xmlns:r="http://schemas.openxmlformats.org/officeDocument/2006/relationships" r:id="rId5"/>
          </a:graphicData>
        </a:graphic>
      </p:graphicFrame>
      <p:pic>
        <p:nvPicPr>
          <p:cNvPr id="5" name="Grafik 4">
            <a:extLst>
              <a:ext uri="{FF2B5EF4-FFF2-40B4-BE49-F238E27FC236}">
                <a16:creationId xmlns:a16="http://schemas.microsoft.com/office/drawing/2014/main" id="{488A6368-6D70-E128-634E-10F29D59EDCA}"/>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762163" y="1561750"/>
            <a:ext cx="2950101" cy="4630255"/>
          </a:xfrm>
          <a:prstGeom prst="rect">
            <a:avLst/>
          </a:prstGeom>
        </p:spPr>
      </p:pic>
    </p:spTree>
    <p:extLst>
      <p:ext uri="{BB962C8B-B14F-4D97-AF65-F5344CB8AC3E}">
        <p14:creationId xmlns:p14="http://schemas.microsoft.com/office/powerpoint/2010/main" val="16671118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126</TotalTime>
  <Words>1017</Words>
  <Application>Microsoft Office PowerPoint</Application>
  <PresentationFormat>Szélesvásznú</PresentationFormat>
  <Paragraphs>324</Paragraphs>
  <Slides>41</Slides>
  <Notes>32</Notes>
  <HiddenSlides>0</HiddenSlides>
  <MMClips>0</MMClips>
  <ScaleCrop>false</ScaleCrop>
  <HeadingPairs>
    <vt:vector size="6" baseType="variant">
      <vt:variant>
        <vt:lpstr>Használt betűtípusok</vt:lpstr>
      </vt:variant>
      <vt:variant>
        <vt:i4>8</vt:i4>
      </vt:variant>
      <vt:variant>
        <vt:lpstr>Téma</vt:lpstr>
      </vt:variant>
      <vt:variant>
        <vt:i4>1</vt:i4>
      </vt:variant>
      <vt:variant>
        <vt:lpstr>Diacímek</vt:lpstr>
      </vt:variant>
      <vt:variant>
        <vt:i4>41</vt:i4>
      </vt:variant>
    </vt:vector>
  </HeadingPairs>
  <TitlesOfParts>
    <vt:vector size="50" baseType="lpstr">
      <vt:lpstr>Aptos</vt:lpstr>
      <vt:lpstr>Aptos Display</vt:lpstr>
      <vt:lpstr>Arial</vt:lpstr>
      <vt:lpstr>HelveticaNeueLT Pro 55 Roman</vt:lpstr>
      <vt:lpstr>HelveticaNeueLT Pro 75 Bd</vt:lpstr>
      <vt:lpstr>Montserrat</vt:lpstr>
      <vt:lpstr>Symbol</vt:lpstr>
      <vt:lpstr>Wingdings</vt:lpstr>
      <vt:lpstr>Office Theme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SWIETELSKY-FABER</dc:title>
  <dc:creator>Kati Kinzel</dc:creator>
  <cp:lastModifiedBy>Agriapipe Mate</cp:lastModifiedBy>
  <cp:revision>84</cp:revision>
  <dcterms:created xsi:type="dcterms:W3CDTF">2023-09-07T11:20:13Z</dcterms:created>
  <dcterms:modified xsi:type="dcterms:W3CDTF">2026-01-23T10:29:14Z</dcterms:modified>
</cp:coreProperties>
</file>