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2" r:id="rId3"/>
    <p:sldId id="273" r:id="rId4"/>
    <p:sldId id="350" r:id="rId5"/>
    <p:sldId id="328" r:id="rId6"/>
    <p:sldId id="337" r:id="rId7"/>
    <p:sldId id="293" r:id="rId8"/>
    <p:sldId id="351" r:id="rId9"/>
    <p:sldId id="264" r:id="rId10"/>
    <p:sldId id="352" r:id="rId11"/>
    <p:sldId id="267" r:id="rId12"/>
    <p:sldId id="262" r:id="rId13"/>
    <p:sldId id="354" r:id="rId14"/>
    <p:sldId id="355" r:id="rId15"/>
    <p:sldId id="356" r:id="rId16"/>
    <p:sldId id="261" r:id="rId17"/>
    <p:sldId id="357" r:id="rId18"/>
    <p:sldId id="257" r:id="rId1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7D5146-4BAA-4037-82A9-9F1C64E5AE3F}" v="7" dt="2026-01-19T16:13:47.023"/>
  </p1510:revLst>
</p1510:revInfo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Világos stílus 1 – 1. jelölőszín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7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Fülöp Roland" userId="37effd5c-61ca-4e35-9394-d807a72fb757" providerId="ADAL" clId="{298F9009-83CD-4988-B8E3-5127D36BD480}"/>
    <pc:docChg chg="modSld">
      <pc:chgData name="Dr. Fülöp Roland" userId="37effd5c-61ca-4e35-9394-d807a72fb757" providerId="ADAL" clId="{298F9009-83CD-4988-B8E3-5127D36BD480}" dt="2026-01-16T20:07:48.224" v="44"/>
      <pc:docMkLst>
        <pc:docMk/>
      </pc:docMkLst>
      <pc:sldChg chg="modSp mod">
        <pc:chgData name="Dr. Fülöp Roland" userId="37effd5c-61ca-4e35-9394-d807a72fb757" providerId="ADAL" clId="{298F9009-83CD-4988-B8E3-5127D36BD480}" dt="2026-01-16T20:02:25.300" v="10"/>
        <pc:sldMkLst>
          <pc:docMk/>
          <pc:sldMk cId="3895541461" sldId="256"/>
        </pc:sldMkLst>
        <pc:spChg chg="mod">
          <ac:chgData name="Dr. Fülöp Roland" userId="37effd5c-61ca-4e35-9394-d807a72fb757" providerId="ADAL" clId="{298F9009-83CD-4988-B8E3-5127D36BD480}" dt="2026-01-16T20:02:25.300" v="10"/>
          <ac:spMkLst>
            <pc:docMk/>
            <pc:sldMk cId="3895541461" sldId="256"/>
            <ac:spMk id="2" creationId="{A3E771E6-E239-8129-1F7F-0F765E2A3D33}"/>
          </ac:spMkLst>
        </pc:spChg>
        <pc:spChg chg="mod">
          <ac:chgData name="Dr. Fülöp Roland" userId="37effd5c-61ca-4e35-9394-d807a72fb757" providerId="ADAL" clId="{298F9009-83CD-4988-B8E3-5127D36BD480}" dt="2026-01-16T20:00:17.097" v="9" actId="20577"/>
          <ac:spMkLst>
            <pc:docMk/>
            <pc:sldMk cId="3895541461" sldId="256"/>
            <ac:spMk id="4" creationId="{737B40F9-339B-5FAA-E874-995B4C860C62}"/>
          </ac:spMkLst>
        </pc:spChg>
      </pc:sldChg>
      <pc:sldChg chg="addSp modSp mod modAnim">
        <pc:chgData name="Dr. Fülöp Roland" userId="37effd5c-61ca-4e35-9394-d807a72fb757" providerId="ADAL" clId="{298F9009-83CD-4988-B8E3-5127D36BD480}" dt="2026-01-16T20:07:48.224" v="44"/>
        <pc:sldMkLst>
          <pc:docMk/>
          <pc:sldMk cId="3529868100" sldId="261"/>
        </pc:sldMkLst>
        <pc:spChg chg="add mod">
          <ac:chgData name="Dr. Fülöp Roland" userId="37effd5c-61ca-4e35-9394-d807a72fb757" providerId="ADAL" clId="{298F9009-83CD-4988-B8E3-5127D36BD480}" dt="2026-01-16T20:06:01.002" v="34" actId="14100"/>
          <ac:spMkLst>
            <pc:docMk/>
            <pc:sldMk cId="3529868100" sldId="261"/>
            <ac:spMk id="3" creationId="{AEA93335-AA94-DD9C-4D9D-A3C13E1E1A14}"/>
          </ac:spMkLst>
        </pc:spChg>
      </pc:sldChg>
    </pc:docChg>
  </pc:docChgLst>
  <pc:docChgLst>
    <pc:chgData name="Dr. Fülöp Roland" userId="37effd5c-61ca-4e35-9394-d807a72fb757" providerId="ADAL" clId="{90CDE030-DDFF-461C-91B7-F6C45A17D813}"/>
    <pc:docChg chg="custSel addSld delSld modSld sldOrd">
      <pc:chgData name="Dr. Fülöp Roland" userId="37effd5c-61ca-4e35-9394-d807a72fb757" providerId="ADAL" clId="{90CDE030-DDFF-461C-91B7-F6C45A17D813}" dt="2026-01-18T12:17:56.007" v="418" actId="2696"/>
      <pc:docMkLst>
        <pc:docMk/>
      </pc:docMkLst>
      <pc:sldChg chg="modSp mod">
        <pc:chgData name="Dr. Fülöp Roland" userId="37effd5c-61ca-4e35-9394-d807a72fb757" providerId="ADAL" clId="{90CDE030-DDFF-461C-91B7-F6C45A17D813}" dt="2026-01-18T11:10:12.794" v="6" actId="20577"/>
        <pc:sldMkLst>
          <pc:docMk/>
          <pc:sldMk cId="3895541461" sldId="256"/>
        </pc:sldMkLst>
        <pc:spChg chg="mod">
          <ac:chgData name="Dr. Fülöp Roland" userId="37effd5c-61ca-4e35-9394-d807a72fb757" providerId="ADAL" clId="{90CDE030-DDFF-461C-91B7-F6C45A17D813}" dt="2026-01-18T11:10:12.794" v="6" actId="20577"/>
          <ac:spMkLst>
            <pc:docMk/>
            <pc:sldMk cId="3895541461" sldId="256"/>
            <ac:spMk id="4" creationId="{737B40F9-339B-5FAA-E874-995B4C860C62}"/>
          </ac:spMkLst>
        </pc:spChg>
      </pc:sldChg>
      <pc:sldChg chg="del">
        <pc:chgData name="Dr. Fülöp Roland" userId="37effd5c-61ca-4e35-9394-d807a72fb757" providerId="ADAL" clId="{90CDE030-DDFF-461C-91B7-F6C45A17D813}" dt="2026-01-18T12:17:56.007" v="418" actId="2696"/>
        <pc:sldMkLst>
          <pc:docMk/>
          <pc:sldMk cId="51745590" sldId="268"/>
        </pc:sldMkLst>
      </pc:sldChg>
      <pc:sldChg chg="addSp modSp mod modAnim">
        <pc:chgData name="Dr. Fülöp Roland" userId="37effd5c-61ca-4e35-9394-d807a72fb757" providerId="ADAL" clId="{90CDE030-DDFF-461C-91B7-F6C45A17D813}" dt="2026-01-18T11:16:50.254" v="92" actId="1076"/>
        <pc:sldMkLst>
          <pc:docMk/>
          <pc:sldMk cId="1748355943" sldId="282"/>
        </pc:sldMkLst>
        <pc:spChg chg="add mod">
          <ac:chgData name="Dr. Fülöp Roland" userId="37effd5c-61ca-4e35-9394-d807a72fb757" providerId="ADAL" clId="{90CDE030-DDFF-461C-91B7-F6C45A17D813}" dt="2026-01-18T11:14:48.743" v="41" actId="1076"/>
          <ac:spMkLst>
            <pc:docMk/>
            <pc:sldMk cId="1748355943" sldId="282"/>
            <ac:spMk id="2" creationId="{BCE0F7D8-6FD5-78F9-23BE-8A0421BA8CCE}"/>
          </ac:spMkLst>
        </pc:spChg>
        <pc:spChg chg="add mod">
          <ac:chgData name="Dr. Fülöp Roland" userId="37effd5c-61ca-4e35-9394-d807a72fb757" providerId="ADAL" clId="{90CDE030-DDFF-461C-91B7-F6C45A17D813}" dt="2026-01-18T11:16:50.254" v="92" actId="1076"/>
          <ac:spMkLst>
            <pc:docMk/>
            <pc:sldMk cId="1748355943" sldId="282"/>
            <ac:spMk id="3" creationId="{21AA0617-FF1E-F87D-6568-89EAA142EED1}"/>
          </ac:spMkLst>
        </pc:spChg>
        <pc:spChg chg="mod">
          <ac:chgData name="Dr. Fülöp Roland" userId="37effd5c-61ca-4e35-9394-d807a72fb757" providerId="ADAL" clId="{90CDE030-DDFF-461C-91B7-F6C45A17D813}" dt="2026-01-18T11:14:15.733" v="38" actId="20577"/>
          <ac:spMkLst>
            <pc:docMk/>
            <pc:sldMk cId="1748355943" sldId="282"/>
            <ac:spMk id="9" creationId="{00000000-0000-0000-0000-000000000000}"/>
          </ac:spMkLst>
        </pc:spChg>
        <pc:spChg chg="mod">
          <ac:chgData name="Dr. Fülöp Roland" userId="37effd5c-61ca-4e35-9394-d807a72fb757" providerId="ADAL" clId="{90CDE030-DDFF-461C-91B7-F6C45A17D813}" dt="2026-01-18T11:14:09.500" v="37" actId="20577"/>
          <ac:spMkLst>
            <pc:docMk/>
            <pc:sldMk cId="1748355943" sldId="282"/>
            <ac:spMk id="16" creationId="{00000000-0000-0000-0000-000000000000}"/>
          </ac:spMkLst>
        </pc:spChg>
      </pc:sldChg>
      <pc:sldChg chg="addSp delSp modSp new mod ord setBg">
        <pc:chgData name="Dr. Fülöp Roland" userId="37effd5c-61ca-4e35-9394-d807a72fb757" providerId="ADAL" clId="{90CDE030-DDFF-461C-91B7-F6C45A17D813}" dt="2026-01-18T12:12:02.872" v="360" actId="20577"/>
        <pc:sldMkLst>
          <pc:docMk/>
          <pc:sldMk cId="2931599813" sldId="356"/>
        </pc:sldMkLst>
        <pc:spChg chg="mod">
          <ac:chgData name="Dr. Fülöp Roland" userId="37effd5c-61ca-4e35-9394-d807a72fb757" providerId="ADAL" clId="{90CDE030-DDFF-461C-91B7-F6C45A17D813}" dt="2026-01-18T12:12:02.872" v="360" actId="20577"/>
          <ac:spMkLst>
            <pc:docMk/>
            <pc:sldMk cId="2931599813" sldId="356"/>
            <ac:spMk id="2" creationId="{93F66256-67F1-2567-9520-4417486636DC}"/>
          </ac:spMkLst>
        </pc:spChg>
        <pc:spChg chg="mod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3" creationId="{0B2F6CF7-13A8-9F8D-26A7-E3D45F0374FD}"/>
          </ac:spMkLst>
        </pc:spChg>
        <pc:spChg chg="add del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31" creationId="{743AA782-23D1-4521-8CAD-47662984AA08}"/>
          </ac:spMkLst>
        </pc:spChg>
        <pc:spChg chg="add del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33" creationId="{71877DBC-BB60-40F0-AC93-2ACDBAAE60CE}"/>
          </ac:spMkLst>
        </pc:spChg>
        <pc:spChg chg="add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38" creationId="{E92FEB64-6EEA-4759-B4A4-BD2C1E660BA8}"/>
          </ac:spMkLst>
        </pc:spChg>
        <pc:spChg chg="add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40" creationId="{B10BB131-AC8E-4A8E-A5D1-36260F720C3B}"/>
          </ac:spMkLst>
        </pc:spChg>
        <pc:spChg chg="add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42" creationId="{14847E93-7DC1-4D4B-8829-B19AA7137C50}"/>
          </ac:spMkLst>
        </pc:spChg>
        <pc:spChg chg="add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44" creationId="{5566D6E1-03A1-4D73-A4E0-35D74D568A04}"/>
          </ac:spMkLst>
        </pc:spChg>
        <pc:spChg chg="add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46" creationId="{9F835A99-04AC-494A-A572-AFE8413CC938}"/>
          </ac:spMkLst>
        </pc:spChg>
        <pc:spChg chg="add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48" creationId="{7B786209-1B0B-4CA9-9BDD-F7327066A84D}"/>
          </ac:spMkLst>
        </pc:spChg>
        <pc:spChg chg="add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50" creationId="{2D2964BB-484D-45AE-AD66-D407D0629652}"/>
          </ac:spMkLst>
        </pc:spChg>
        <pc:spChg chg="add">
          <ac:chgData name="Dr. Fülöp Roland" userId="37effd5c-61ca-4e35-9394-d807a72fb757" providerId="ADAL" clId="{90CDE030-DDFF-461C-91B7-F6C45A17D813}" dt="2026-01-18T12:05:38.465" v="333" actId="26606"/>
          <ac:spMkLst>
            <pc:docMk/>
            <pc:sldMk cId="2931599813" sldId="356"/>
            <ac:spMk id="1052" creationId="{6691AC69-A76E-4DAB-B565-468B6B87ACF3}"/>
          </ac:spMkLst>
        </pc:spChg>
        <pc:picChg chg="add del mod">
          <ac:chgData name="Dr. Fülöp Roland" userId="37effd5c-61ca-4e35-9394-d807a72fb757" providerId="ADAL" clId="{90CDE030-DDFF-461C-91B7-F6C45A17D813}" dt="2026-01-18T12:05:31.585" v="332" actId="478"/>
          <ac:picMkLst>
            <pc:docMk/>
            <pc:sldMk cId="2931599813" sldId="356"/>
            <ac:picMk id="1026" creationId="{81B97D92-F4F7-1FFD-96E3-DB76A27B2BB7}"/>
          </ac:picMkLst>
        </pc:picChg>
      </pc:sldChg>
      <pc:sldChg chg="addSp modSp new del mod modAnim">
        <pc:chgData name="Dr. Fülöp Roland" userId="37effd5c-61ca-4e35-9394-d807a72fb757" providerId="ADAL" clId="{90CDE030-DDFF-461C-91B7-F6C45A17D813}" dt="2026-01-18T12:17:20.361" v="417" actId="47"/>
        <pc:sldMkLst>
          <pc:docMk/>
          <pc:sldMk cId="2473094689" sldId="357"/>
        </pc:sldMkLst>
        <pc:spChg chg="mod">
          <ac:chgData name="Dr. Fülöp Roland" userId="37effd5c-61ca-4e35-9394-d807a72fb757" providerId="ADAL" clId="{90CDE030-DDFF-461C-91B7-F6C45A17D813}" dt="2026-01-18T12:14:35.611" v="416" actId="6549"/>
          <ac:spMkLst>
            <pc:docMk/>
            <pc:sldMk cId="2473094689" sldId="357"/>
            <ac:spMk id="2" creationId="{3EA7493D-B6AD-B53A-97CB-86369AD2B59F}"/>
          </ac:spMkLst>
        </pc:spChg>
        <pc:spChg chg="add mod">
          <ac:chgData name="Dr. Fülöp Roland" userId="37effd5c-61ca-4e35-9394-d807a72fb757" providerId="ADAL" clId="{90CDE030-DDFF-461C-91B7-F6C45A17D813}" dt="2026-01-18T12:12:43.682" v="374"/>
          <ac:spMkLst>
            <pc:docMk/>
            <pc:sldMk cId="2473094689" sldId="357"/>
            <ac:spMk id="4" creationId="{9C766633-A967-0502-27C9-D40CBFC2F044}"/>
          </ac:spMkLst>
        </pc:spChg>
      </pc:sldChg>
    </pc:docChg>
  </pc:docChgLst>
  <pc:docChgLst>
    <pc:chgData name="Dr. Fülöp Roland" userId="37effd5c-61ca-4e35-9394-d807a72fb757" providerId="ADAL" clId="{949B5B10-5384-47E2-B11E-D6334CD66EEC}"/>
    <pc:docChg chg="undo custSel addSld modSld">
      <pc:chgData name="Dr. Fülöp Roland" userId="37effd5c-61ca-4e35-9394-d807a72fb757" providerId="ADAL" clId="{949B5B10-5384-47E2-B11E-D6334CD66EEC}" dt="2026-01-19T16:14:52.136" v="422" actId="20577"/>
      <pc:docMkLst>
        <pc:docMk/>
      </pc:docMkLst>
      <pc:sldChg chg="delSp modSp mod">
        <pc:chgData name="Dr. Fülöp Roland" userId="37effd5c-61ca-4e35-9394-d807a72fb757" providerId="ADAL" clId="{949B5B10-5384-47E2-B11E-D6334CD66EEC}" dt="2026-01-19T15:26:25.756" v="335" actId="478"/>
        <pc:sldMkLst>
          <pc:docMk/>
          <pc:sldMk cId="3895541461" sldId="256"/>
        </pc:sldMkLst>
        <pc:spChg chg="del mod">
          <ac:chgData name="Dr. Fülöp Roland" userId="37effd5c-61ca-4e35-9394-d807a72fb757" providerId="ADAL" clId="{949B5B10-5384-47E2-B11E-D6334CD66EEC}" dt="2026-01-19T15:26:25.756" v="335" actId="478"/>
          <ac:spMkLst>
            <pc:docMk/>
            <pc:sldMk cId="3895541461" sldId="256"/>
            <ac:spMk id="3" creationId="{A37AD5DF-77C8-489C-CE87-765407173C45}"/>
          </ac:spMkLst>
        </pc:spChg>
      </pc:sldChg>
      <pc:sldChg chg="addSp delSp modSp mod">
        <pc:chgData name="Dr. Fülöp Roland" userId="37effd5c-61ca-4e35-9394-d807a72fb757" providerId="ADAL" clId="{949B5B10-5384-47E2-B11E-D6334CD66EEC}" dt="2026-01-18T20:03:25.355" v="332" actId="478"/>
        <pc:sldMkLst>
          <pc:docMk/>
          <pc:sldMk cId="2931599813" sldId="356"/>
        </pc:sldMkLst>
        <pc:spChg chg="mod">
          <ac:chgData name="Dr. Fülöp Roland" userId="37effd5c-61ca-4e35-9394-d807a72fb757" providerId="ADAL" clId="{949B5B10-5384-47E2-B11E-D6334CD66EEC}" dt="2026-01-18T19:47:31.217" v="1" actId="20577"/>
          <ac:spMkLst>
            <pc:docMk/>
            <pc:sldMk cId="2931599813" sldId="356"/>
            <ac:spMk id="3" creationId="{0B2F6CF7-13A8-9F8D-26A7-E3D45F0374FD}"/>
          </ac:spMkLst>
        </pc:spChg>
        <pc:spChg chg="add del mod">
          <ac:chgData name="Dr. Fülöp Roland" userId="37effd5c-61ca-4e35-9394-d807a72fb757" providerId="ADAL" clId="{949B5B10-5384-47E2-B11E-D6334CD66EEC}" dt="2026-01-18T20:03:25.355" v="332" actId="478"/>
          <ac:spMkLst>
            <pc:docMk/>
            <pc:sldMk cId="2931599813" sldId="356"/>
            <ac:spMk id="4" creationId="{429A1591-1CDB-D115-B92C-EFC59677C7D8}"/>
          </ac:spMkLst>
        </pc:spChg>
      </pc:sldChg>
      <pc:sldChg chg="addSp modSp new mod setBg">
        <pc:chgData name="Dr. Fülöp Roland" userId="37effd5c-61ca-4e35-9394-d807a72fb757" providerId="ADAL" clId="{949B5B10-5384-47E2-B11E-D6334CD66EEC}" dt="2026-01-19T16:14:52.136" v="422" actId="20577"/>
        <pc:sldMkLst>
          <pc:docMk/>
          <pc:sldMk cId="780388642" sldId="357"/>
        </pc:sldMkLst>
        <pc:spChg chg="mod">
          <ac:chgData name="Dr. Fülöp Roland" userId="37effd5c-61ca-4e35-9394-d807a72fb757" providerId="ADAL" clId="{949B5B10-5384-47E2-B11E-D6334CD66EEC}" dt="2026-01-18T20:03:42.049" v="333" actId="26606"/>
          <ac:spMkLst>
            <pc:docMk/>
            <pc:sldMk cId="780388642" sldId="357"/>
            <ac:spMk id="2" creationId="{28BF68F4-C319-794C-EB1E-080EE4BAEB79}"/>
          </ac:spMkLst>
        </pc:spChg>
        <pc:spChg chg="mod">
          <ac:chgData name="Dr. Fülöp Roland" userId="37effd5c-61ca-4e35-9394-d807a72fb757" providerId="ADAL" clId="{949B5B10-5384-47E2-B11E-D6334CD66EEC}" dt="2026-01-19T16:14:52.136" v="422" actId="20577"/>
          <ac:spMkLst>
            <pc:docMk/>
            <pc:sldMk cId="780388642" sldId="357"/>
            <ac:spMk id="3" creationId="{ADBCCB48-3783-1BF7-FC02-588F2157F016}"/>
          </ac:spMkLst>
        </pc:spChg>
        <pc:spChg chg="add">
          <ac:chgData name="Dr. Fülöp Roland" userId="37effd5c-61ca-4e35-9394-d807a72fb757" providerId="ADAL" clId="{949B5B10-5384-47E2-B11E-D6334CD66EEC}" dt="2026-01-18T20:03:42.049" v="333" actId="26606"/>
          <ac:spMkLst>
            <pc:docMk/>
            <pc:sldMk cId="780388642" sldId="357"/>
            <ac:spMk id="8" creationId="{907EF6B7-1338-4443-8C46-6A318D952DFD}"/>
          </ac:spMkLst>
        </pc:spChg>
        <pc:spChg chg="add">
          <ac:chgData name="Dr. Fülöp Roland" userId="37effd5c-61ca-4e35-9394-d807a72fb757" providerId="ADAL" clId="{949B5B10-5384-47E2-B11E-D6334CD66EEC}" dt="2026-01-18T20:03:42.049" v="333" actId="26606"/>
          <ac:spMkLst>
            <pc:docMk/>
            <pc:sldMk cId="780388642" sldId="357"/>
            <ac:spMk id="10" creationId="{DAAE4CDD-124C-4DCF-9584-B6033B545DD5}"/>
          </ac:spMkLst>
        </pc:spChg>
        <pc:spChg chg="add">
          <ac:chgData name="Dr. Fülöp Roland" userId="37effd5c-61ca-4e35-9394-d807a72fb757" providerId="ADAL" clId="{949B5B10-5384-47E2-B11E-D6334CD66EEC}" dt="2026-01-18T20:03:42.049" v="333" actId="26606"/>
          <ac:spMkLst>
            <pc:docMk/>
            <pc:sldMk cId="780388642" sldId="357"/>
            <ac:spMk id="12" creationId="{081E4A58-353D-44AE-B2FC-2A74E2E400F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25AF05-0794-4AAC-A0E4-B10F4B6CB10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312FF3-6293-4735-8B2A-41401D649F1B}">
      <dgm:prSet/>
      <dgm:spPr/>
      <dgm:t>
        <a:bodyPr/>
        <a:lstStyle/>
        <a:p>
          <a:r>
            <a:rPr lang="hu-HU"/>
            <a:t>Jogszabályok, törvények, rendeletek</a:t>
          </a:r>
          <a:endParaRPr lang="en-US"/>
        </a:p>
      </dgm:t>
    </dgm:pt>
    <dgm:pt modelId="{D97EA148-2BF9-4641-92B2-F1EBFA4A34A4}" type="parTrans" cxnId="{AFC55C24-028B-4640-AD36-EFE231EBD69B}">
      <dgm:prSet/>
      <dgm:spPr/>
      <dgm:t>
        <a:bodyPr/>
        <a:lstStyle/>
        <a:p>
          <a:endParaRPr lang="en-US"/>
        </a:p>
      </dgm:t>
    </dgm:pt>
    <dgm:pt modelId="{E86D92E0-EF25-4098-8608-AED71BE2DF3D}" type="sibTrans" cxnId="{AFC55C24-028B-4640-AD36-EFE231EBD69B}">
      <dgm:prSet/>
      <dgm:spPr/>
      <dgm:t>
        <a:bodyPr/>
        <a:lstStyle/>
        <a:p>
          <a:endParaRPr lang="en-US"/>
        </a:p>
      </dgm:t>
    </dgm:pt>
    <dgm:pt modelId="{D72250F6-EE57-4451-8209-1034CD899405}">
      <dgm:prSet/>
      <dgm:spPr/>
      <dgm:t>
        <a:bodyPr/>
        <a:lstStyle/>
        <a:p>
          <a:r>
            <a:rPr lang="hu-HU"/>
            <a:t>Szabványok:</a:t>
          </a:r>
          <a:endParaRPr lang="en-US"/>
        </a:p>
      </dgm:t>
    </dgm:pt>
    <dgm:pt modelId="{B5D8FC40-524F-4809-AAE8-E9411E7670C3}" type="parTrans" cxnId="{A5486D81-62B2-4A2A-8582-1708B906304E}">
      <dgm:prSet/>
      <dgm:spPr/>
      <dgm:t>
        <a:bodyPr/>
        <a:lstStyle/>
        <a:p>
          <a:endParaRPr lang="en-US"/>
        </a:p>
      </dgm:t>
    </dgm:pt>
    <dgm:pt modelId="{1F32EDA9-FC74-4F56-9330-4A0DA5DC7818}" type="sibTrans" cxnId="{A5486D81-62B2-4A2A-8582-1708B906304E}">
      <dgm:prSet/>
      <dgm:spPr/>
      <dgm:t>
        <a:bodyPr/>
        <a:lstStyle/>
        <a:p>
          <a:endParaRPr lang="en-US"/>
        </a:p>
      </dgm:t>
    </dgm:pt>
    <dgm:pt modelId="{248C4A30-0842-4EE9-9AD9-0C188C2D13D4}">
      <dgm:prSet/>
      <dgm:spPr/>
      <dgm:t>
        <a:bodyPr/>
        <a:lstStyle/>
        <a:p>
          <a:r>
            <a:rPr lang="hu-HU" b="1" i="0" u="sng"/>
            <a:t>MSZ EN 13508-1:2013</a:t>
          </a:r>
          <a:r>
            <a:rPr lang="hu-HU" b="1" i="0"/>
            <a:t> </a:t>
          </a:r>
          <a:r>
            <a:rPr lang="hu-HU" i="0"/>
            <a:t>Települések csapadék- és szennyvízelvezető rendszereinek állapotvizsgálata és értékelése. 1. rész: Általános követelmények</a:t>
          </a:r>
          <a:endParaRPr lang="en-US"/>
        </a:p>
      </dgm:t>
    </dgm:pt>
    <dgm:pt modelId="{7F190021-16BE-426F-B571-74E2919A69CE}" type="parTrans" cxnId="{C9829E4E-0FC8-4C20-B980-36500A05CC30}">
      <dgm:prSet/>
      <dgm:spPr/>
      <dgm:t>
        <a:bodyPr/>
        <a:lstStyle/>
        <a:p>
          <a:endParaRPr lang="en-US"/>
        </a:p>
      </dgm:t>
    </dgm:pt>
    <dgm:pt modelId="{9ACC485D-B200-49CB-81F4-B5A4ED06FC40}" type="sibTrans" cxnId="{C9829E4E-0FC8-4C20-B980-36500A05CC30}">
      <dgm:prSet/>
      <dgm:spPr/>
      <dgm:t>
        <a:bodyPr/>
        <a:lstStyle/>
        <a:p>
          <a:endParaRPr lang="en-US"/>
        </a:p>
      </dgm:t>
    </dgm:pt>
    <dgm:pt modelId="{F21D6CF4-375D-489F-B95C-BE30641775AB}">
      <dgm:prSet/>
      <dgm:spPr/>
      <dgm:t>
        <a:bodyPr/>
        <a:lstStyle/>
        <a:p>
          <a:r>
            <a:rPr lang="hu-HU" b="1" dirty="0"/>
            <a:t>MSZ EN 14654-2:2021 </a:t>
          </a:r>
          <a:r>
            <a:rPr lang="hu-HU" dirty="0"/>
            <a:t>Települések csapadékvíz- és szennyvízelvezető rendszerei. A tevékenységek irányítása és ellenőrzése. 2. rész: Helyreállítás</a:t>
          </a:r>
          <a:endParaRPr lang="en-US" dirty="0"/>
        </a:p>
      </dgm:t>
    </dgm:pt>
    <dgm:pt modelId="{E45B5163-F515-48E5-ABC9-40CE2A34A95D}" type="parTrans" cxnId="{DC138E1F-1F31-407D-A270-500ED7D5BC4E}">
      <dgm:prSet/>
      <dgm:spPr/>
      <dgm:t>
        <a:bodyPr/>
        <a:lstStyle/>
        <a:p>
          <a:endParaRPr lang="en-US"/>
        </a:p>
      </dgm:t>
    </dgm:pt>
    <dgm:pt modelId="{9EEDB287-32B2-400A-99CB-14B0B425B798}" type="sibTrans" cxnId="{DC138E1F-1F31-407D-A270-500ED7D5BC4E}">
      <dgm:prSet/>
      <dgm:spPr/>
      <dgm:t>
        <a:bodyPr/>
        <a:lstStyle/>
        <a:p>
          <a:endParaRPr lang="en-US"/>
        </a:p>
      </dgm:t>
    </dgm:pt>
    <dgm:pt modelId="{4089DAAC-DBB9-48DD-9410-7C8B97B1D160}">
      <dgm:prSet/>
      <dgm:spPr/>
      <dgm:t>
        <a:bodyPr/>
        <a:lstStyle/>
        <a:p>
          <a:r>
            <a:rPr lang="hu-HU" dirty="0"/>
            <a:t>Hazai műszaki előírások</a:t>
          </a:r>
          <a:endParaRPr lang="en-US" dirty="0"/>
        </a:p>
      </dgm:t>
    </dgm:pt>
    <dgm:pt modelId="{F1A8D83B-5A26-44D6-B6BC-1A7051ECFD10}" type="parTrans" cxnId="{67A7D39B-E486-49BF-854E-2A57266E52A0}">
      <dgm:prSet/>
      <dgm:spPr/>
      <dgm:t>
        <a:bodyPr/>
        <a:lstStyle/>
        <a:p>
          <a:endParaRPr lang="en-US"/>
        </a:p>
      </dgm:t>
    </dgm:pt>
    <dgm:pt modelId="{D908BCA7-6815-4CBC-A3B9-B33CE7454F63}" type="sibTrans" cxnId="{67A7D39B-E486-49BF-854E-2A57266E52A0}">
      <dgm:prSet/>
      <dgm:spPr/>
      <dgm:t>
        <a:bodyPr/>
        <a:lstStyle/>
        <a:p>
          <a:endParaRPr lang="en-US"/>
        </a:p>
      </dgm:t>
    </dgm:pt>
    <dgm:pt modelId="{9A6DE6A5-C42E-49AE-8152-B914A00CE92D}">
      <dgm:prSet/>
      <dgm:spPr/>
      <dgm:t>
        <a:bodyPr/>
        <a:lstStyle/>
        <a:p>
          <a:r>
            <a:rPr lang="hu-HU"/>
            <a:t>Külföldi előírások</a:t>
          </a:r>
          <a:endParaRPr lang="en-US"/>
        </a:p>
      </dgm:t>
    </dgm:pt>
    <dgm:pt modelId="{BEAA9BDE-5322-4BC8-9F88-277A1C91ADF7}" type="parTrans" cxnId="{5F435160-ED5D-44C3-9093-86052B95FC75}">
      <dgm:prSet/>
      <dgm:spPr/>
      <dgm:t>
        <a:bodyPr/>
        <a:lstStyle/>
        <a:p>
          <a:endParaRPr lang="en-US"/>
        </a:p>
      </dgm:t>
    </dgm:pt>
    <dgm:pt modelId="{E561E656-10B2-4577-B53F-926C8A0E7A47}" type="sibTrans" cxnId="{5F435160-ED5D-44C3-9093-86052B95FC75}">
      <dgm:prSet/>
      <dgm:spPr/>
      <dgm:t>
        <a:bodyPr/>
        <a:lstStyle/>
        <a:p>
          <a:endParaRPr lang="en-US"/>
        </a:p>
      </dgm:t>
    </dgm:pt>
    <dgm:pt modelId="{B6ABC212-E0FE-47C2-A932-3A1B8A9136ED}">
      <dgm:prSet/>
      <dgm:spPr/>
      <dgm:t>
        <a:bodyPr/>
        <a:lstStyle/>
        <a:p>
          <a:r>
            <a:rPr lang="hu-HU"/>
            <a:t>DVGW</a:t>
          </a:r>
          <a:endParaRPr lang="en-US"/>
        </a:p>
      </dgm:t>
    </dgm:pt>
    <dgm:pt modelId="{99F4BE09-E49E-4320-8F7B-A1065460D919}" type="parTrans" cxnId="{8DFECB03-3DC2-481B-B9D5-565507C36EBA}">
      <dgm:prSet/>
      <dgm:spPr/>
      <dgm:t>
        <a:bodyPr/>
        <a:lstStyle/>
        <a:p>
          <a:endParaRPr lang="en-US"/>
        </a:p>
      </dgm:t>
    </dgm:pt>
    <dgm:pt modelId="{FBFB1F7E-D9B2-412E-A330-6668795FA9A5}" type="sibTrans" cxnId="{8DFECB03-3DC2-481B-B9D5-565507C36EBA}">
      <dgm:prSet/>
      <dgm:spPr/>
      <dgm:t>
        <a:bodyPr/>
        <a:lstStyle/>
        <a:p>
          <a:endParaRPr lang="en-US"/>
        </a:p>
      </dgm:t>
    </dgm:pt>
    <dgm:pt modelId="{B66D45AA-9B93-4F1D-8725-D8186566FE39}">
      <dgm:prSet/>
      <dgm:spPr/>
      <dgm:t>
        <a:bodyPr/>
        <a:lstStyle/>
        <a:p>
          <a:r>
            <a:rPr lang="hu-HU"/>
            <a:t>ATV</a:t>
          </a:r>
          <a:endParaRPr lang="en-US"/>
        </a:p>
      </dgm:t>
    </dgm:pt>
    <dgm:pt modelId="{339AE1C2-5292-43E2-8A13-35C0ABB29CEB}" type="parTrans" cxnId="{3681458E-6211-45A3-B513-762781E6646B}">
      <dgm:prSet/>
      <dgm:spPr/>
      <dgm:t>
        <a:bodyPr/>
        <a:lstStyle/>
        <a:p>
          <a:endParaRPr lang="en-US"/>
        </a:p>
      </dgm:t>
    </dgm:pt>
    <dgm:pt modelId="{5A82A887-4D24-4E2C-82DA-4D29AA7B7A51}" type="sibTrans" cxnId="{3681458E-6211-45A3-B513-762781E6646B}">
      <dgm:prSet/>
      <dgm:spPr/>
      <dgm:t>
        <a:bodyPr/>
        <a:lstStyle/>
        <a:p>
          <a:endParaRPr lang="en-US"/>
        </a:p>
      </dgm:t>
    </dgm:pt>
    <dgm:pt modelId="{B7EC53A5-2F83-4D36-944F-0C70E475F403}">
      <dgm:prSet/>
      <dgm:spPr/>
      <dgm:t>
        <a:bodyPr/>
        <a:lstStyle/>
        <a:p>
          <a:r>
            <a:rPr lang="hu-HU" dirty="0"/>
            <a:t>AWWA</a:t>
          </a:r>
          <a:endParaRPr lang="en-US" dirty="0"/>
        </a:p>
      </dgm:t>
    </dgm:pt>
    <dgm:pt modelId="{7D5B4E3D-9AD5-4014-B65C-2E5F94E828AF}" type="parTrans" cxnId="{2064E5A2-CC68-4EC9-ACC2-35DE04E180B3}">
      <dgm:prSet/>
      <dgm:spPr/>
      <dgm:t>
        <a:bodyPr/>
        <a:lstStyle/>
        <a:p>
          <a:endParaRPr lang="en-US"/>
        </a:p>
      </dgm:t>
    </dgm:pt>
    <dgm:pt modelId="{BDF2A98A-BC03-4F6A-9EB7-D3F9EAA55FF5}" type="sibTrans" cxnId="{2064E5A2-CC68-4EC9-ACC2-35DE04E180B3}">
      <dgm:prSet/>
      <dgm:spPr/>
      <dgm:t>
        <a:bodyPr/>
        <a:lstStyle/>
        <a:p>
          <a:endParaRPr lang="en-US"/>
        </a:p>
      </dgm:t>
    </dgm:pt>
    <dgm:pt modelId="{CE099C5C-898F-4F89-BC34-039C667AA0E6}">
      <dgm:prSet/>
      <dgm:spPr/>
      <dgm:t>
        <a:bodyPr/>
        <a:lstStyle/>
        <a:p>
          <a:r>
            <a:rPr lang="hu-HU" dirty="0"/>
            <a:t>OVF</a:t>
          </a:r>
          <a:endParaRPr lang="en-US" dirty="0"/>
        </a:p>
      </dgm:t>
    </dgm:pt>
    <dgm:pt modelId="{1B13704D-8A0D-486B-964B-A0D8B4A320FA}" type="parTrans" cxnId="{7E2D3232-FA40-413E-B162-37239F500278}">
      <dgm:prSet/>
      <dgm:spPr/>
      <dgm:t>
        <a:bodyPr/>
        <a:lstStyle/>
        <a:p>
          <a:endParaRPr lang="hu-HU"/>
        </a:p>
      </dgm:t>
    </dgm:pt>
    <dgm:pt modelId="{B0EA0D4A-9AB8-4D5D-A8D9-ADCFC0D16212}" type="sibTrans" cxnId="{7E2D3232-FA40-413E-B162-37239F500278}">
      <dgm:prSet/>
      <dgm:spPr/>
      <dgm:t>
        <a:bodyPr/>
        <a:lstStyle/>
        <a:p>
          <a:endParaRPr lang="hu-HU"/>
        </a:p>
      </dgm:t>
    </dgm:pt>
    <dgm:pt modelId="{370C65DA-A205-4C84-A5A7-1C6A51A4FF09}">
      <dgm:prSet/>
      <dgm:spPr/>
      <dgm:t>
        <a:bodyPr/>
        <a:lstStyle/>
        <a:p>
          <a:r>
            <a:rPr lang="hu-HU" dirty="0"/>
            <a:t>Közműcégek belső előírásai</a:t>
          </a:r>
          <a:endParaRPr lang="en-US" dirty="0"/>
        </a:p>
      </dgm:t>
    </dgm:pt>
    <dgm:pt modelId="{3CF41943-2B6F-40FD-8543-25CAFC2A46E1}" type="parTrans" cxnId="{8C4D7BAE-A26C-4AA9-8220-91BF61A42182}">
      <dgm:prSet/>
      <dgm:spPr/>
      <dgm:t>
        <a:bodyPr/>
        <a:lstStyle/>
        <a:p>
          <a:endParaRPr lang="hu-HU"/>
        </a:p>
      </dgm:t>
    </dgm:pt>
    <dgm:pt modelId="{2985C631-F4EF-4485-B89F-19688550B93D}" type="sibTrans" cxnId="{8C4D7BAE-A26C-4AA9-8220-91BF61A42182}">
      <dgm:prSet/>
      <dgm:spPr/>
      <dgm:t>
        <a:bodyPr/>
        <a:lstStyle/>
        <a:p>
          <a:endParaRPr lang="hu-HU"/>
        </a:p>
      </dgm:t>
    </dgm:pt>
    <dgm:pt modelId="{D9479E4C-DFE9-4B1B-95AB-A9F5B5F67519}">
      <dgm:prSet/>
      <dgm:spPr/>
      <dgm:t>
        <a:bodyPr/>
        <a:lstStyle/>
        <a:p>
          <a:r>
            <a:rPr lang="hu-HU" dirty="0"/>
            <a:t>Vezeték </a:t>
          </a:r>
          <a:r>
            <a:rPr lang="hu-HU" dirty="0" err="1"/>
            <a:t>béleléses</a:t>
          </a:r>
          <a:r>
            <a:rPr lang="hu-HU" dirty="0"/>
            <a:t> technológiákhoz</a:t>
          </a:r>
          <a:endParaRPr lang="en-US" dirty="0"/>
        </a:p>
      </dgm:t>
    </dgm:pt>
    <dgm:pt modelId="{FA64B487-D7EE-46CF-8638-C4A2FDEE2903}" type="parTrans" cxnId="{BAD399E4-A9ED-4FCD-8585-DE739FF26781}">
      <dgm:prSet/>
      <dgm:spPr/>
      <dgm:t>
        <a:bodyPr/>
        <a:lstStyle/>
        <a:p>
          <a:endParaRPr lang="hu-HU"/>
        </a:p>
      </dgm:t>
    </dgm:pt>
    <dgm:pt modelId="{343BA31F-1A8C-4D14-8FD3-B8E01F3DBDC4}" type="sibTrans" cxnId="{BAD399E4-A9ED-4FCD-8585-DE739FF26781}">
      <dgm:prSet/>
      <dgm:spPr/>
      <dgm:t>
        <a:bodyPr/>
        <a:lstStyle/>
        <a:p>
          <a:endParaRPr lang="hu-HU"/>
        </a:p>
      </dgm:t>
    </dgm:pt>
    <dgm:pt modelId="{CBFF967F-6B49-49A0-BDAE-5F79F58EB750}" type="pres">
      <dgm:prSet presAssocID="{FB25AF05-0794-4AAC-A0E4-B10F4B6CB101}" presName="linear" presStyleCnt="0">
        <dgm:presLayoutVars>
          <dgm:dir/>
          <dgm:animLvl val="lvl"/>
          <dgm:resizeHandles val="exact"/>
        </dgm:presLayoutVars>
      </dgm:prSet>
      <dgm:spPr/>
    </dgm:pt>
    <dgm:pt modelId="{A719A098-126E-414D-9C8E-86090820CCF4}" type="pres">
      <dgm:prSet presAssocID="{7F312FF3-6293-4735-8B2A-41401D649F1B}" presName="parentLin" presStyleCnt="0"/>
      <dgm:spPr/>
    </dgm:pt>
    <dgm:pt modelId="{3D0592D6-FD46-4130-A3AC-79FD622A060F}" type="pres">
      <dgm:prSet presAssocID="{7F312FF3-6293-4735-8B2A-41401D649F1B}" presName="parentLeftMargin" presStyleLbl="node1" presStyleIdx="0" presStyleCnt="4"/>
      <dgm:spPr/>
    </dgm:pt>
    <dgm:pt modelId="{1D51531F-D133-4D61-A784-6AC4CE024393}" type="pres">
      <dgm:prSet presAssocID="{7F312FF3-6293-4735-8B2A-41401D649F1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3AC70BE-BD5D-45FB-9F2B-387D97414668}" type="pres">
      <dgm:prSet presAssocID="{7F312FF3-6293-4735-8B2A-41401D649F1B}" presName="negativeSpace" presStyleCnt="0"/>
      <dgm:spPr/>
    </dgm:pt>
    <dgm:pt modelId="{88171362-8D33-4777-8604-06D88F3FB906}" type="pres">
      <dgm:prSet presAssocID="{7F312FF3-6293-4735-8B2A-41401D649F1B}" presName="childText" presStyleLbl="conFgAcc1" presStyleIdx="0" presStyleCnt="4">
        <dgm:presLayoutVars>
          <dgm:bulletEnabled val="1"/>
        </dgm:presLayoutVars>
      </dgm:prSet>
      <dgm:spPr/>
    </dgm:pt>
    <dgm:pt modelId="{12955922-940E-47A9-A101-99C67CBE3C42}" type="pres">
      <dgm:prSet presAssocID="{E86D92E0-EF25-4098-8608-AED71BE2DF3D}" presName="spaceBetweenRectangles" presStyleCnt="0"/>
      <dgm:spPr/>
    </dgm:pt>
    <dgm:pt modelId="{A0CBC4EF-1629-4360-BFF0-9595B7F02C6D}" type="pres">
      <dgm:prSet presAssocID="{D72250F6-EE57-4451-8209-1034CD899405}" presName="parentLin" presStyleCnt="0"/>
      <dgm:spPr/>
    </dgm:pt>
    <dgm:pt modelId="{73E7B183-18CC-4245-ADAF-72BFA695E1B5}" type="pres">
      <dgm:prSet presAssocID="{D72250F6-EE57-4451-8209-1034CD899405}" presName="parentLeftMargin" presStyleLbl="node1" presStyleIdx="0" presStyleCnt="4"/>
      <dgm:spPr/>
    </dgm:pt>
    <dgm:pt modelId="{EE0093D9-FA65-41CF-89CD-8F46F61804C2}" type="pres">
      <dgm:prSet presAssocID="{D72250F6-EE57-4451-8209-1034CD89940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D7A48B1-4C36-4AB6-B7E9-BDE9206F9C0B}" type="pres">
      <dgm:prSet presAssocID="{D72250F6-EE57-4451-8209-1034CD899405}" presName="negativeSpace" presStyleCnt="0"/>
      <dgm:spPr/>
    </dgm:pt>
    <dgm:pt modelId="{9D8F2376-A19C-4C41-B824-DD8B7ED64704}" type="pres">
      <dgm:prSet presAssocID="{D72250F6-EE57-4451-8209-1034CD899405}" presName="childText" presStyleLbl="conFgAcc1" presStyleIdx="1" presStyleCnt="4">
        <dgm:presLayoutVars>
          <dgm:bulletEnabled val="1"/>
        </dgm:presLayoutVars>
      </dgm:prSet>
      <dgm:spPr/>
    </dgm:pt>
    <dgm:pt modelId="{711376AE-95FC-4F5C-9689-3D64E7152FAA}" type="pres">
      <dgm:prSet presAssocID="{1F32EDA9-FC74-4F56-9330-4A0DA5DC7818}" presName="spaceBetweenRectangles" presStyleCnt="0"/>
      <dgm:spPr/>
    </dgm:pt>
    <dgm:pt modelId="{53F96D70-4B67-4F30-8FB7-CC5F773F9472}" type="pres">
      <dgm:prSet presAssocID="{4089DAAC-DBB9-48DD-9410-7C8B97B1D160}" presName="parentLin" presStyleCnt="0"/>
      <dgm:spPr/>
    </dgm:pt>
    <dgm:pt modelId="{AAE70B3A-08D6-4AC4-9977-4F41CF736910}" type="pres">
      <dgm:prSet presAssocID="{4089DAAC-DBB9-48DD-9410-7C8B97B1D160}" presName="parentLeftMargin" presStyleLbl="node1" presStyleIdx="1" presStyleCnt="4"/>
      <dgm:spPr/>
    </dgm:pt>
    <dgm:pt modelId="{06883656-F2F8-4CB6-9320-9F4EB5696062}" type="pres">
      <dgm:prSet presAssocID="{4089DAAC-DBB9-48DD-9410-7C8B97B1D16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6A2988F-579A-4565-8DF6-82ED903B6F87}" type="pres">
      <dgm:prSet presAssocID="{4089DAAC-DBB9-48DD-9410-7C8B97B1D160}" presName="negativeSpace" presStyleCnt="0"/>
      <dgm:spPr/>
    </dgm:pt>
    <dgm:pt modelId="{B487D257-DBD7-4210-AA08-29F11D1AA783}" type="pres">
      <dgm:prSet presAssocID="{4089DAAC-DBB9-48DD-9410-7C8B97B1D160}" presName="childText" presStyleLbl="conFgAcc1" presStyleIdx="2" presStyleCnt="4">
        <dgm:presLayoutVars>
          <dgm:bulletEnabled val="1"/>
        </dgm:presLayoutVars>
      </dgm:prSet>
      <dgm:spPr/>
    </dgm:pt>
    <dgm:pt modelId="{FADC271F-5BF3-48AB-B1A1-F36DFACC0C5D}" type="pres">
      <dgm:prSet presAssocID="{D908BCA7-6815-4CBC-A3B9-B33CE7454F63}" presName="spaceBetweenRectangles" presStyleCnt="0"/>
      <dgm:spPr/>
    </dgm:pt>
    <dgm:pt modelId="{A6C67092-5C05-483E-B3ED-E0B0C3BB7A54}" type="pres">
      <dgm:prSet presAssocID="{9A6DE6A5-C42E-49AE-8152-B914A00CE92D}" presName="parentLin" presStyleCnt="0"/>
      <dgm:spPr/>
    </dgm:pt>
    <dgm:pt modelId="{25465C30-9B02-464A-AA9A-D7CE3434D7D1}" type="pres">
      <dgm:prSet presAssocID="{9A6DE6A5-C42E-49AE-8152-B914A00CE92D}" presName="parentLeftMargin" presStyleLbl="node1" presStyleIdx="2" presStyleCnt="4"/>
      <dgm:spPr/>
    </dgm:pt>
    <dgm:pt modelId="{AD8964DB-C2F3-4140-8E7D-F83F0D06A369}" type="pres">
      <dgm:prSet presAssocID="{9A6DE6A5-C42E-49AE-8152-B914A00CE92D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AD12CCD-FE4C-4C27-9855-C3BB1B219B90}" type="pres">
      <dgm:prSet presAssocID="{9A6DE6A5-C42E-49AE-8152-B914A00CE92D}" presName="negativeSpace" presStyleCnt="0"/>
      <dgm:spPr/>
    </dgm:pt>
    <dgm:pt modelId="{AF2626F1-B75E-4575-96E1-CEFB14DFE205}" type="pres">
      <dgm:prSet presAssocID="{9A6DE6A5-C42E-49AE-8152-B914A00CE92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DFECB03-3DC2-481B-B9D5-565507C36EBA}" srcId="{9A6DE6A5-C42E-49AE-8152-B914A00CE92D}" destId="{B6ABC212-E0FE-47C2-A932-3A1B8A9136ED}" srcOrd="0" destOrd="0" parTransId="{99F4BE09-E49E-4320-8F7B-A1065460D919}" sibTransId="{FBFB1F7E-D9B2-412E-A330-6668795FA9A5}"/>
    <dgm:cxn modelId="{7271CF18-2D64-4EE9-BADE-2C3C3BCB8987}" type="presOf" srcId="{D9479E4C-DFE9-4B1B-95AB-A9F5B5F67519}" destId="{9D8F2376-A19C-4C41-B824-DD8B7ED64704}" srcOrd="0" destOrd="2" presId="urn:microsoft.com/office/officeart/2005/8/layout/list1"/>
    <dgm:cxn modelId="{DC138E1F-1F31-407D-A270-500ED7D5BC4E}" srcId="{D72250F6-EE57-4451-8209-1034CD899405}" destId="{F21D6CF4-375D-489F-B95C-BE30641775AB}" srcOrd="1" destOrd="0" parTransId="{E45B5163-F515-48E5-ABC9-40CE2A34A95D}" sibTransId="{9EEDB287-32B2-400A-99CB-14B0B425B798}"/>
    <dgm:cxn modelId="{5A4AC71F-3A77-440E-9F59-D929CD7C3AD6}" type="presOf" srcId="{248C4A30-0842-4EE9-9AD9-0C188C2D13D4}" destId="{9D8F2376-A19C-4C41-B824-DD8B7ED64704}" srcOrd="0" destOrd="0" presId="urn:microsoft.com/office/officeart/2005/8/layout/list1"/>
    <dgm:cxn modelId="{AFC55C24-028B-4640-AD36-EFE231EBD69B}" srcId="{FB25AF05-0794-4AAC-A0E4-B10F4B6CB101}" destId="{7F312FF3-6293-4735-8B2A-41401D649F1B}" srcOrd="0" destOrd="0" parTransId="{D97EA148-2BF9-4641-92B2-F1EBFA4A34A4}" sibTransId="{E86D92E0-EF25-4098-8608-AED71BE2DF3D}"/>
    <dgm:cxn modelId="{816B1325-04E4-49A7-A08E-12AB3A4EDB51}" type="presOf" srcId="{4089DAAC-DBB9-48DD-9410-7C8B97B1D160}" destId="{AAE70B3A-08D6-4AC4-9977-4F41CF736910}" srcOrd="0" destOrd="0" presId="urn:microsoft.com/office/officeart/2005/8/layout/list1"/>
    <dgm:cxn modelId="{7E2D3232-FA40-413E-B162-37239F500278}" srcId="{4089DAAC-DBB9-48DD-9410-7C8B97B1D160}" destId="{CE099C5C-898F-4F89-BC34-039C667AA0E6}" srcOrd="0" destOrd="0" parTransId="{1B13704D-8A0D-486B-964B-A0D8B4A320FA}" sibTransId="{B0EA0D4A-9AB8-4D5D-A8D9-ADCFC0D16212}"/>
    <dgm:cxn modelId="{C0999040-D60B-44C1-A0B5-84E47A1FE9EA}" type="presOf" srcId="{7F312FF3-6293-4735-8B2A-41401D649F1B}" destId="{1D51531F-D133-4D61-A784-6AC4CE024393}" srcOrd="1" destOrd="0" presId="urn:microsoft.com/office/officeart/2005/8/layout/list1"/>
    <dgm:cxn modelId="{5F435160-ED5D-44C3-9093-86052B95FC75}" srcId="{FB25AF05-0794-4AAC-A0E4-B10F4B6CB101}" destId="{9A6DE6A5-C42E-49AE-8152-B914A00CE92D}" srcOrd="3" destOrd="0" parTransId="{BEAA9BDE-5322-4BC8-9F88-277A1C91ADF7}" sibTransId="{E561E656-10B2-4577-B53F-926C8A0E7A47}"/>
    <dgm:cxn modelId="{42FB5B4D-0559-4FD8-B387-D1EB9BC4F15B}" type="presOf" srcId="{D72250F6-EE57-4451-8209-1034CD899405}" destId="{73E7B183-18CC-4245-ADAF-72BFA695E1B5}" srcOrd="0" destOrd="0" presId="urn:microsoft.com/office/officeart/2005/8/layout/list1"/>
    <dgm:cxn modelId="{C9829E4E-0FC8-4C20-B980-36500A05CC30}" srcId="{D72250F6-EE57-4451-8209-1034CD899405}" destId="{248C4A30-0842-4EE9-9AD9-0C188C2D13D4}" srcOrd="0" destOrd="0" parTransId="{7F190021-16BE-426F-B571-74E2919A69CE}" sibTransId="{9ACC485D-B200-49CB-81F4-B5A4ED06FC40}"/>
    <dgm:cxn modelId="{92E2D34E-46BF-4ACD-A7CA-9378077ADE22}" type="presOf" srcId="{B7EC53A5-2F83-4D36-944F-0C70E475F403}" destId="{AF2626F1-B75E-4575-96E1-CEFB14DFE205}" srcOrd="0" destOrd="2" presId="urn:microsoft.com/office/officeart/2005/8/layout/list1"/>
    <dgm:cxn modelId="{D8890053-5D8D-4FDD-A068-1646F0FB3FA8}" type="presOf" srcId="{9A6DE6A5-C42E-49AE-8152-B914A00CE92D}" destId="{AD8964DB-C2F3-4140-8E7D-F83F0D06A369}" srcOrd="1" destOrd="0" presId="urn:microsoft.com/office/officeart/2005/8/layout/list1"/>
    <dgm:cxn modelId="{8DE5AA55-2060-4F54-8F58-6825D41051D9}" type="presOf" srcId="{F21D6CF4-375D-489F-B95C-BE30641775AB}" destId="{9D8F2376-A19C-4C41-B824-DD8B7ED64704}" srcOrd="0" destOrd="1" presId="urn:microsoft.com/office/officeart/2005/8/layout/list1"/>
    <dgm:cxn modelId="{D10C0277-4CCB-4CAF-AD1D-6CEFAE95BC36}" type="presOf" srcId="{B6ABC212-E0FE-47C2-A932-3A1B8A9136ED}" destId="{AF2626F1-B75E-4575-96E1-CEFB14DFE205}" srcOrd="0" destOrd="0" presId="urn:microsoft.com/office/officeart/2005/8/layout/list1"/>
    <dgm:cxn modelId="{A5486D81-62B2-4A2A-8582-1708B906304E}" srcId="{FB25AF05-0794-4AAC-A0E4-B10F4B6CB101}" destId="{D72250F6-EE57-4451-8209-1034CD899405}" srcOrd="1" destOrd="0" parTransId="{B5D8FC40-524F-4809-AAE8-E9411E7670C3}" sibTransId="{1F32EDA9-FC74-4F56-9330-4A0DA5DC7818}"/>
    <dgm:cxn modelId="{A507B488-74E5-49E0-9F4E-D972562973AB}" type="presOf" srcId="{370C65DA-A205-4C84-A5A7-1C6A51A4FF09}" destId="{B487D257-DBD7-4210-AA08-29F11D1AA783}" srcOrd="0" destOrd="1" presId="urn:microsoft.com/office/officeart/2005/8/layout/list1"/>
    <dgm:cxn modelId="{3681458E-6211-45A3-B513-762781E6646B}" srcId="{9A6DE6A5-C42E-49AE-8152-B914A00CE92D}" destId="{B66D45AA-9B93-4F1D-8725-D8186566FE39}" srcOrd="1" destOrd="0" parTransId="{339AE1C2-5292-43E2-8A13-35C0ABB29CEB}" sibTransId="{5A82A887-4D24-4E2C-82DA-4D29AA7B7A51}"/>
    <dgm:cxn modelId="{67A7D39B-E486-49BF-854E-2A57266E52A0}" srcId="{FB25AF05-0794-4AAC-A0E4-B10F4B6CB101}" destId="{4089DAAC-DBB9-48DD-9410-7C8B97B1D160}" srcOrd="2" destOrd="0" parTransId="{F1A8D83B-5A26-44D6-B6BC-1A7051ECFD10}" sibTransId="{D908BCA7-6815-4CBC-A3B9-B33CE7454F63}"/>
    <dgm:cxn modelId="{380B1AA1-CAAB-4354-A983-19DD9B014005}" type="presOf" srcId="{CE099C5C-898F-4F89-BC34-039C667AA0E6}" destId="{B487D257-DBD7-4210-AA08-29F11D1AA783}" srcOrd="0" destOrd="0" presId="urn:microsoft.com/office/officeart/2005/8/layout/list1"/>
    <dgm:cxn modelId="{116FC2A2-6814-4FF7-AD21-2240EA05C8CD}" type="presOf" srcId="{FB25AF05-0794-4AAC-A0E4-B10F4B6CB101}" destId="{CBFF967F-6B49-49A0-BDAE-5F79F58EB750}" srcOrd="0" destOrd="0" presId="urn:microsoft.com/office/officeart/2005/8/layout/list1"/>
    <dgm:cxn modelId="{2064E5A2-CC68-4EC9-ACC2-35DE04E180B3}" srcId="{9A6DE6A5-C42E-49AE-8152-B914A00CE92D}" destId="{B7EC53A5-2F83-4D36-944F-0C70E475F403}" srcOrd="2" destOrd="0" parTransId="{7D5B4E3D-9AD5-4014-B65C-2E5F94E828AF}" sibTransId="{BDF2A98A-BC03-4F6A-9EB7-D3F9EAA55FF5}"/>
    <dgm:cxn modelId="{8C4D7BAE-A26C-4AA9-8220-91BF61A42182}" srcId="{4089DAAC-DBB9-48DD-9410-7C8B97B1D160}" destId="{370C65DA-A205-4C84-A5A7-1C6A51A4FF09}" srcOrd="1" destOrd="0" parTransId="{3CF41943-2B6F-40FD-8543-25CAFC2A46E1}" sibTransId="{2985C631-F4EF-4485-B89F-19688550B93D}"/>
    <dgm:cxn modelId="{F269E1CB-C344-4E54-B972-4983231CCDC0}" type="presOf" srcId="{D72250F6-EE57-4451-8209-1034CD899405}" destId="{EE0093D9-FA65-41CF-89CD-8F46F61804C2}" srcOrd="1" destOrd="0" presId="urn:microsoft.com/office/officeart/2005/8/layout/list1"/>
    <dgm:cxn modelId="{BAD399E4-A9ED-4FCD-8585-DE739FF26781}" srcId="{D72250F6-EE57-4451-8209-1034CD899405}" destId="{D9479E4C-DFE9-4B1B-95AB-A9F5B5F67519}" srcOrd="2" destOrd="0" parTransId="{FA64B487-D7EE-46CF-8638-C4A2FDEE2903}" sibTransId="{343BA31F-1A8C-4D14-8FD3-B8E01F3DBDC4}"/>
    <dgm:cxn modelId="{CAB3DFE4-C35D-49A3-A702-28AC668C4701}" type="presOf" srcId="{4089DAAC-DBB9-48DD-9410-7C8B97B1D160}" destId="{06883656-F2F8-4CB6-9320-9F4EB5696062}" srcOrd="1" destOrd="0" presId="urn:microsoft.com/office/officeart/2005/8/layout/list1"/>
    <dgm:cxn modelId="{6645EDF4-336B-47CE-93C7-EBA99A05428A}" type="presOf" srcId="{9A6DE6A5-C42E-49AE-8152-B914A00CE92D}" destId="{25465C30-9B02-464A-AA9A-D7CE3434D7D1}" srcOrd="0" destOrd="0" presId="urn:microsoft.com/office/officeart/2005/8/layout/list1"/>
    <dgm:cxn modelId="{2EC1ECFC-8A4D-496D-BEF5-7E12A05C3B54}" type="presOf" srcId="{7F312FF3-6293-4735-8B2A-41401D649F1B}" destId="{3D0592D6-FD46-4130-A3AC-79FD622A060F}" srcOrd="0" destOrd="0" presId="urn:microsoft.com/office/officeart/2005/8/layout/list1"/>
    <dgm:cxn modelId="{49F41CFE-90B3-4D71-96CD-E283CDC98D32}" type="presOf" srcId="{B66D45AA-9B93-4F1D-8725-D8186566FE39}" destId="{AF2626F1-B75E-4575-96E1-CEFB14DFE205}" srcOrd="0" destOrd="1" presId="urn:microsoft.com/office/officeart/2005/8/layout/list1"/>
    <dgm:cxn modelId="{C65009FC-28E1-4F59-ABBE-CDB442370F1D}" type="presParOf" srcId="{CBFF967F-6B49-49A0-BDAE-5F79F58EB750}" destId="{A719A098-126E-414D-9C8E-86090820CCF4}" srcOrd="0" destOrd="0" presId="urn:microsoft.com/office/officeart/2005/8/layout/list1"/>
    <dgm:cxn modelId="{6FBCAA98-9181-4B9A-A119-08DC4E17A334}" type="presParOf" srcId="{A719A098-126E-414D-9C8E-86090820CCF4}" destId="{3D0592D6-FD46-4130-A3AC-79FD622A060F}" srcOrd="0" destOrd="0" presId="urn:microsoft.com/office/officeart/2005/8/layout/list1"/>
    <dgm:cxn modelId="{9C427C86-B29D-4061-ABEC-86F0E28828A8}" type="presParOf" srcId="{A719A098-126E-414D-9C8E-86090820CCF4}" destId="{1D51531F-D133-4D61-A784-6AC4CE024393}" srcOrd="1" destOrd="0" presId="urn:microsoft.com/office/officeart/2005/8/layout/list1"/>
    <dgm:cxn modelId="{060E11E0-D23F-4EA3-A206-A7895750C941}" type="presParOf" srcId="{CBFF967F-6B49-49A0-BDAE-5F79F58EB750}" destId="{E3AC70BE-BD5D-45FB-9F2B-387D97414668}" srcOrd="1" destOrd="0" presId="urn:microsoft.com/office/officeart/2005/8/layout/list1"/>
    <dgm:cxn modelId="{701AFACE-1968-48D8-A8DF-1D67C5B8D081}" type="presParOf" srcId="{CBFF967F-6B49-49A0-BDAE-5F79F58EB750}" destId="{88171362-8D33-4777-8604-06D88F3FB906}" srcOrd="2" destOrd="0" presId="urn:microsoft.com/office/officeart/2005/8/layout/list1"/>
    <dgm:cxn modelId="{77897333-2EC7-4AC7-BD42-33547A1F8DC9}" type="presParOf" srcId="{CBFF967F-6B49-49A0-BDAE-5F79F58EB750}" destId="{12955922-940E-47A9-A101-99C67CBE3C42}" srcOrd="3" destOrd="0" presId="urn:microsoft.com/office/officeart/2005/8/layout/list1"/>
    <dgm:cxn modelId="{EDE7B4A7-539D-41F6-8109-C1293C4557B6}" type="presParOf" srcId="{CBFF967F-6B49-49A0-BDAE-5F79F58EB750}" destId="{A0CBC4EF-1629-4360-BFF0-9595B7F02C6D}" srcOrd="4" destOrd="0" presId="urn:microsoft.com/office/officeart/2005/8/layout/list1"/>
    <dgm:cxn modelId="{C2A6FD8C-9E12-4239-A7D3-E61B0F4C545F}" type="presParOf" srcId="{A0CBC4EF-1629-4360-BFF0-9595B7F02C6D}" destId="{73E7B183-18CC-4245-ADAF-72BFA695E1B5}" srcOrd="0" destOrd="0" presId="urn:microsoft.com/office/officeart/2005/8/layout/list1"/>
    <dgm:cxn modelId="{DF15372B-EA6D-4DEC-AF3F-81BF83BF8F53}" type="presParOf" srcId="{A0CBC4EF-1629-4360-BFF0-9595B7F02C6D}" destId="{EE0093D9-FA65-41CF-89CD-8F46F61804C2}" srcOrd="1" destOrd="0" presId="urn:microsoft.com/office/officeart/2005/8/layout/list1"/>
    <dgm:cxn modelId="{B81EB217-F49A-4130-A066-E8D2F83CF135}" type="presParOf" srcId="{CBFF967F-6B49-49A0-BDAE-5F79F58EB750}" destId="{FD7A48B1-4C36-4AB6-B7E9-BDE9206F9C0B}" srcOrd="5" destOrd="0" presId="urn:microsoft.com/office/officeart/2005/8/layout/list1"/>
    <dgm:cxn modelId="{6270B2AF-3560-4926-B921-E1BFFFEA6613}" type="presParOf" srcId="{CBFF967F-6B49-49A0-BDAE-5F79F58EB750}" destId="{9D8F2376-A19C-4C41-B824-DD8B7ED64704}" srcOrd="6" destOrd="0" presId="urn:microsoft.com/office/officeart/2005/8/layout/list1"/>
    <dgm:cxn modelId="{ECC3DB18-18F8-4DB6-9193-6E25DF2897E4}" type="presParOf" srcId="{CBFF967F-6B49-49A0-BDAE-5F79F58EB750}" destId="{711376AE-95FC-4F5C-9689-3D64E7152FAA}" srcOrd="7" destOrd="0" presId="urn:microsoft.com/office/officeart/2005/8/layout/list1"/>
    <dgm:cxn modelId="{C2F45AEF-9356-42A5-918C-6F41BF59B240}" type="presParOf" srcId="{CBFF967F-6B49-49A0-BDAE-5F79F58EB750}" destId="{53F96D70-4B67-4F30-8FB7-CC5F773F9472}" srcOrd="8" destOrd="0" presId="urn:microsoft.com/office/officeart/2005/8/layout/list1"/>
    <dgm:cxn modelId="{0ACEE61F-20C1-4BE7-8C4C-427394201497}" type="presParOf" srcId="{53F96D70-4B67-4F30-8FB7-CC5F773F9472}" destId="{AAE70B3A-08D6-4AC4-9977-4F41CF736910}" srcOrd="0" destOrd="0" presId="urn:microsoft.com/office/officeart/2005/8/layout/list1"/>
    <dgm:cxn modelId="{7782D105-BCC8-4CEF-BC02-4FA9CC30B09F}" type="presParOf" srcId="{53F96D70-4B67-4F30-8FB7-CC5F773F9472}" destId="{06883656-F2F8-4CB6-9320-9F4EB5696062}" srcOrd="1" destOrd="0" presId="urn:microsoft.com/office/officeart/2005/8/layout/list1"/>
    <dgm:cxn modelId="{F1E8FE2B-13BA-453B-ABD5-83285DA37C3F}" type="presParOf" srcId="{CBFF967F-6B49-49A0-BDAE-5F79F58EB750}" destId="{16A2988F-579A-4565-8DF6-82ED903B6F87}" srcOrd="9" destOrd="0" presId="urn:microsoft.com/office/officeart/2005/8/layout/list1"/>
    <dgm:cxn modelId="{71817BF6-172F-4538-81D9-9C923DE7E7E1}" type="presParOf" srcId="{CBFF967F-6B49-49A0-BDAE-5F79F58EB750}" destId="{B487D257-DBD7-4210-AA08-29F11D1AA783}" srcOrd="10" destOrd="0" presId="urn:microsoft.com/office/officeart/2005/8/layout/list1"/>
    <dgm:cxn modelId="{25C6745F-5F83-4BE1-B7B1-B32359DA118D}" type="presParOf" srcId="{CBFF967F-6B49-49A0-BDAE-5F79F58EB750}" destId="{FADC271F-5BF3-48AB-B1A1-F36DFACC0C5D}" srcOrd="11" destOrd="0" presId="urn:microsoft.com/office/officeart/2005/8/layout/list1"/>
    <dgm:cxn modelId="{DA21452D-C359-4579-9F03-152295B63792}" type="presParOf" srcId="{CBFF967F-6B49-49A0-BDAE-5F79F58EB750}" destId="{A6C67092-5C05-483E-B3ED-E0B0C3BB7A54}" srcOrd="12" destOrd="0" presId="urn:microsoft.com/office/officeart/2005/8/layout/list1"/>
    <dgm:cxn modelId="{18044336-86AE-4FAF-AFDB-9BBE26D71B00}" type="presParOf" srcId="{A6C67092-5C05-483E-B3ED-E0B0C3BB7A54}" destId="{25465C30-9B02-464A-AA9A-D7CE3434D7D1}" srcOrd="0" destOrd="0" presId="urn:microsoft.com/office/officeart/2005/8/layout/list1"/>
    <dgm:cxn modelId="{CBA4003A-FEFF-4E24-964D-1B087A4B7F30}" type="presParOf" srcId="{A6C67092-5C05-483E-B3ED-E0B0C3BB7A54}" destId="{AD8964DB-C2F3-4140-8E7D-F83F0D06A369}" srcOrd="1" destOrd="0" presId="urn:microsoft.com/office/officeart/2005/8/layout/list1"/>
    <dgm:cxn modelId="{6435419D-F89F-4885-A067-CF9549691371}" type="presParOf" srcId="{CBFF967F-6B49-49A0-BDAE-5F79F58EB750}" destId="{1AD12CCD-FE4C-4C27-9855-C3BB1B219B90}" srcOrd="13" destOrd="0" presId="urn:microsoft.com/office/officeart/2005/8/layout/list1"/>
    <dgm:cxn modelId="{EE5BFA42-5109-4944-82B5-3B0A8D530D10}" type="presParOf" srcId="{CBFF967F-6B49-49A0-BDAE-5F79F58EB750}" destId="{AF2626F1-B75E-4575-96E1-CEFB14DFE20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A589BE-66A1-41B3-BD2B-EC9179F51F3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4900DB5-A03A-4105-8E5C-32F44BCE925F}">
      <dgm:prSet/>
      <dgm:spPr/>
      <dgm:t>
        <a:bodyPr/>
        <a:lstStyle/>
        <a:p>
          <a:r>
            <a:rPr lang="hu-HU"/>
            <a:t>Műszaki nyilvántartások adatelemzése, döntéstámogatás alapadatainak előkészítése</a:t>
          </a:r>
          <a:endParaRPr lang="en-US"/>
        </a:p>
      </dgm:t>
    </dgm:pt>
    <dgm:pt modelId="{19F08CF7-932C-40AB-A033-A5DFBA11C6D7}" type="parTrans" cxnId="{EC7D929F-2686-49FC-99F4-CA8F3CBF07D9}">
      <dgm:prSet/>
      <dgm:spPr/>
      <dgm:t>
        <a:bodyPr/>
        <a:lstStyle/>
        <a:p>
          <a:endParaRPr lang="en-US"/>
        </a:p>
      </dgm:t>
    </dgm:pt>
    <dgm:pt modelId="{F852AED8-EAC4-4DF3-B7F1-1FBE29A9D090}" type="sibTrans" cxnId="{EC7D929F-2686-49FC-99F4-CA8F3CBF07D9}">
      <dgm:prSet/>
      <dgm:spPr/>
      <dgm:t>
        <a:bodyPr/>
        <a:lstStyle/>
        <a:p>
          <a:endParaRPr lang="en-US"/>
        </a:p>
      </dgm:t>
    </dgm:pt>
    <dgm:pt modelId="{4F311ABF-3067-4FA1-BF9C-E036D8F08994}">
      <dgm:prSet/>
      <dgm:spPr/>
      <dgm:t>
        <a:bodyPr/>
        <a:lstStyle/>
        <a:p>
          <a:r>
            <a:rPr lang="hu-HU" dirty="0"/>
            <a:t>Meglévő kitakarás nélküli technológiákkal felújított vezetékkel kapcsolatos tapasztalatok gyűjtése, elemzése</a:t>
          </a:r>
          <a:endParaRPr lang="en-US" dirty="0"/>
        </a:p>
      </dgm:t>
    </dgm:pt>
    <dgm:pt modelId="{9944A635-D9E1-480B-90F3-A7907599FB80}" type="parTrans" cxnId="{1832440F-448B-48B1-A019-72F10590D654}">
      <dgm:prSet/>
      <dgm:spPr/>
      <dgm:t>
        <a:bodyPr/>
        <a:lstStyle/>
        <a:p>
          <a:endParaRPr lang="en-US"/>
        </a:p>
      </dgm:t>
    </dgm:pt>
    <dgm:pt modelId="{EBFB7EBF-9E37-4CD7-9885-26B48DA14C4A}" type="sibTrans" cxnId="{1832440F-448B-48B1-A019-72F10590D654}">
      <dgm:prSet/>
      <dgm:spPr/>
      <dgm:t>
        <a:bodyPr/>
        <a:lstStyle/>
        <a:p>
          <a:endParaRPr lang="en-US"/>
        </a:p>
      </dgm:t>
    </dgm:pt>
    <dgm:pt modelId="{0E620DB2-0B4D-4336-95FD-F785715DA64D}">
      <dgm:prSet/>
      <dgm:spPr/>
      <dgm:t>
        <a:bodyPr/>
        <a:lstStyle/>
        <a:p>
          <a:r>
            <a:rPr lang="hu-HU" dirty="0"/>
            <a:t>Hazai műszaki irányelvek kidolgozása, vagy más nemzetek szövetségeinek irányelveit honosítjuk.</a:t>
          </a:r>
          <a:endParaRPr lang="en-US" dirty="0"/>
        </a:p>
      </dgm:t>
    </dgm:pt>
    <dgm:pt modelId="{AB98F776-E18F-4C22-8B34-B0250FBEF058}" type="parTrans" cxnId="{0704D769-211A-453E-B214-E639D539B896}">
      <dgm:prSet/>
      <dgm:spPr/>
      <dgm:t>
        <a:bodyPr/>
        <a:lstStyle/>
        <a:p>
          <a:endParaRPr lang="en-US"/>
        </a:p>
      </dgm:t>
    </dgm:pt>
    <dgm:pt modelId="{6CDDE9DB-972D-4B03-A1DD-F221972190ED}" type="sibTrans" cxnId="{0704D769-211A-453E-B214-E639D539B896}">
      <dgm:prSet/>
      <dgm:spPr/>
      <dgm:t>
        <a:bodyPr/>
        <a:lstStyle/>
        <a:p>
          <a:endParaRPr lang="en-US"/>
        </a:p>
      </dgm:t>
    </dgm:pt>
    <dgm:pt modelId="{1F2329FC-7B49-4D3A-A867-DA42A9188EDA}">
      <dgm:prSet/>
      <dgm:spPr/>
      <dgm:t>
        <a:bodyPr/>
        <a:lstStyle/>
        <a:p>
          <a:r>
            <a:rPr lang="hu-HU" dirty="0"/>
            <a:t>Műtárgyak felújítására előírások kidolgozása</a:t>
          </a:r>
          <a:endParaRPr lang="en-US" dirty="0"/>
        </a:p>
      </dgm:t>
    </dgm:pt>
    <dgm:pt modelId="{942E3BC4-A731-4954-BF59-62E08BFB8F2C}" type="parTrans" cxnId="{672737E5-22DD-4ED8-8766-A5EF2BEE3225}">
      <dgm:prSet/>
      <dgm:spPr/>
      <dgm:t>
        <a:bodyPr/>
        <a:lstStyle/>
        <a:p>
          <a:endParaRPr lang="en-US"/>
        </a:p>
      </dgm:t>
    </dgm:pt>
    <dgm:pt modelId="{38003408-3553-4DFA-A298-3587E837E15E}" type="sibTrans" cxnId="{672737E5-22DD-4ED8-8766-A5EF2BEE3225}">
      <dgm:prSet/>
      <dgm:spPr/>
      <dgm:t>
        <a:bodyPr/>
        <a:lstStyle/>
        <a:p>
          <a:endParaRPr lang="en-US"/>
        </a:p>
      </dgm:t>
    </dgm:pt>
    <dgm:pt modelId="{6C1E32ED-76C8-4E15-BDA8-E2FD54DA3CD6}">
      <dgm:prSet/>
      <dgm:spPr/>
      <dgm:t>
        <a:bodyPr/>
        <a:lstStyle/>
        <a:p>
          <a:r>
            <a:rPr lang="hu-HU" dirty="0"/>
            <a:t>Dokumentációk minimális adattartalmának kidolgozása</a:t>
          </a:r>
          <a:r>
            <a:rPr lang="hu-HU"/>
            <a:t>, elmozdulás </a:t>
          </a:r>
          <a:r>
            <a:rPr lang="hu-HU" dirty="0"/>
            <a:t>a BIM irányába</a:t>
          </a:r>
          <a:endParaRPr lang="en-US" dirty="0"/>
        </a:p>
      </dgm:t>
    </dgm:pt>
    <dgm:pt modelId="{CB082513-A705-4177-9993-E92CB9DC49F9}" type="parTrans" cxnId="{ED7188B4-A34F-42DB-AE95-888CFC19436F}">
      <dgm:prSet/>
      <dgm:spPr/>
      <dgm:t>
        <a:bodyPr/>
        <a:lstStyle/>
        <a:p>
          <a:endParaRPr lang="hu-HU"/>
        </a:p>
      </dgm:t>
    </dgm:pt>
    <dgm:pt modelId="{0E52AC70-E3AA-486F-A94F-B45EA9B1DF7C}" type="sibTrans" cxnId="{ED7188B4-A34F-42DB-AE95-888CFC19436F}">
      <dgm:prSet/>
      <dgm:spPr/>
      <dgm:t>
        <a:bodyPr/>
        <a:lstStyle/>
        <a:p>
          <a:endParaRPr lang="hu-HU"/>
        </a:p>
      </dgm:t>
    </dgm:pt>
    <dgm:pt modelId="{7B0BCA28-DF0F-4498-A7DF-CEEA3C1077AA}" type="pres">
      <dgm:prSet presAssocID="{F1A589BE-66A1-41B3-BD2B-EC9179F51F35}" presName="linear" presStyleCnt="0">
        <dgm:presLayoutVars>
          <dgm:animLvl val="lvl"/>
          <dgm:resizeHandles val="exact"/>
        </dgm:presLayoutVars>
      </dgm:prSet>
      <dgm:spPr/>
    </dgm:pt>
    <dgm:pt modelId="{92493074-CB5E-420E-91EC-0CF516398496}" type="pres">
      <dgm:prSet presAssocID="{94900DB5-A03A-4105-8E5C-32F44BCE925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DE3A1CA3-E7BC-4329-B4D3-A64B4CF1327E}" type="pres">
      <dgm:prSet presAssocID="{F852AED8-EAC4-4DF3-B7F1-1FBE29A9D090}" presName="spacer" presStyleCnt="0"/>
      <dgm:spPr/>
    </dgm:pt>
    <dgm:pt modelId="{D5605941-109C-4CF5-900B-CC965C993D30}" type="pres">
      <dgm:prSet presAssocID="{4F311ABF-3067-4FA1-BF9C-E036D8F0899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F42A223-6F94-4BF1-BE2F-FBA14F16FB6F}" type="pres">
      <dgm:prSet presAssocID="{EBFB7EBF-9E37-4CD7-9885-26B48DA14C4A}" presName="spacer" presStyleCnt="0"/>
      <dgm:spPr/>
    </dgm:pt>
    <dgm:pt modelId="{93ABB701-B95D-447F-95EE-491C8E0270A1}" type="pres">
      <dgm:prSet presAssocID="{0E620DB2-0B4D-4336-95FD-F785715DA64D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4066CAE-2BC9-4DF4-BBF0-5951AD1311EB}" type="pres">
      <dgm:prSet presAssocID="{6CDDE9DB-972D-4B03-A1DD-F221972190ED}" presName="spacer" presStyleCnt="0"/>
      <dgm:spPr/>
    </dgm:pt>
    <dgm:pt modelId="{84F174BF-6D51-4132-A15A-8EAFF8B620B6}" type="pres">
      <dgm:prSet presAssocID="{1F2329FC-7B49-4D3A-A867-DA42A9188ED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75B66AC3-6E02-429C-9AD4-75DE78A1A401}" type="pres">
      <dgm:prSet presAssocID="{38003408-3553-4DFA-A298-3587E837E15E}" presName="spacer" presStyleCnt="0"/>
      <dgm:spPr/>
    </dgm:pt>
    <dgm:pt modelId="{53DC9F34-3DAB-4816-8DBF-0184FE2D4555}" type="pres">
      <dgm:prSet presAssocID="{6C1E32ED-76C8-4E15-BDA8-E2FD54DA3CD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6530BD08-0B64-4AAE-85A5-3DAD79947282}" type="presOf" srcId="{1F2329FC-7B49-4D3A-A867-DA42A9188EDA}" destId="{84F174BF-6D51-4132-A15A-8EAFF8B620B6}" srcOrd="0" destOrd="0" presId="urn:microsoft.com/office/officeart/2005/8/layout/vList2"/>
    <dgm:cxn modelId="{1832440F-448B-48B1-A019-72F10590D654}" srcId="{F1A589BE-66A1-41B3-BD2B-EC9179F51F35}" destId="{4F311ABF-3067-4FA1-BF9C-E036D8F08994}" srcOrd="1" destOrd="0" parTransId="{9944A635-D9E1-480B-90F3-A7907599FB80}" sibTransId="{EBFB7EBF-9E37-4CD7-9885-26B48DA14C4A}"/>
    <dgm:cxn modelId="{CEBB443A-5925-4C91-995C-1B97D6AD7403}" type="presOf" srcId="{94900DB5-A03A-4105-8E5C-32F44BCE925F}" destId="{92493074-CB5E-420E-91EC-0CF516398496}" srcOrd="0" destOrd="0" presId="urn:microsoft.com/office/officeart/2005/8/layout/vList2"/>
    <dgm:cxn modelId="{0704D769-211A-453E-B214-E639D539B896}" srcId="{F1A589BE-66A1-41B3-BD2B-EC9179F51F35}" destId="{0E620DB2-0B4D-4336-95FD-F785715DA64D}" srcOrd="2" destOrd="0" parTransId="{AB98F776-E18F-4C22-8B34-B0250FBEF058}" sibTransId="{6CDDE9DB-972D-4B03-A1DD-F221972190ED}"/>
    <dgm:cxn modelId="{F3FBBF8E-E46A-4122-B387-62006537A8E4}" type="presOf" srcId="{0E620DB2-0B4D-4336-95FD-F785715DA64D}" destId="{93ABB701-B95D-447F-95EE-491C8E0270A1}" srcOrd="0" destOrd="0" presId="urn:microsoft.com/office/officeart/2005/8/layout/vList2"/>
    <dgm:cxn modelId="{EC7D929F-2686-49FC-99F4-CA8F3CBF07D9}" srcId="{F1A589BE-66A1-41B3-BD2B-EC9179F51F35}" destId="{94900DB5-A03A-4105-8E5C-32F44BCE925F}" srcOrd="0" destOrd="0" parTransId="{19F08CF7-932C-40AB-A033-A5DFBA11C6D7}" sibTransId="{F852AED8-EAC4-4DF3-B7F1-1FBE29A9D090}"/>
    <dgm:cxn modelId="{12120AAF-7B38-4D08-B377-5B7DF6D4A839}" type="presOf" srcId="{4F311ABF-3067-4FA1-BF9C-E036D8F08994}" destId="{D5605941-109C-4CF5-900B-CC965C993D30}" srcOrd="0" destOrd="0" presId="urn:microsoft.com/office/officeart/2005/8/layout/vList2"/>
    <dgm:cxn modelId="{ED7188B4-A34F-42DB-AE95-888CFC19436F}" srcId="{F1A589BE-66A1-41B3-BD2B-EC9179F51F35}" destId="{6C1E32ED-76C8-4E15-BDA8-E2FD54DA3CD6}" srcOrd="4" destOrd="0" parTransId="{CB082513-A705-4177-9993-E92CB9DC49F9}" sibTransId="{0E52AC70-E3AA-486F-A94F-B45EA9B1DF7C}"/>
    <dgm:cxn modelId="{672737E5-22DD-4ED8-8766-A5EF2BEE3225}" srcId="{F1A589BE-66A1-41B3-BD2B-EC9179F51F35}" destId="{1F2329FC-7B49-4D3A-A867-DA42A9188EDA}" srcOrd="3" destOrd="0" parTransId="{942E3BC4-A731-4954-BF59-62E08BFB8F2C}" sibTransId="{38003408-3553-4DFA-A298-3587E837E15E}"/>
    <dgm:cxn modelId="{6510ACE8-D7FD-4586-8259-AD4536B0FDC8}" type="presOf" srcId="{6C1E32ED-76C8-4E15-BDA8-E2FD54DA3CD6}" destId="{53DC9F34-3DAB-4816-8DBF-0184FE2D4555}" srcOrd="0" destOrd="0" presId="urn:microsoft.com/office/officeart/2005/8/layout/vList2"/>
    <dgm:cxn modelId="{25C6C2EC-7694-47BA-818E-607FF0A1A42C}" type="presOf" srcId="{F1A589BE-66A1-41B3-BD2B-EC9179F51F35}" destId="{7B0BCA28-DF0F-4498-A7DF-CEEA3C1077AA}" srcOrd="0" destOrd="0" presId="urn:microsoft.com/office/officeart/2005/8/layout/vList2"/>
    <dgm:cxn modelId="{03A3B804-49CC-4CAE-B849-67ADC5A8A702}" type="presParOf" srcId="{7B0BCA28-DF0F-4498-A7DF-CEEA3C1077AA}" destId="{92493074-CB5E-420E-91EC-0CF516398496}" srcOrd="0" destOrd="0" presId="urn:microsoft.com/office/officeart/2005/8/layout/vList2"/>
    <dgm:cxn modelId="{C8CA653F-D4ED-42A4-ADDA-A1BFBB6F3EC9}" type="presParOf" srcId="{7B0BCA28-DF0F-4498-A7DF-CEEA3C1077AA}" destId="{DE3A1CA3-E7BC-4329-B4D3-A64B4CF1327E}" srcOrd="1" destOrd="0" presId="urn:microsoft.com/office/officeart/2005/8/layout/vList2"/>
    <dgm:cxn modelId="{58DD4E98-8C1A-41A5-9111-1BAF49FE3BC1}" type="presParOf" srcId="{7B0BCA28-DF0F-4498-A7DF-CEEA3C1077AA}" destId="{D5605941-109C-4CF5-900B-CC965C993D30}" srcOrd="2" destOrd="0" presId="urn:microsoft.com/office/officeart/2005/8/layout/vList2"/>
    <dgm:cxn modelId="{FA602261-1EFC-45E3-A81A-4154FE9B3E16}" type="presParOf" srcId="{7B0BCA28-DF0F-4498-A7DF-CEEA3C1077AA}" destId="{EF42A223-6F94-4BF1-BE2F-FBA14F16FB6F}" srcOrd="3" destOrd="0" presId="urn:microsoft.com/office/officeart/2005/8/layout/vList2"/>
    <dgm:cxn modelId="{D40C2E08-333A-43BA-B368-1AF9D7C41358}" type="presParOf" srcId="{7B0BCA28-DF0F-4498-A7DF-CEEA3C1077AA}" destId="{93ABB701-B95D-447F-95EE-491C8E0270A1}" srcOrd="4" destOrd="0" presId="urn:microsoft.com/office/officeart/2005/8/layout/vList2"/>
    <dgm:cxn modelId="{EF59E878-9F03-46F8-B7D7-2440AF651229}" type="presParOf" srcId="{7B0BCA28-DF0F-4498-A7DF-CEEA3C1077AA}" destId="{84066CAE-2BC9-4DF4-BBF0-5951AD1311EB}" srcOrd="5" destOrd="0" presId="urn:microsoft.com/office/officeart/2005/8/layout/vList2"/>
    <dgm:cxn modelId="{D31225FB-0D8D-4D5F-A9DC-DCD220240FFC}" type="presParOf" srcId="{7B0BCA28-DF0F-4498-A7DF-CEEA3C1077AA}" destId="{84F174BF-6D51-4132-A15A-8EAFF8B620B6}" srcOrd="6" destOrd="0" presId="urn:microsoft.com/office/officeart/2005/8/layout/vList2"/>
    <dgm:cxn modelId="{D26AA5B6-0213-4B60-AD91-DF67FE214B9B}" type="presParOf" srcId="{7B0BCA28-DF0F-4498-A7DF-CEEA3C1077AA}" destId="{75B66AC3-6E02-429C-9AD4-75DE78A1A401}" srcOrd="7" destOrd="0" presId="urn:microsoft.com/office/officeart/2005/8/layout/vList2"/>
    <dgm:cxn modelId="{F80C948E-0AC9-4CAC-852D-F0342D499174}" type="presParOf" srcId="{7B0BCA28-DF0F-4498-A7DF-CEEA3C1077AA}" destId="{53DC9F34-3DAB-4816-8DBF-0184FE2D455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171362-8D33-4777-8604-06D88F3FB906}">
      <dsp:nvSpPr>
        <dsp:cNvPr id="0" name=""/>
        <dsp:cNvSpPr/>
      </dsp:nvSpPr>
      <dsp:spPr>
        <a:xfrm>
          <a:off x="0" y="285225"/>
          <a:ext cx="7824019" cy="32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51531F-D133-4D61-A784-6AC4CE024393}">
      <dsp:nvSpPr>
        <dsp:cNvPr id="0" name=""/>
        <dsp:cNvSpPr/>
      </dsp:nvSpPr>
      <dsp:spPr>
        <a:xfrm>
          <a:off x="391200" y="93345"/>
          <a:ext cx="5476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011" tIns="0" rIns="20701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/>
            <a:t>Jogszabályok, törvények, rendeletek</a:t>
          </a:r>
          <a:endParaRPr lang="en-US" sz="1300" kern="1200"/>
        </a:p>
      </dsp:txBody>
      <dsp:txXfrm>
        <a:off x="409934" y="112079"/>
        <a:ext cx="5439345" cy="346292"/>
      </dsp:txXfrm>
    </dsp:sp>
    <dsp:sp modelId="{9D8F2376-A19C-4C41-B824-DD8B7ED64704}">
      <dsp:nvSpPr>
        <dsp:cNvPr id="0" name=""/>
        <dsp:cNvSpPr/>
      </dsp:nvSpPr>
      <dsp:spPr>
        <a:xfrm>
          <a:off x="0" y="874906"/>
          <a:ext cx="7824019" cy="1351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231" tIns="270764" rIns="607231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300" b="1" i="0" u="sng" kern="1200"/>
            <a:t>MSZ EN 13508-1:2013</a:t>
          </a:r>
          <a:r>
            <a:rPr lang="hu-HU" sz="1300" b="1" i="0" kern="1200"/>
            <a:t> </a:t>
          </a:r>
          <a:r>
            <a:rPr lang="hu-HU" sz="1300" i="0" kern="1200"/>
            <a:t>Települések csapadék- és szennyvízelvezető rendszereinek állapotvizsgálata és értékelése. 1. rész: Általános követelmények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300" b="1" kern="1200" dirty="0"/>
            <a:t>MSZ EN 14654-2:2021 </a:t>
          </a:r>
          <a:r>
            <a:rPr lang="hu-HU" sz="1300" kern="1200" dirty="0"/>
            <a:t>Települések csapadékvíz- és szennyvízelvezető rendszerei. A tevékenységek irányítása és ellenőrzése. 2. rész: Helyreállítás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300" kern="1200" dirty="0"/>
            <a:t>Vezeték </a:t>
          </a:r>
          <a:r>
            <a:rPr lang="hu-HU" sz="1300" kern="1200" dirty="0" err="1"/>
            <a:t>béleléses</a:t>
          </a:r>
          <a:r>
            <a:rPr lang="hu-HU" sz="1300" kern="1200" dirty="0"/>
            <a:t> technológiákhoz</a:t>
          </a:r>
          <a:endParaRPr lang="en-US" sz="1300" kern="1200" dirty="0"/>
        </a:p>
      </dsp:txBody>
      <dsp:txXfrm>
        <a:off x="0" y="874906"/>
        <a:ext cx="7824019" cy="1351350"/>
      </dsp:txXfrm>
    </dsp:sp>
    <dsp:sp modelId="{EE0093D9-FA65-41CF-89CD-8F46F61804C2}">
      <dsp:nvSpPr>
        <dsp:cNvPr id="0" name=""/>
        <dsp:cNvSpPr/>
      </dsp:nvSpPr>
      <dsp:spPr>
        <a:xfrm>
          <a:off x="391200" y="683026"/>
          <a:ext cx="5476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011" tIns="0" rIns="20701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/>
            <a:t>Szabványok:</a:t>
          </a:r>
          <a:endParaRPr lang="en-US" sz="1300" kern="1200"/>
        </a:p>
      </dsp:txBody>
      <dsp:txXfrm>
        <a:off x="409934" y="701760"/>
        <a:ext cx="5439345" cy="346292"/>
      </dsp:txXfrm>
    </dsp:sp>
    <dsp:sp modelId="{B487D257-DBD7-4210-AA08-29F11D1AA783}">
      <dsp:nvSpPr>
        <dsp:cNvPr id="0" name=""/>
        <dsp:cNvSpPr/>
      </dsp:nvSpPr>
      <dsp:spPr>
        <a:xfrm>
          <a:off x="0" y="2488336"/>
          <a:ext cx="7824019" cy="7575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231" tIns="270764" rIns="607231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300" kern="1200" dirty="0"/>
            <a:t>OVF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300" kern="1200" dirty="0"/>
            <a:t>Közműcégek belső előírásai</a:t>
          </a:r>
          <a:endParaRPr lang="en-US" sz="1300" kern="1200" dirty="0"/>
        </a:p>
      </dsp:txBody>
      <dsp:txXfrm>
        <a:off x="0" y="2488336"/>
        <a:ext cx="7824019" cy="757575"/>
      </dsp:txXfrm>
    </dsp:sp>
    <dsp:sp modelId="{06883656-F2F8-4CB6-9320-9F4EB5696062}">
      <dsp:nvSpPr>
        <dsp:cNvPr id="0" name=""/>
        <dsp:cNvSpPr/>
      </dsp:nvSpPr>
      <dsp:spPr>
        <a:xfrm>
          <a:off x="391200" y="2296456"/>
          <a:ext cx="5476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011" tIns="0" rIns="20701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 dirty="0"/>
            <a:t>Hazai műszaki előírások</a:t>
          </a:r>
          <a:endParaRPr lang="en-US" sz="1300" kern="1200" dirty="0"/>
        </a:p>
      </dsp:txBody>
      <dsp:txXfrm>
        <a:off x="409934" y="2315190"/>
        <a:ext cx="5439345" cy="346292"/>
      </dsp:txXfrm>
    </dsp:sp>
    <dsp:sp modelId="{AF2626F1-B75E-4575-96E1-CEFB14DFE205}">
      <dsp:nvSpPr>
        <dsp:cNvPr id="0" name=""/>
        <dsp:cNvSpPr/>
      </dsp:nvSpPr>
      <dsp:spPr>
        <a:xfrm>
          <a:off x="0" y="3507991"/>
          <a:ext cx="7824019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231" tIns="270764" rIns="607231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300" kern="1200"/>
            <a:t>DVGW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300" kern="1200"/>
            <a:t>ATV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300" kern="1200" dirty="0"/>
            <a:t>AWWA</a:t>
          </a:r>
          <a:endParaRPr lang="en-US" sz="1300" kern="1200" dirty="0"/>
        </a:p>
      </dsp:txBody>
      <dsp:txXfrm>
        <a:off x="0" y="3507991"/>
        <a:ext cx="7824019" cy="982800"/>
      </dsp:txXfrm>
    </dsp:sp>
    <dsp:sp modelId="{AD8964DB-C2F3-4140-8E7D-F83F0D06A369}">
      <dsp:nvSpPr>
        <dsp:cNvPr id="0" name=""/>
        <dsp:cNvSpPr/>
      </dsp:nvSpPr>
      <dsp:spPr>
        <a:xfrm>
          <a:off x="391200" y="3316111"/>
          <a:ext cx="5476813" cy="3837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7011" tIns="0" rIns="207011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300" kern="1200"/>
            <a:t>Külföldi előírások</a:t>
          </a:r>
          <a:endParaRPr lang="en-US" sz="1300" kern="1200"/>
        </a:p>
      </dsp:txBody>
      <dsp:txXfrm>
        <a:off x="409934" y="3334845"/>
        <a:ext cx="5439345" cy="346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93074-CB5E-420E-91EC-0CF516398496}">
      <dsp:nvSpPr>
        <dsp:cNvPr id="0" name=""/>
        <dsp:cNvSpPr/>
      </dsp:nvSpPr>
      <dsp:spPr>
        <a:xfrm>
          <a:off x="0" y="71469"/>
          <a:ext cx="7340599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kern="1200"/>
            <a:t>Műszaki nyilvántartások adatelemzése, döntéstámogatás alapadatainak előkészítése</a:t>
          </a:r>
          <a:endParaRPr lang="en-US" sz="2000" kern="1200"/>
        </a:p>
      </dsp:txBody>
      <dsp:txXfrm>
        <a:off x="38838" y="110307"/>
        <a:ext cx="7262923" cy="717924"/>
      </dsp:txXfrm>
    </dsp:sp>
    <dsp:sp modelId="{D5605941-109C-4CF5-900B-CC965C993D30}">
      <dsp:nvSpPr>
        <dsp:cNvPr id="0" name=""/>
        <dsp:cNvSpPr/>
      </dsp:nvSpPr>
      <dsp:spPr>
        <a:xfrm>
          <a:off x="0" y="924669"/>
          <a:ext cx="7340599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kern="1200" dirty="0"/>
            <a:t>Meglévő kitakarás nélküli technológiákkal felújított vezetékkel kapcsolatos tapasztalatok gyűjtése, elemzése</a:t>
          </a:r>
          <a:endParaRPr lang="en-US" sz="2000" kern="1200" dirty="0"/>
        </a:p>
      </dsp:txBody>
      <dsp:txXfrm>
        <a:off x="38838" y="963507"/>
        <a:ext cx="7262923" cy="717924"/>
      </dsp:txXfrm>
    </dsp:sp>
    <dsp:sp modelId="{93ABB701-B95D-447F-95EE-491C8E0270A1}">
      <dsp:nvSpPr>
        <dsp:cNvPr id="0" name=""/>
        <dsp:cNvSpPr/>
      </dsp:nvSpPr>
      <dsp:spPr>
        <a:xfrm>
          <a:off x="0" y="1777869"/>
          <a:ext cx="7340599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kern="1200" dirty="0"/>
            <a:t>Hazai műszaki irányelvek kidolgozása, vagy más nemzetek szövetségeinek irányelveit honosítjuk.</a:t>
          </a:r>
          <a:endParaRPr lang="en-US" sz="2000" kern="1200" dirty="0"/>
        </a:p>
      </dsp:txBody>
      <dsp:txXfrm>
        <a:off x="38838" y="1816707"/>
        <a:ext cx="7262923" cy="717924"/>
      </dsp:txXfrm>
    </dsp:sp>
    <dsp:sp modelId="{84F174BF-6D51-4132-A15A-8EAFF8B620B6}">
      <dsp:nvSpPr>
        <dsp:cNvPr id="0" name=""/>
        <dsp:cNvSpPr/>
      </dsp:nvSpPr>
      <dsp:spPr>
        <a:xfrm>
          <a:off x="0" y="2631069"/>
          <a:ext cx="7340599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kern="1200" dirty="0"/>
            <a:t>Műtárgyak felújítására előírások kidolgozása</a:t>
          </a:r>
          <a:endParaRPr lang="en-US" sz="2000" kern="1200" dirty="0"/>
        </a:p>
      </dsp:txBody>
      <dsp:txXfrm>
        <a:off x="38838" y="2669907"/>
        <a:ext cx="7262923" cy="717924"/>
      </dsp:txXfrm>
    </dsp:sp>
    <dsp:sp modelId="{53DC9F34-3DAB-4816-8DBF-0184FE2D4555}">
      <dsp:nvSpPr>
        <dsp:cNvPr id="0" name=""/>
        <dsp:cNvSpPr/>
      </dsp:nvSpPr>
      <dsp:spPr>
        <a:xfrm>
          <a:off x="0" y="3484269"/>
          <a:ext cx="7340599" cy="79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000" kern="1200" dirty="0"/>
            <a:t>Dokumentációk minimális adattartalmának kidolgozása</a:t>
          </a:r>
          <a:r>
            <a:rPr lang="hu-HU" sz="2000" kern="1200"/>
            <a:t>, elmozdulás </a:t>
          </a:r>
          <a:r>
            <a:rPr lang="hu-HU" sz="2000" kern="1200" dirty="0"/>
            <a:t>a BIM irányába</a:t>
          </a:r>
          <a:endParaRPr lang="en-US" sz="2000" kern="1200" dirty="0"/>
        </a:p>
      </dsp:txBody>
      <dsp:txXfrm>
        <a:off x="38838" y="3523107"/>
        <a:ext cx="7262923" cy="717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15F4E-8102-444E-B411-C980C1C049EE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C8BA2-FDDE-419D-9FF1-5909A011E43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9090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C8BA2-FDDE-419D-9FF1-5909A011E43F}" type="slidenum">
              <a:rPr lang="hu-HU" smtClean="0"/>
              <a:t>16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2279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F6FD6A2-65C1-0D95-29F3-5D8307183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08B68C97-F97C-F968-971C-F01344A1A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81AFD9A-F43B-9075-3314-FA13DEB0E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71604AD-7C81-DCBD-F639-287D5DB3B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A3C4A0B-D5E8-2270-D428-F177F834E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9554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73E066B-1C17-B163-ED53-2BDF2A360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11C8246-1437-0A88-E66E-DF67AB8F1A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1806B3A-0A51-08F0-9FB4-184A61AF2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5712023-1CB4-2F28-FF7B-E40321068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37B9BC5-03DD-4F2D-FC0A-72D8E605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007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4EA4427D-129B-9129-0EBE-D723050E46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C11FBF5-F478-CA40-A2B6-0B37363E1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51BCB8C-2D0B-9E07-D553-4AE051DBA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F0DFAEC-1C1D-D289-2B8F-5CDAFFA4C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05003CE-93FB-ACC7-2A7D-13B457D9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8703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135C35-F108-501D-8A34-A9BCF3824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A29BC9A-7369-2AF1-1B9B-95081DE4F4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F4D11798-55B7-673A-61C0-E2972082E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FFA7F08-9310-2742-AF87-2A35800CF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36BAB26-0A7A-6BA5-8783-83BB32EB7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2914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0DA6E95-50BA-A62A-5D05-06D965FE8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AB79BE6-B183-3897-6A6C-4BD3CB1F0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92C058-00A7-0784-9048-0C270B083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05BEA07-FBB7-2361-BE61-C59A72C98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C8ED77C-F04B-9F01-C866-B9EED9923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594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9DD38B-869D-77E3-E63A-8900D18B4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F3EF12E-D923-FA44-CBE3-855E976434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3548C80-077E-F445-3C5D-65CA3D07E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6000208-0111-2DE9-2117-26FD91C40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886D20E-E1BE-52AA-142E-7512B725F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6894643-B95D-29FB-3603-6B859A401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67469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1993AB0-D375-6173-EBB8-A547E70BB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A3D24AF-D5EA-83AB-1878-3B3649942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13B622C-359A-72AE-3C33-D10ED56BD8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747F1A4-D8D7-AAD6-3BA1-0C9D268923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8186174-5A4F-BC06-5498-B0BF0EF93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F21AF5FE-55FB-37E0-A7FA-37BAD5864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8B9CDE59-F995-A5DC-4960-B8DECBCF1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06E083C-961A-0B64-C3D3-FC4BE05AE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004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D9A647-0651-1949-4FAA-8C0C24540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4B4BD74-4F9E-BD99-FC0C-2CE242B97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A1FF5F5-1BD4-B157-7C8F-3C2EC216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C3CDA94-EAF5-47A6-3D3E-689603ADB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26527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108CE768-025C-1234-949A-07D21910D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08A817A8-1ABE-04E7-5AA2-235C1FD62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F3D64927-2BAC-A518-F77B-5547451C9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2871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85D4D8F-30FB-4BB1-377E-74A548D8D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A08A17C-B863-2D55-1803-1356925C2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3401FCC-56A4-26F3-6406-DFCAC3302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A71AC0C-7625-DE52-7C02-D729C976D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5E1B952-3296-C080-D987-5864F44E4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C6E5889-AD88-70E3-C7C2-63E60520A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532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3E0D486-5A50-88CB-0974-96D06911F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19ADA55-C84D-A7A0-C1B3-29CDB648FE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B4C2EDA7-E5AE-94BF-13B7-709435D11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A3C0502-F14C-6F04-F523-2AC35A443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FE92B7F-BA6B-598A-DFF2-727E0F8A9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D0112DD-CAEE-A6E9-3A34-085E6F68C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006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5B62AE3E-B58D-8434-2133-DF192577E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805B97-F96B-3186-582F-C5CEA2519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54C764C-7F23-FA10-3B6A-9FD5B6C345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0CBB7C-75CD-4899-99FC-E797D71E0CA8}" type="datetimeFigureOut">
              <a:rPr lang="hu-HU" smtClean="0"/>
              <a:t>2026. 01. 19.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79E9E72-B8E7-CAAF-B6F6-2C147B87F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C375495-6CD7-D185-4ED0-D2A169C69F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2DBA39-EA70-479D-AB8F-018D159A06B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872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3E771E6-E239-8129-1F7F-0F765E2A3D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hu-HU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hu-HU" sz="32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hu-HU" sz="32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Rekonstrukció tervezés kihívásai és megoldási lehetőségei.</a:t>
            </a:r>
            <a:endParaRPr lang="hu-HU" sz="8800" dirty="0"/>
          </a:p>
        </p:txBody>
      </p:sp>
      <p:sp>
        <p:nvSpPr>
          <p:cNvPr id="4" name="Alcím 2">
            <a:extLst>
              <a:ext uri="{FF2B5EF4-FFF2-40B4-BE49-F238E27FC236}">
                <a16:creationId xmlns:a16="http://schemas.microsoft.com/office/drawing/2014/main" id="{737B40F9-339B-5FAA-E874-995B4C860C62}"/>
              </a:ext>
            </a:extLst>
          </p:cNvPr>
          <p:cNvSpPr txBox="1">
            <a:spLocks/>
          </p:cNvSpPr>
          <p:nvPr/>
        </p:nvSpPr>
        <p:spPr>
          <a:xfrm>
            <a:off x="1619250" y="4638674"/>
            <a:ext cx="9144000" cy="1190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2026. január 28</a:t>
            </a:r>
          </a:p>
          <a:p>
            <a:r>
              <a:rPr lang="hu-H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hu-HU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Dr. Fülöp Roland, (BME-VKKT, HSTT)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95541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03FFF7C-A710-4412-69A4-136E026BC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Meghibásodás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előrejelzés</a:t>
            </a:r>
            <a:r>
              <a:rPr lang="hu-HU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célja</a:t>
            </a:r>
            <a:endParaRPr lang="en-US" sz="4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églalap 4">
            <a:extLst>
              <a:ext uri="{FF2B5EF4-FFF2-40B4-BE49-F238E27FC236}">
                <a16:creationId xmlns:a16="http://schemas.microsoft.com/office/drawing/2014/main" id="{FA2C143D-C633-1560-C902-DB4CFE18D441}"/>
              </a:ext>
            </a:extLst>
          </p:cNvPr>
          <p:cNvSpPr/>
          <p:nvPr/>
        </p:nvSpPr>
        <p:spPr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3 fő szakasz:</a:t>
            </a:r>
          </a:p>
          <a:p>
            <a:pPr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A, Üzembe helyezési (beégetési)</a:t>
            </a:r>
          </a:p>
          <a:p>
            <a:pPr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B, Alacsony meghibásodási rátájú</a:t>
            </a:r>
          </a:p>
          <a:p>
            <a:pPr lvl="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/>
              <a:t>C, Elhasználódási szakasz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2195BA0-C318-BFE5-6ED8-0F76A627CDF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 rot="60000">
            <a:off x="4834695" y="640080"/>
            <a:ext cx="6542921" cy="55778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31674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u-HU" sz="3700" dirty="0">
                <a:solidFill>
                  <a:srgbClr val="FFFFFF"/>
                </a:solidFill>
              </a:rPr>
              <a:t>Meghibásodás </a:t>
            </a:r>
            <a:r>
              <a:rPr lang="hu-HU" sz="3700" dirty="0" err="1">
                <a:solidFill>
                  <a:srgbClr val="FFFFFF"/>
                </a:solidFill>
              </a:rPr>
              <a:t>előrejelzési</a:t>
            </a:r>
            <a:r>
              <a:rPr lang="hu-HU" sz="3700" dirty="0">
                <a:solidFill>
                  <a:srgbClr val="FFFFFF"/>
                </a:solidFill>
              </a:rPr>
              <a:t> megoldások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artalom helye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1500" b="1" dirty="0"/>
              <a:t>Matematikai módszerek:</a:t>
            </a:r>
          </a:p>
          <a:p>
            <a:r>
              <a:rPr lang="hu-HU" sz="1500" dirty="0"/>
              <a:t>Regressziós modellek</a:t>
            </a:r>
          </a:p>
          <a:p>
            <a:r>
              <a:rPr lang="hu-HU" sz="1500" dirty="0"/>
              <a:t>Statisztikai valószínűségi modellek</a:t>
            </a:r>
          </a:p>
          <a:p>
            <a:pPr marL="0" indent="0">
              <a:buNone/>
            </a:pPr>
            <a:r>
              <a:rPr lang="hu-HU" sz="1500" b="1" dirty="0" err="1"/>
              <a:t>Pontozásos</a:t>
            </a:r>
            <a:r>
              <a:rPr lang="hu-HU" sz="1500" b="1" dirty="0"/>
              <a:t> rangsorolás</a:t>
            </a:r>
          </a:p>
          <a:p>
            <a:pPr marL="0" indent="0">
              <a:buNone/>
            </a:pPr>
            <a:r>
              <a:rPr lang="hu-HU" sz="1500" b="1" dirty="0"/>
              <a:t>Fuzzy algoritmusok</a:t>
            </a:r>
          </a:p>
          <a:p>
            <a:pPr marL="0" indent="0">
              <a:buNone/>
            </a:pPr>
            <a:r>
              <a:rPr lang="hu-HU" sz="1500" b="1" dirty="0"/>
              <a:t>Neurális hálók, tanuló algoritmusok</a:t>
            </a:r>
          </a:p>
          <a:p>
            <a:pPr marL="0" indent="0">
              <a:buNone/>
            </a:pPr>
            <a:endParaRPr lang="hu-HU" sz="1500" dirty="0"/>
          </a:p>
          <a:p>
            <a:pPr marL="0" indent="0">
              <a:buNone/>
              <a:tabLst>
                <a:tab pos="0" algn="l"/>
              </a:tabLst>
            </a:pPr>
            <a:r>
              <a:rPr lang="hu-HU" sz="1500" dirty="0"/>
              <a:t>Jellemzőik:	</a:t>
            </a:r>
          </a:p>
          <a:p>
            <a:pPr marL="266700" indent="-266700">
              <a:tabLst>
                <a:tab pos="0" algn="l"/>
              </a:tabLst>
            </a:pPr>
            <a:r>
              <a:rPr lang="hu-HU" sz="1500" dirty="0"/>
              <a:t>Fontos a hálózat nyilvántartások megbízhatósága (meghibásodás, vezeték adat)</a:t>
            </a:r>
          </a:p>
          <a:p>
            <a:pPr marL="266700" indent="-266700">
              <a:tabLst>
                <a:tab pos="0" algn="l"/>
              </a:tabLst>
            </a:pPr>
            <a:r>
              <a:rPr lang="hu-HU" sz="1500" dirty="0"/>
              <a:t>Érzékenyek a csoportbontásra, homogén csoportokat kell képezni (vezeték típus, szállított közeg, talaj, talajvíz paraméterek) !!!</a:t>
            </a:r>
          </a:p>
          <a:p>
            <a:pPr marL="266700" indent="-266700">
              <a:tabLst>
                <a:tab pos="0" algn="l"/>
              </a:tabLst>
            </a:pPr>
            <a:r>
              <a:rPr lang="hu-HU" sz="1500" dirty="0"/>
              <a:t>A modellek a meglévő meghibásodás adatokból jeleznek előre, feltételezve, hogy a jövőbeni meghibásodások alakulása követi a múltbeli szabályszerűséget.</a:t>
            </a:r>
          </a:p>
          <a:p>
            <a:pPr marL="266700" indent="-266700">
              <a:tabLst>
                <a:tab pos="0" algn="l"/>
              </a:tabLst>
            </a:pPr>
            <a:r>
              <a:rPr lang="hu-HU" sz="1500" dirty="0"/>
              <a:t>Valamennyi modellre jellemző, hogy az idő függvényében előrejelzést adnak a meghibásodások várható számára, de a meghibásodások helyéről a vizsgált objektumon belül nem képesek információval szolgálni.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457737" y="287789"/>
            <a:ext cx="6546071" cy="751498"/>
          </a:xfrm>
        </p:spPr>
        <p:txBody>
          <a:bodyPr>
            <a:normAutofit fontScale="90000"/>
          </a:bodyPr>
          <a:lstStyle/>
          <a:p>
            <a:r>
              <a:rPr lang="hu-HU" dirty="0"/>
              <a:t>Diagnosztika/állapot értékelés</a:t>
            </a:r>
          </a:p>
        </p:txBody>
      </p:sp>
      <p:sp>
        <p:nvSpPr>
          <p:cNvPr id="4" name="AutoShape 2" descr="Képtalálat a következőre: „diagnostic”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4100" name="Picture 4" descr="Képtalálat a következőre: „diagnostic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08336" y="104596"/>
            <a:ext cx="3640574" cy="2660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ím 1"/>
          <p:cNvSpPr txBox="1">
            <a:spLocks/>
          </p:cNvSpPr>
          <p:nvPr/>
        </p:nvSpPr>
        <p:spPr>
          <a:xfrm>
            <a:off x="2627499" y="1475446"/>
            <a:ext cx="1988024" cy="751498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600" dirty="0"/>
              <a:t>Adatelemzések,</a:t>
            </a:r>
          </a:p>
          <a:p>
            <a:pPr algn="ctr"/>
            <a:r>
              <a:rPr lang="hu-HU" sz="1600" dirty="0"/>
              <a:t>modellezések</a:t>
            </a:r>
          </a:p>
        </p:txBody>
      </p:sp>
      <p:sp>
        <p:nvSpPr>
          <p:cNvPr id="7" name="Cím 1"/>
          <p:cNvSpPr txBox="1">
            <a:spLocks/>
          </p:cNvSpPr>
          <p:nvPr/>
        </p:nvSpPr>
        <p:spPr>
          <a:xfrm>
            <a:off x="6202550" y="1475446"/>
            <a:ext cx="1730193" cy="751498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600" dirty="0"/>
              <a:t>Helyszíni vizsgálat</a:t>
            </a:r>
          </a:p>
        </p:txBody>
      </p:sp>
      <p:sp>
        <p:nvSpPr>
          <p:cNvPr id="8" name="Cím 1"/>
          <p:cNvSpPr txBox="1">
            <a:spLocks/>
          </p:cNvSpPr>
          <p:nvPr/>
        </p:nvSpPr>
        <p:spPr>
          <a:xfrm>
            <a:off x="9313720" y="1475446"/>
            <a:ext cx="1907319" cy="751498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600" dirty="0"/>
              <a:t>Laboratóriumi vizsgálat</a:t>
            </a:r>
          </a:p>
        </p:txBody>
      </p:sp>
      <p:sp>
        <p:nvSpPr>
          <p:cNvPr id="9" name="Cím 1"/>
          <p:cNvSpPr txBox="1">
            <a:spLocks/>
          </p:cNvSpPr>
          <p:nvPr/>
        </p:nvSpPr>
        <p:spPr>
          <a:xfrm>
            <a:off x="6221808" y="2596837"/>
            <a:ext cx="1730193" cy="420998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600" dirty="0"/>
              <a:t>Vizuális</a:t>
            </a:r>
          </a:p>
        </p:txBody>
      </p:sp>
      <p:sp>
        <p:nvSpPr>
          <p:cNvPr id="10" name="Cím 1"/>
          <p:cNvSpPr txBox="1">
            <a:spLocks/>
          </p:cNvSpPr>
          <p:nvPr/>
        </p:nvSpPr>
        <p:spPr>
          <a:xfrm>
            <a:off x="6221807" y="3177229"/>
            <a:ext cx="1730193" cy="420998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Akusztikus</a:t>
            </a:r>
          </a:p>
        </p:txBody>
      </p:sp>
      <p:sp>
        <p:nvSpPr>
          <p:cNvPr id="11" name="Cím 1"/>
          <p:cNvSpPr txBox="1">
            <a:spLocks/>
          </p:cNvSpPr>
          <p:nvPr/>
        </p:nvSpPr>
        <p:spPr>
          <a:xfrm>
            <a:off x="6255928" y="3763496"/>
            <a:ext cx="1730193" cy="420998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Közegtartás</a:t>
            </a:r>
          </a:p>
        </p:txBody>
      </p:sp>
      <p:sp>
        <p:nvSpPr>
          <p:cNvPr id="12" name="Cím 1"/>
          <p:cNvSpPr txBox="1">
            <a:spLocks/>
          </p:cNvSpPr>
          <p:nvPr/>
        </p:nvSpPr>
        <p:spPr>
          <a:xfrm>
            <a:off x="6262011" y="4396067"/>
            <a:ext cx="1730193" cy="420998"/>
          </a:xfrm>
          <a:prstGeom prst="rect">
            <a:avLst/>
          </a:prstGeom>
          <a:pattFill prst="ltUpDiag">
            <a:fgClr>
              <a:srgbClr val="92D05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600" dirty="0"/>
              <a:t>Elektromágneses</a:t>
            </a:r>
          </a:p>
        </p:txBody>
      </p:sp>
      <p:sp>
        <p:nvSpPr>
          <p:cNvPr id="13" name="Cím 1"/>
          <p:cNvSpPr txBox="1">
            <a:spLocks/>
          </p:cNvSpPr>
          <p:nvPr/>
        </p:nvSpPr>
        <p:spPr>
          <a:xfrm>
            <a:off x="6255927" y="4985588"/>
            <a:ext cx="1730193" cy="420998"/>
          </a:xfrm>
          <a:prstGeom prst="rect">
            <a:avLst/>
          </a:prstGeom>
          <a:pattFill prst="ltUpDiag">
            <a:fgClr>
              <a:srgbClr val="92D05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600" dirty="0"/>
              <a:t>Ultrahang/Radar</a:t>
            </a:r>
          </a:p>
        </p:txBody>
      </p:sp>
      <p:sp>
        <p:nvSpPr>
          <p:cNvPr id="14" name="Cím 1"/>
          <p:cNvSpPr txBox="1">
            <a:spLocks/>
          </p:cNvSpPr>
          <p:nvPr/>
        </p:nvSpPr>
        <p:spPr>
          <a:xfrm>
            <a:off x="6255926" y="5558825"/>
            <a:ext cx="1730193" cy="420998"/>
          </a:xfrm>
          <a:prstGeom prst="rect">
            <a:avLst/>
          </a:prstGeom>
          <a:pattFill prst="ltUpDiag">
            <a:fgClr>
              <a:srgbClr val="92D05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600" dirty="0"/>
              <a:t>Röntgen</a:t>
            </a:r>
          </a:p>
        </p:txBody>
      </p:sp>
      <p:sp>
        <p:nvSpPr>
          <p:cNvPr id="15" name="Cím 1"/>
          <p:cNvSpPr txBox="1">
            <a:spLocks/>
          </p:cNvSpPr>
          <p:nvPr/>
        </p:nvSpPr>
        <p:spPr>
          <a:xfrm>
            <a:off x="9490846" y="2641357"/>
            <a:ext cx="1730193" cy="420998"/>
          </a:xfrm>
          <a:prstGeom prst="rect">
            <a:avLst/>
          </a:prstGeom>
          <a:pattFill prst="ltUpDiag">
            <a:fgClr>
              <a:srgbClr val="92D05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Anyagszerkezet</a:t>
            </a:r>
          </a:p>
        </p:txBody>
      </p:sp>
      <p:sp>
        <p:nvSpPr>
          <p:cNvPr id="16" name="Cím 1"/>
          <p:cNvSpPr txBox="1">
            <a:spLocks/>
          </p:cNvSpPr>
          <p:nvPr/>
        </p:nvSpPr>
        <p:spPr>
          <a:xfrm>
            <a:off x="9490845" y="3240528"/>
            <a:ext cx="1730193" cy="420998"/>
          </a:xfrm>
          <a:prstGeom prst="rect">
            <a:avLst/>
          </a:prstGeom>
          <a:pattFill prst="ltUpDiag">
            <a:fgClr>
              <a:srgbClr val="92D05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Szilárdságtani</a:t>
            </a:r>
          </a:p>
        </p:txBody>
      </p:sp>
      <p:sp>
        <p:nvSpPr>
          <p:cNvPr id="17" name="Cím 1"/>
          <p:cNvSpPr txBox="1">
            <a:spLocks/>
          </p:cNvSpPr>
          <p:nvPr/>
        </p:nvSpPr>
        <p:spPr>
          <a:xfrm>
            <a:off x="9490844" y="3840317"/>
            <a:ext cx="1730193" cy="420998"/>
          </a:xfrm>
          <a:prstGeom prst="rect">
            <a:avLst/>
          </a:prstGeom>
          <a:pattFill prst="ltUpDiag">
            <a:fgClr>
              <a:srgbClr val="92D05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Geometriai</a:t>
            </a:r>
          </a:p>
        </p:txBody>
      </p:sp>
      <p:sp>
        <p:nvSpPr>
          <p:cNvPr id="18" name="Cím 1"/>
          <p:cNvSpPr txBox="1">
            <a:spLocks/>
          </p:cNvSpPr>
          <p:nvPr/>
        </p:nvSpPr>
        <p:spPr>
          <a:xfrm>
            <a:off x="6255926" y="6145092"/>
            <a:ext cx="1730193" cy="420998"/>
          </a:xfrm>
          <a:prstGeom prst="rect">
            <a:avLst/>
          </a:prstGeom>
          <a:pattFill prst="ltUpDiag">
            <a:fgClr>
              <a:srgbClr val="92D05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600" dirty="0"/>
              <a:t>Szilárdságtani</a:t>
            </a:r>
          </a:p>
        </p:txBody>
      </p:sp>
      <p:sp>
        <p:nvSpPr>
          <p:cNvPr id="22" name="Cím 1"/>
          <p:cNvSpPr txBox="1">
            <a:spLocks/>
          </p:cNvSpPr>
          <p:nvPr/>
        </p:nvSpPr>
        <p:spPr>
          <a:xfrm>
            <a:off x="2793132" y="2590425"/>
            <a:ext cx="1730193" cy="54569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Meghibásodás adatok</a:t>
            </a:r>
          </a:p>
        </p:txBody>
      </p:sp>
      <p:sp>
        <p:nvSpPr>
          <p:cNvPr id="23" name="Cím 1"/>
          <p:cNvSpPr txBox="1">
            <a:spLocks/>
          </p:cNvSpPr>
          <p:nvPr/>
        </p:nvSpPr>
        <p:spPr>
          <a:xfrm>
            <a:off x="2793131" y="3256935"/>
            <a:ext cx="1730193" cy="420998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Fogyasztói panaszok</a:t>
            </a:r>
          </a:p>
        </p:txBody>
      </p:sp>
      <p:sp>
        <p:nvSpPr>
          <p:cNvPr id="24" name="Cím 1"/>
          <p:cNvSpPr txBox="1">
            <a:spLocks/>
          </p:cNvSpPr>
          <p:nvPr/>
        </p:nvSpPr>
        <p:spPr>
          <a:xfrm>
            <a:off x="2796942" y="3775281"/>
            <a:ext cx="1730193" cy="620786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rmAutofit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Üzemeltetési tapasztalatok</a:t>
            </a:r>
          </a:p>
        </p:txBody>
      </p:sp>
      <p:sp>
        <p:nvSpPr>
          <p:cNvPr id="25" name="Cím 1"/>
          <p:cNvSpPr txBox="1">
            <a:spLocks/>
          </p:cNvSpPr>
          <p:nvPr/>
        </p:nvSpPr>
        <p:spPr>
          <a:xfrm>
            <a:off x="2793131" y="5226270"/>
            <a:ext cx="1730193" cy="620786"/>
          </a:xfrm>
          <a:prstGeom prst="rect">
            <a:avLst/>
          </a:prstGeom>
          <a:pattFill prst="ltUpDiag">
            <a:fgClr>
              <a:srgbClr val="92D05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Hidraulikai viszonyok</a:t>
            </a:r>
          </a:p>
        </p:txBody>
      </p:sp>
      <p:sp>
        <p:nvSpPr>
          <p:cNvPr id="3" name="Cím 1">
            <a:extLst>
              <a:ext uri="{FF2B5EF4-FFF2-40B4-BE49-F238E27FC236}">
                <a16:creationId xmlns:a16="http://schemas.microsoft.com/office/drawing/2014/main" id="{AFC0D42F-906F-BE05-1CF6-8E8CE4AF4C5D}"/>
              </a:ext>
            </a:extLst>
          </p:cNvPr>
          <p:cNvSpPr txBox="1">
            <a:spLocks/>
          </p:cNvSpPr>
          <p:nvPr/>
        </p:nvSpPr>
        <p:spPr>
          <a:xfrm>
            <a:off x="2793131" y="4493415"/>
            <a:ext cx="1730193" cy="620786"/>
          </a:xfrm>
          <a:prstGeom prst="rect">
            <a:avLst/>
          </a:prstGeom>
          <a:pattFill prst="ltUpDiag">
            <a:fgClr>
              <a:srgbClr val="92D050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2500" lnSpcReduction="20000"/>
          </a:bodyPr>
          <a:lstStyle>
            <a:defPPr>
              <a:defRPr lang="hu-HU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600"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Csőzónára vonatkozó információk</a:t>
            </a:r>
          </a:p>
        </p:txBody>
      </p:sp>
    </p:spTree>
    <p:extLst>
      <p:ext uri="{BB962C8B-B14F-4D97-AF65-F5344CB8AC3E}">
        <p14:creationId xmlns:p14="http://schemas.microsoft.com/office/powerpoint/2010/main" val="28306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zövegdoboz 9"/>
          <p:cNvSpPr txBox="1"/>
          <p:nvPr/>
        </p:nvSpPr>
        <p:spPr>
          <a:xfrm>
            <a:off x="4108698" y="109067"/>
            <a:ext cx="3285160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/>
              <a:t>Vezeték építési technológiák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59" y="4918426"/>
            <a:ext cx="2148195" cy="1712966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8294570" y="1488136"/>
            <a:ext cx="1392118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hu-HU"/>
            </a:defPPr>
          </a:lstStyle>
          <a:p>
            <a:pPr algn="ctr"/>
            <a:r>
              <a:rPr lang="hu-HU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Csere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5365707" y="1484434"/>
            <a:ext cx="1392118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hu-HU"/>
            </a:defPPr>
          </a:lstStyle>
          <a:p>
            <a:pPr algn="ctr"/>
            <a:r>
              <a:rPr lang="hu-HU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Helyreállítás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10014431" y="1459297"/>
            <a:ext cx="1392118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Javítás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10426207" y="2773507"/>
            <a:ext cx="1477578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Teljes feltöltéses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10426206" y="3309513"/>
            <a:ext cx="1477578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Helyi injektálás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10426205" y="3791986"/>
            <a:ext cx="1477578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Póttömítés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8095279" y="820994"/>
            <a:ext cx="1687723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Rekonstrukció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1432328" y="828754"/>
            <a:ext cx="1591408" cy="36933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b="1" dirty="0">
                <a:solidFill>
                  <a:schemeClr val="accent1">
                    <a:lumMod val="50000"/>
                  </a:schemeClr>
                </a:solidFill>
              </a:rPr>
              <a:t>Új építés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621782" y="1503647"/>
            <a:ext cx="1392118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Nyílt árok</a:t>
            </a:r>
          </a:p>
        </p:txBody>
      </p:sp>
      <p:sp>
        <p:nvSpPr>
          <p:cNvPr id="14" name="Szövegdoboz 13"/>
          <p:cNvSpPr txBox="1"/>
          <p:nvPr/>
        </p:nvSpPr>
        <p:spPr>
          <a:xfrm>
            <a:off x="2483010" y="1467938"/>
            <a:ext cx="1672946" cy="33855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Kitakarás  nélküli</a:t>
            </a:r>
          </a:p>
        </p:txBody>
      </p:sp>
      <p:sp>
        <p:nvSpPr>
          <p:cNvPr id="15" name="Szövegdoboz 14"/>
          <p:cNvSpPr txBox="1"/>
          <p:nvPr/>
        </p:nvSpPr>
        <p:spPr>
          <a:xfrm>
            <a:off x="2714722" y="2739492"/>
            <a:ext cx="1412631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Irányított fúrás (HDD)</a:t>
            </a:r>
          </a:p>
        </p:txBody>
      </p:sp>
      <p:sp>
        <p:nvSpPr>
          <p:cNvPr id="16" name="Szövegdoboz 15"/>
          <p:cNvSpPr txBox="1"/>
          <p:nvPr/>
        </p:nvSpPr>
        <p:spPr>
          <a:xfrm>
            <a:off x="2701532" y="3424238"/>
            <a:ext cx="1412631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Csősajtolás (Micro </a:t>
            </a:r>
            <a:r>
              <a:rPr lang="hu-HU" sz="1400" dirty="0" err="1"/>
              <a:t>tuneling</a:t>
            </a:r>
            <a:r>
              <a:rPr lang="hu-HU" sz="1400" dirty="0"/>
              <a:t>)</a:t>
            </a:r>
          </a:p>
        </p:txBody>
      </p:sp>
      <p:sp>
        <p:nvSpPr>
          <p:cNvPr id="17" name="Szövegdoboz 16"/>
          <p:cNvSpPr txBox="1"/>
          <p:nvPr/>
        </p:nvSpPr>
        <p:spPr>
          <a:xfrm>
            <a:off x="2705196" y="4153651"/>
            <a:ext cx="14126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Fúrás</a:t>
            </a:r>
          </a:p>
        </p:txBody>
      </p:sp>
      <p:sp>
        <p:nvSpPr>
          <p:cNvPr id="19" name="Szövegdoboz 18"/>
          <p:cNvSpPr txBox="1"/>
          <p:nvPr/>
        </p:nvSpPr>
        <p:spPr>
          <a:xfrm>
            <a:off x="2705196" y="4648274"/>
            <a:ext cx="14126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Talaj rakéta</a:t>
            </a:r>
          </a:p>
        </p:txBody>
      </p:sp>
      <p:sp>
        <p:nvSpPr>
          <p:cNvPr id="20" name="Szövegdoboz 19"/>
          <p:cNvSpPr txBox="1"/>
          <p:nvPr/>
        </p:nvSpPr>
        <p:spPr>
          <a:xfrm>
            <a:off x="2705196" y="5124179"/>
            <a:ext cx="14126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Pilot cső</a:t>
            </a:r>
          </a:p>
        </p:txBody>
      </p:sp>
      <p:sp>
        <p:nvSpPr>
          <p:cNvPr id="21" name="Szövegdoboz 20"/>
          <p:cNvSpPr txBox="1"/>
          <p:nvPr/>
        </p:nvSpPr>
        <p:spPr>
          <a:xfrm>
            <a:off x="2701532" y="5592635"/>
            <a:ext cx="1412631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Ütve sajtolás</a:t>
            </a:r>
          </a:p>
        </p:txBody>
      </p:sp>
      <p:sp>
        <p:nvSpPr>
          <p:cNvPr id="23" name="Szövegdoboz 22"/>
          <p:cNvSpPr txBox="1"/>
          <p:nvPr/>
        </p:nvSpPr>
        <p:spPr>
          <a:xfrm>
            <a:off x="10426204" y="4321239"/>
            <a:ext cx="1477578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Vákuum öblítés</a:t>
            </a:r>
          </a:p>
        </p:txBody>
      </p:sp>
      <p:sp>
        <p:nvSpPr>
          <p:cNvPr id="24" name="Szövegdoboz 23"/>
          <p:cNvSpPr txBox="1"/>
          <p:nvPr/>
        </p:nvSpPr>
        <p:spPr>
          <a:xfrm>
            <a:off x="8642239" y="2809176"/>
            <a:ext cx="1327635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Cső roppantás repesztés</a:t>
            </a:r>
          </a:p>
        </p:txBody>
      </p:sp>
      <p:sp>
        <p:nvSpPr>
          <p:cNvPr id="25" name="Szövegdoboz 24"/>
          <p:cNvSpPr txBox="1"/>
          <p:nvPr/>
        </p:nvSpPr>
        <p:spPr>
          <a:xfrm>
            <a:off x="8668615" y="3601781"/>
            <a:ext cx="1327635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Cső roppantás vágás</a:t>
            </a:r>
          </a:p>
        </p:txBody>
      </p:sp>
      <p:sp>
        <p:nvSpPr>
          <p:cNvPr id="26" name="Szövegdoboz 25"/>
          <p:cNvSpPr txBox="1"/>
          <p:nvPr/>
        </p:nvSpPr>
        <p:spPr>
          <a:xfrm>
            <a:off x="8668615" y="4360269"/>
            <a:ext cx="1327635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Cső behúzás</a:t>
            </a:r>
          </a:p>
        </p:txBody>
      </p:sp>
      <p:sp>
        <p:nvSpPr>
          <p:cNvPr id="27" name="Szövegdoboz 26"/>
          <p:cNvSpPr txBox="1"/>
          <p:nvPr/>
        </p:nvSpPr>
        <p:spPr>
          <a:xfrm>
            <a:off x="8668615" y="4872536"/>
            <a:ext cx="1345816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 err="1"/>
              <a:t>Kihúzásos</a:t>
            </a:r>
            <a:r>
              <a:rPr lang="hu-HU" sz="1400" dirty="0"/>
              <a:t> csere</a:t>
            </a:r>
          </a:p>
        </p:txBody>
      </p:sp>
      <p:sp>
        <p:nvSpPr>
          <p:cNvPr id="28" name="Szövegdoboz 27"/>
          <p:cNvSpPr txBox="1"/>
          <p:nvPr/>
        </p:nvSpPr>
        <p:spPr>
          <a:xfrm>
            <a:off x="4565897" y="2217503"/>
            <a:ext cx="1138605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600" dirty="0"/>
              <a:t>Szerkezeti</a:t>
            </a:r>
          </a:p>
        </p:txBody>
      </p:sp>
      <p:sp>
        <p:nvSpPr>
          <p:cNvPr id="29" name="Szövegdoboz 28"/>
          <p:cNvSpPr txBox="1"/>
          <p:nvPr/>
        </p:nvSpPr>
        <p:spPr>
          <a:xfrm>
            <a:off x="6434264" y="2217503"/>
            <a:ext cx="1591408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1600" dirty="0"/>
              <a:t>Nem szerkezeti</a:t>
            </a:r>
          </a:p>
        </p:txBody>
      </p:sp>
      <p:sp>
        <p:nvSpPr>
          <p:cNvPr id="30" name="Szövegdoboz 29"/>
          <p:cNvSpPr txBox="1"/>
          <p:nvPr/>
        </p:nvSpPr>
        <p:spPr>
          <a:xfrm>
            <a:off x="6682644" y="2798345"/>
            <a:ext cx="1687727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Cement bevonat</a:t>
            </a:r>
          </a:p>
        </p:txBody>
      </p:sp>
      <p:sp>
        <p:nvSpPr>
          <p:cNvPr id="31" name="Szövegdoboz 30"/>
          <p:cNvSpPr txBox="1"/>
          <p:nvPr/>
        </p:nvSpPr>
        <p:spPr>
          <a:xfrm>
            <a:off x="4778372" y="3756213"/>
            <a:ext cx="155660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Spirál tekercselés</a:t>
            </a:r>
          </a:p>
        </p:txBody>
      </p:sp>
      <p:sp>
        <p:nvSpPr>
          <p:cNvPr id="32" name="Szövegdoboz 31"/>
          <p:cNvSpPr txBox="1"/>
          <p:nvPr/>
        </p:nvSpPr>
        <p:spPr>
          <a:xfrm>
            <a:off x="6739534" y="3754914"/>
            <a:ext cx="1687728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Poliuretán bevonat</a:t>
            </a:r>
          </a:p>
        </p:txBody>
      </p:sp>
      <p:sp>
        <p:nvSpPr>
          <p:cNvPr id="33" name="Szövegdoboz 32"/>
          <p:cNvSpPr txBox="1"/>
          <p:nvPr/>
        </p:nvSpPr>
        <p:spPr>
          <a:xfrm>
            <a:off x="4778371" y="2773312"/>
            <a:ext cx="1538683" cy="7386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Szorosan illeszkedő csőbélelés</a:t>
            </a:r>
          </a:p>
        </p:txBody>
      </p:sp>
      <p:sp>
        <p:nvSpPr>
          <p:cNvPr id="34" name="Szövegdoboz 33"/>
          <p:cNvSpPr txBox="1"/>
          <p:nvPr/>
        </p:nvSpPr>
        <p:spPr>
          <a:xfrm>
            <a:off x="6739534" y="3289126"/>
            <a:ext cx="1687728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 err="1"/>
              <a:t>Epoxi</a:t>
            </a:r>
            <a:r>
              <a:rPr lang="hu-HU" sz="1400" dirty="0"/>
              <a:t> bevonat</a:t>
            </a:r>
          </a:p>
        </p:txBody>
      </p:sp>
      <p:sp>
        <p:nvSpPr>
          <p:cNvPr id="35" name="Szövegdoboz 34"/>
          <p:cNvSpPr txBox="1"/>
          <p:nvPr/>
        </p:nvSpPr>
        <p:spPr>
          <a:xfrm>
            <a:off x="4760453" y="4148055"/>
            <a:ext cx="155660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 err="1"/>
              <a:t>Tömlőző</a:t>
            </a:r>
            <a:r>
              <a:rPr lang="hu-HU" sz="1400" dirty="0"/>
              <a:t> CIPP</a:t>
            </a:r>
          </a:p>
        </p:txBody>
      </p:sp>
      <p:sp>
        <p:nvSpPr>
          <p:cNvPr id="37" name="Szövegdoboz 36"/>
          <p:cNvSpPr txBox="1"/>
          <p:nvPr/>
        </p:nvSpPr>
        <p:spPr>
          <a:xfrm>
            <a:off x="4760453" y="4610649"/>
            <a:ext cx="1556602" cy="30777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hu-HU" sz="1400" dirty="0"/>
              <a:t>Szövet tömlő</a:t>
            </a:r>
          </a:p>
        </p:txBody>
      </p:sp>
      <p:cxnSp>
        <p:nvCxnSpPr>
          <p:cNvPr id="39" name="Egyenes összekötő nyíllal 38"/>
          <p:cNvCxnSpPr>
            <a:cxnSpLocks/>
            <a:endCxn id="12" idx="3"/>
          </p:cNvCxnSpPr>
          <p:nvPr/>
        </p:nvCxnSpPr>
        <p:spPr>
          <a:xfrm flipH="1">
            <a:off x="3023736" y="1002576"/>
            <a:ext cx="2743863" cy="1084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nyíllal 41"/>
          <p:cNvCxnSpPr>
            <a:cxnSpLocks/>
            <a:endCxn id="11" idx="1"/>
          </p:cNvCxnSpPr>
          <p:nvPr/>
        </p:nvCxnSpPr>
        <p:spPr>
          <a:xfrm>
            <a:off x="5751278" y="1002576"/>
            <a:ext cx="2344001" cy="3084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gyenes összekötő 44"/>
          <p:cNvCxnSpPr>
            <a:cxnSpLocks/>
            <a:stCxn id="10" idx="2"/>
          </p:cNvCxnSpPr>
          <p:nvPr/>
        </p:nvCxnSpPr>
        <p:spPr>
          <a:xfrm>
            <a:off x="5751278" y="816953"/>
            <a:ext cx="0" cy="19646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zögletes összekötő 46"/>
          <p:cNvCxnSpPr>
            <a:cxnSpLocks/>
            <a:stCxn id="11" idx="2"/>
            <a:endCxn id="5" idx="0"/>
          </p:cNvCxnSpPr>
          <p:nvPr/>
        </p:nvCxnSpPr>
        <p:spPr>
          <a:xfrm rot="5400000">
            <a:off x="7353400" y="-101307"/>
            <a:ext cx="294108" cy="2877375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zögletes összekötő 50"/>
          <p:cNvCxnSpPr>
            <a:cxnSpLocks/>
            <a:stCxn id="11" idx="2"/>
            <a:endCxn id="6" idx="0"/>
          </p:cNvCxnSpPr>
          <p:nvPr/>
        </p:nvCxnSpPr>
        <p:spPr>
          <a:xfrm rot="16200000" flipH="1">
            <a:off x="9690330" y="439136"/>
            <a:ext cx="268971" cy="1771349"/>
          </a:xfrm>
          <a:prstGeom prst="bentConnector3">
            <a:avLst>
              <a:gd name="adj1" fmla="val 5000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gyenes összekötő nyíllal 53"/>
          <p:cNvCxnSpPr/>
          <p:nvPr/>
        </p:nvCxnSpPr>
        <p:spPr>
          <a:xfrm>
            <a:off x="8890983" y="1340525"/>
            <a:ext cx="0" cy="115616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zögletes összekötő 55"/>
          <p:cNvCxnSpPr>
            <a:stCxn id="5" idx="2"/>
            <a:endCxn id="28" idx="0"/>
          </p:cNvCxnSpPr>
          <p:nvPr/>
        </p:nvCxnSpPr>
        <p:spPr>
          <a:xfrm rot="5400000">
            <a:off x="5401226" y="1556962"/>
            <a:ext cx="394515" cy="926566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zögletes összekötő 57"/>
          <p:cNvCxnSpPr>
            <a:stCxn id="5" idx="2"/>
            <a:endCxn id="29" idx="0"/>
          </p:cNvCxnSpPr>
          <p:nvPr/>
        </p:nvCxnSpPr>
        <p:spPr>
          <a:xfrm rot="16200000" flipH="1">
            <a:off x="6448610" y="1436144"/>
            <a:ext cx="394515" cy="1168202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zögletes összekötő 59"/>
          <p:cNvCxnSpPr>
            <a:stCxn id="12" idx="2"/>
          </p:cNvCxnSpPr>
          <p:nvPr/>
        </p:nvCxnSpPr>
        <p:spPr>
          <a:xfrm rot="5400000">
            <a:off x="1592321" y="846131"/>
            <a:ext cx="283756" cy="987667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zögletes összekötő 61"/>
          <p:cNvCxnSpPr>
            <a:cxnSpLocks/>
            <a:stCxn id="12" idx="2"/>
            <a:endCxn id="14" idx="0"/>
          </p:cNvCxnSpPr>
          <p:nvPr/>
        </p:nvCxnSpPr>
        <p:spPr>
          <a:xfrm rot="16200000" flipH="1">
            <a:off x="2638831" y="787286"/>
            <a:ext cx="269852" cy="1091451"/>
          </a:xfrm>
          <a:prstGeom prst="bentConnector3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zögletes összekötő 64"/>
          <p:cNvCxnSpPr>
            <a:cxnSpLocks/>
            <a:stCxn id="14" idx="1"/>
            <a:endCxn id="15" idx="1"/>
          </p:cNvCxnSpPr>
          <p:nvPr/>
        </p:nvCxnSpPr>
        <p:spPr>
          <a:xfrm rot="10800000" flipH="1" flipV="1">
            <a:off x="2483010" y="1637214"/>
            <a:ext cx="231712" cy="1363887"/>
          </a:xfrm>
          <a:prstGeom prst="bentConnector3">
            <a:avLst>
              <a:gd name="adj1" fmla="val -98657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zögletes összekötő 67"/>
          <p:cNvCxnSpPr>
            <a:cxnSpLocks/>
            <a:stCxn id="14" idx="1"/>
            <a:endCxn id="16" idx="1"/>
          </p:cNvCxnSpPr>
          <p:nvPr/>
        </p:nvCxnSpPr>
        <p:spPr>
          <a:xfrm rot="10800000" flipH="1" flipV="1">
            <a:off x="2483010" y="1637214"/>
            <a:ext cx="218522" cy="2048633"/>
          </a:xfrm>
          <a:prstGeom prst="bentConnector3">
            <a:avLst>
              <a:gd name="adj1" fmla="val -104612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zögletes összekötő 70"/>
          <p:cNvCxnSpPr>
            <a:cxnSpLocks/>
            <a:stCxn id="14" idx="1"/>
            <a:endCxn id="17" idx="1"/>
          </p:cNvCxnSpPr>
          <p:nvPr/>
        </p:nvCxnSpPr>
        <p:spPr>
          <a:xfrm rot="10800000" flipH="1" flipV="1">
            <a:off x="2483010" y="1637214"/>
            <a:ext cx="222186" cy="2670325"/>
          </a:xfrm>
          <a:prstGeom prst="bentConnector3">
            <a:avLst>
              <a:gd name="adj1" fmla="val -102887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zögletes összekötő 73"/>
          <p:cNvCxnSpPr>
            <a:cxnSpLocks/>
            <a:stCxn id="14" idx="1"/>
            <a:endCxn id="19" idx="1"/>
          </p:cNvCxnSpPr>
          <p:nvPr/>
        </p:nvCxnSpPr>
        <p:spPr>
          <a:xfrm rot="10800000" flipH="1" flipV="1">
            <a:off x="2483010" y="1637215"/>
            <a:ext cx="222186" cy="3164948"/>
          </a:xfrm>
          <a:prstGeom prst="bentConnector3">
            <a:avLst>
              <a:gd name="adj1" fmla="val -102887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zögletes összekötő 76"/>
          <p:cNvCxnSpPr>
            <a:cxnSpLocks/>
            <a:stCxn id="14" idx="1"/>
            <a:endCxn id="20" idx="1"/>
          </p:cNvCxnSpPr>
          <p:nvPr/>
        </p:nvCxnSpPr>
        <p:spPr>
          <a:xfrm rot="10800000" flipH="1" flipV="1">
            <a:off x="2483010" y="1637214"/>
            <a:ext cx="222186" cy="3640853"/>
          </a:xfrm>
          <a:prstGeom prst="bentConnector3">
            <a:avLst>
              <a:gd name="adj1" fmla="val -102887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zögletes összekötő 79"/>
          <p:cNvCxnSpPr>
            <a:cxnSpLocks/>
            <a:stCxn id="14" idx="1"/>
            <a:endCxn id="21" idx="1"/>
          </p:cNvCxnSpPr>
          <p:nvPr/>
        </p:nvCxnSpPr>
        <p:spPr>
          <a:xfrm rot="10800000" flipH="1" flipV="1">
            <a:off x="2483010" y="1637214"/>
            <a:ext cx="218522" cy="4109309"/>
          </a:xfrm>
          <a:prstGeom prst="bentConnector3">
            <a:avLst>
              <a:gd name="adj1" fmla="val -104612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zögletes összekötő 85"/>
          <p:cNvCxnSpPr>
            <a:cxnSpLocks/>
            <a:stCxn id="28" idx="2"/>
            <a:endCxn id="33" idx="1"/>
          </p:cNvCxnSpPr>
          <p:nvPr/>
        </p:nvCxnSpPr>
        <p:spPr>
          <a:xfrm rot="5400000">
            <a:off x="4663493" y="2670936"/>
            <a:ext cx="586587" cy="356829"/>
          </a:xfrm>
          <a:prstGeom prst="bentConnector4">
            <a:avLst>
              <a:gd name="adj1" fmla="val 18518"/>
              <a:gd name="adj2" fmla="val 169575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zögletes összekötő 90"/>
          <p:cNvCxnSpPr>
            <a:cxnSpLocks/>
            <a:stCxn id="28" idx="2"/>
            <a:endCxn id="31" idx="1"/>
          </p:cNvCxnSpPr>
          <p:nvPr/>
        </p:nvCxnSpPr>
        <p:spPr>
          <a:xfrm rot="5400000">
            <a:off x="4279764" y="3054665"/>
            <a:ext cx="1354045" cy="356828"/>
          </a:xfrm>
          <a:prstGeom prst="bentConnector4">
            <a:avLst>
              <a:gd name="adj1" fmla="val 8736"/>
              <a:gd name="adj2" fmla="val 169575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zögletes összekötő 95"/>
          <p:cNvCxnSpPr>
            <a:cxnSpLocks/>
            <a:stCxn id="28" idx="2"/>
            <a:endCxn id="35" idx="1"/>
          </p:cNvCxnSpPr>
          <p:nvPr/>
        </p:nvCxnSpPr>
        <p:spPr>
          <a:xfrm rot="5400000">
            <a:off x="4074884" y="3241627"/>
            <a:ext cx="1745887" cy="374747"/>
          </a:xfrm>
          <a:prstGeom prst="bentConnector4">
            <a:avLst>
              <a:gd name="adj1" fmla="val 6734"/>
              <a:gd name="adj2" fmla="val 161001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zögletes összekötő 104"/>
          <p:cNvCxnSpPr>
            <a:cxnSpLocks/>
            <a:stCxn id="28" idx="2"/>
            <a:endCxn id="37" idx="1"/>
          </p:cNvCxnSpPr>
          <p:nvPr/>
        </p:nvCxnSpPr>
        <p:spPr>
          <a:xfrm rot="5400000">
            <a:off x="3843587" y="3472924"/>
            <a:ext cx="2208481" cy="374747"/>
          </a:xfrm>
          <a:prstGeom prst="bentConnector4">
            <a:avLst>
              <a:gd name="adj1" fmla="val 5112"/>
              <a:gd name="adj2" fmla="val 161001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zögletes összekötő 108"/>
          <p:cNvCxnSpPr>
            <a:cxnSpLocks/>
            <a:stCxn id="29" idx="2"/>
            <a:endCxn id="30" idx="1"/>
          </p:cNvCxnSpPr>
          <p:nvPr/>
        </p:nvCxnSpPr>
        <p:spPr>
          <a:xfrm rot="5400000">
            <a:off x="6758218" y="2480483"/>
            <a:ext cx="396177" cy="547324"/>
          </a:xfrm>
          <a:prstGeom prst="bentConnector4">
            <a:avLst>
              <a:gd name="adj1" fmla="val 30578"/>
              <a:gd name="adj2" fmla="val 129360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zögletes összekötő 110"/>
          <p:cNvCxnSpPr>
            <a:cxnSpLocks/>
            <a:stCxn id="29" idx="2"/>
            <a:endCxn id="34" idx="1"/>
          </p:cNvCxnSpPr>
          <p:nvPr/>
        </p:nvCxnSpPr>
        <p:spPr>
          <a:xfrm rot="5400000">
            <a:off x="6541272" y="2754319"/>
            <a:ext cx="886958" cy="490434"/>
          </a:xfrm>
          <a:prstGeom prst="bentConnector4">
            <a:avLst>
              <a:gd name="adj1" fmla="val 13611"/>
              <a:gd name="adj2" fmla="val 146612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zögletes összekötő 113"/>
          <p:cNvCxnSpPr>
            <a:cxnSpLocks/>
            <a:stCxn id="29" idx="2"/>
            <a:endCxn id="32" idx="1"/>
          </p:cNvCxnSpPr>
          <p:nvPr/>
        </p:nvCxnSpPr>
        <p:spPr>
          <a:xfrm rot="5400000">
            <a:off x="6308378" y="2987213"/>
            <a:ext cx="1352746" cy="490434"/>
          </a:xfrm>
          <a:prstGeom prst="bentConnector4">
            <a:avLst>
              <a:gd name="adj1" fmla="val 8697"/>
              <a:gd name="adj2" fmla="val 146675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zögletes összekötő 121"/>
          <p:cNvCxnSpPr>
            <a:stCxn id="4" idx="2"/>
            <a:endCxn id="24" idx="1"/>
          </p:cNvCxnSpPr>
          <p:nvPr/>
        </p:nvCxnSpPr>
        <p:spPr>
          <a:xfrm rot="5400000">
            <a:off x="8194386" y="2274543"/>
            <a:ext cx="1244096" cy="348390"/>
          </a:xfrm>
          <a:prstGeom prst="bentConnector4">
            <a:avLst>
              <a:gd name="adj1" fmla="val 39486"/>
              <a:gd name="adj2" fmla="val 158045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zögletes összekötő 123"/>
          <p:cNvCxnSpPr>
            <a:stCxn id="4" idx="2"/>
            <a:endCxn id="25" idx="1"/>
          </p:cNvCxnSpPr>
          <p:nvPr/>
        </p:nvCxnSpPr>
        <p:spPr>
          <a:xfrm rot="5400000">
            <a:off x="7811272" y="2684033"/>
            <a:ext cx="2036701" cy="322014"/>
          </a:xfrm>
          <a:prstGeom prst="bentConnector4">
            <a:avLst>
              <a:gd name="adj1" fmla="val 24152"/>
              <a:gd name="adj2" fmla="val 170991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zögletes összekötő 127"/>
          <p:cNvCxnSpPr>
            <a:stCxn id="4" idx="2"/>
            <a:endCxn id="26" idx="1"/>
          </p:cNvCxnSpPr>
          <p:nvPr/>
        </p:nvCxnSpPr>
        <p:spPr>
          <a:xfrm rot="5400000">
            <a:off x="7485888" y="3009417"/>
            <a:ext cx="2687468" cy="322014"/>
          </a:xfrm>
          <a:prstGeom prst="bentConnector4">
            <a:avLst>
              <a:gd name="adj1" fmla="val 18183"/>
              <a:gd name="adj2" fmla="val 170991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zögletes összekötő 131"/>
          <p:cNvCxnSpPr>
            <a:cxnSpLocks/>
            <a:stCxn id="4" idx="2"/>
            <a:endCxn id="27" idx="1"/>
          </p:cNvCxnSpPr>
          <p:nvPr/>
        </p:nvCxnSpPr>
        <p:spPr>
          <a:xfrm rot="5400000">
            <a:off x="7175894" y="3319411"/>
            <a:ext cx="3307456" cy="322014"/>
          </a:xfrm>
          <a:prstGeom prst="bentConnector4">
            <a:avLst>
              <a:gd name="adj1" fmla="val 14943"/>
              <a:gd name="adj2" fmla="val 170991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zögletes összekötő 134"/>
          <p:cNvCxnSpPr>
            <a:cxnSpLocks/>
            <a:stCxn id="6" idx="2"/>
            <a:endCxn id="7" idx="1"/>
          </p:cNvCxnSpPr>
          <p:nvPr/>
        </p:nvCxnSpPr>
        <p:spPr>
          <a:xfrm rot="5400000">
            <a:off x="10003577" y="2220482"/>
            <a:ext cx="1129545" cy="284283"/>
          </a:xfrm>
          <a:prstGeom prst="bentConnector4">
            <a:avLst>
              <a:gd name="adj1" fmla="val 43188"/>
              <a:gd name="adj2" fmla="val 180413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zögletes összekötő 136"/>
          <p:cNvCxnSpPr>
            <a:cxnSpLocks/>
            <a:stCxn id="6" idx="2"/>
            <a:endCxn id="8" idx="1"/>
          </p:cNvCxnSpPr>
          <p:nvPr/>
        </p:nvCxnSpPr>
        <p:spPr>
          <a:xfrm rot="5400000">
            <a:off x="9735573" y="2488484"/>
            <a:ext cx="1665551" cy="284284"/>
          </a:xfrm>
          <a:prstGeom prst="bentConnector4">
            <a:avLst>
              <a:gd name="adj1" fmla="val 30031"/>
              <a:gd name="adj2" fmla="val 180413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zögletes összekötő 139"/>
          <p:cNvCxnSpPr>
            <a:cxnSpLocks/>
            <a:stCxn id="6" idx="2"/>
            <a:endCxn id="9" idx="1"/>
          </p:cNvCxnSpPr>
          <p:nvPr/>
        </p:nvCxnSpPr>
        <p:spPr>
          <a:xfrm rot="5400000">
            <a:off x="9494336" y="2729721"/>
            <a:ext cx="2148024" cy="284285"/>
          </a:xfrm>
          <a:prstGeom prst="bentConnector4">
            <a:avLst>
              <a:gd name="adj1" fmla="val 22616"/>
              <a:gd name="adj2" fmla="val 180412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zögletes összekötő 142"/>
          <p:cNvCxnSpPr>
            <a:cxnSpLocks/>
            <a:stCxn id="6" idx="2"/>
            <a:endCxn id="23" idx="1"/>
          </p:cNvCxnSpPr>
          <p:nvPr/>
        </p:nvCxnSpPr>
        <p:spPr>
          <a:xfrm rot="5400000">
            <a:off x="9229709" y="2994346"/>
            <a:ext cx="2677277" cy="284286"/>
          </a:xfrm>
          <a:prstGeom prst="bentConnector4">
            <a:avLst>
              <a:gd name="adj1" fmla="val 18481"/>
              <a:gd name="adj2" fmla="val 180412"/>
            </a:avLst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1803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A5DF726-F4DB-0FC5-DC1B-13861032F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365126"/>
            <a:ext cx="11120284" cy="1040888"/>
          </a:xfrm>
        </p:spPr>
        <p:txBody>
          <a:bodyPr>
            <a:normAutofit fontScale="90000"/>
          </a:bodyPr>
          <a:lstStyle/>
          <a:p>
            <a:r>
              <a:rPr lang="hu-HU" dirty="0"/>
              <a:t>Milyen iránymutatást kaphatunk a rekonstrukció kérdéseire?</a:t>
            </a:r>
          </a:p>
        </p:txBody>
      </p:sp>
      <p:graphicFrame>
        <p:nvGraphicFramePr>
          <p:cNvPr id="11" name="Tartalom helye 2">
            <a:extLst>
              <a:ext uri="{FF2B5EF4-FFF2-40B4-BE49-F238E27FC236}">
                <a16:creationId xmlns:a16="http://schemas.microsoft.com/office/drawing/2014/main" id="{108755A3-999D-93A0-C2B2-ED8940B318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104405"/>
              </p:ext>
            </p:extLst>
          </p:nvPr>
        </p:nvGraphicFramePr>
        <p:xfrm>
          <a:off x="838200" y="1592826"/>
          <a:ext cx="7824019" cy="4584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Jobb oldali kapcsos zárójel 3">
            <a:extLst>
              <a:ext uri="{FF2B5EF4-FFF2-40B4-BE49-F238E27FC236}">
                <a16:creationId xmlns:a16="http://schemas.microsoft.com/office/drawing/2014/main" id="{E94DB744-EDD0-AF4A-9C8E-0A51686F6949}"/>
              </a:ext>
            </a:extLst>
          </p:cNvPr>
          <p:cNvSpPr/>
          <p:nvPr/>
        </p:nvSpPr>
        <p:spPr>
          <a:xfrm>
            <a:off x="8878529" y="1888022"/>
            <a:ext cx="393290" cy="35586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0A687DE9-1D3F-496E-1D24-8126D9333478}"/>
              </a:ext>
            </a:extLst>
          </p:cNvPr>
          <p:cNvSpPr txBox="1"/>
          <p:nvPr/>
        </p:nvSpPr>
        <p:spPr>
          <a:xfrm>
            <a:off x="9421453" y="1830290"/>
            <a:ext cx="31801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Általános alapelvek</a:t>
            </a:r>
          </a:p>
        </p:txBody>
      </p:sp>
      <p:sp>
        <p:nvSpPr>
          <p:cNvPr id="6" name="Jobb oldali kapcsos zárójel 5">
            <a:extLst>
              <a:ext uri="{FF2B5EF4-FFF2-40B4-BE49-F238E27FC236}">
                <a16:creationId xmlns:a16="http://schemas.microsoft.com/office/drawing/2014/main" id="{8FFE628F-0D01-0159-A38F-F56ED2128CC9}"/>
              </a:ext>
            </a:extLst>
          </p:cNvPr>
          <p:cNvSpPr/>
          <p:nvPr/>
        </p:nvSpPr>
        <p:spPr>
          <a:xfrm>
            <a:off x="8866853" y="4169515"/>
            <a:ext cx="393290" cy="445603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7B59C6B8-BC67-1183-8075-6809244B1B04}"/>
              </a:ext>
            </a:extLst>
          </p:cNvPr>
          <p:cNvSpPr txBox="1"/>
          <p:nvPr/>
        </p:nvSpPr>
        <p:spPr>
          <a:xfrm>
            <a:off x="9488129" y="4192261"/>
            <a:ext cx="21925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Alig van</a:t>
            </a:r>
          </a:p>
        </p:txBody>
      </p:sp>
      <p:sp>
        <p:nvSpPr>
          <p:cNvPr id="8" name="Jobb oldali kapcsos zárójel 7">
            <a:extLst>
              <a:ext uri="{FF2B5EF4-FFF2-40B4-BE49-F238E27FC236}">
                <a16:creationId xmlns:a16="http://schemas.microsoft.com/office/drawing/2014/main" id="{BEA7C8FE-DB12-A1A7-B54E-9B387A0FF1FB}"/>
              </a:ext>
            </a:extLst>
          </p:cNvPr>
          <p:cNvSpPr/>
          <p:nvPr/>
        </p:nvSpPr>
        <p:spPr>
          <a:xfrm>
            <a:off x="8878529" y="5006483"/>
            <a:ext cx="393290" cy="106272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id="{E9BEB3C9-9E9D-ACFF-1B31-5671284CAC3B}"/>
              </a:ext>
            </a:extLst>
          </p:cNvPr>
          <p:cNvSpPr txBox="1"/>
          <p:nvPr/>
        </p:nvSpPr>
        <p:spPr>
          <a:xfrm>
            <a:off x="9488129" y="5006483"/>
            <a:ext cx="2703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Hálózathoz van, hálózati  nagyműtár-</a:t>
            </a:r>
            <a:r>
              <a:rPr lang="hu-HU" sz="2000" dirty="0" err="1"/>
              <a:t>gyakhoz</a:t>
            </a:r>
            <a:r>
              <a:rPr lang="hu-HU" sz="2000" dirty="0"/>
              <a:t> nincs</a:t>
            </a:r>
          </a:p>
        </p:txBody>
      </p:sp>
      <p:sp>
        <p:nvSpPr>
          <p:cNvPr id="3" name="Jobb oldali kapcsos zárójel 2">
            <a:extLst>
              <a:ext uri="{FF2B5EF4-FFF2-40B4-BE49-F238E27FC236}">
                <a16:creationId xmlns:a16="http://schemas.microsoft.com/office/drawing/2014/main" id="{A925A500-3B4A-F80E-6489-718E605518FA}"/>
              </a:ext>
            </a:extLst>
          </p:cNvPr>
          <p:cNvSpPr/>
          <p:nvPr/>
        </p:nvSpPr>
        <p:spPr>
          <a:xfrm>
            <a:off x="8866853" y="2562463"/>
            <a:ext cx="393290" cy="1062722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28B9474B-7C33-A7BE-9654-B4610F5F2BBA}"/>
              </a:ext>
            </a:extLst>
          </p:cNvPr>
          <p:cNvSpPr txBox="1"/>
          <p:nvPr/>
        </p:nvSpPr>
        <p:spPr>
          <a:xfrm>
            <a:off x="9488129" y="2706067"/>
            <a:ext cx="27038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/>
              <a:t>Általános elvek, illetve vezeték bélelésekhez </a:t>
            </a:r>
            <a:r>
              <a:rPr lang="hu-HU" sz="2000"/>
              <a:t>van részletes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08797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4" grpId="0" animBg="1"/>
      <p:bldP spid="5" grpId="0"/>
      <p:bldP spid="6" grpId="0" animBg="1"/>
      <p:bldP spid="7" grpId="0"/>
      <p:bldP spid="8" grpId="0" animBg="1"/>
      <p:bldP spid="9" grpId="0"/>
      <p:bldP spid="3" grpId="0" animBg="1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" name="Oval 103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93F66256-67F1-2567-9520-441748663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hu-HU" sz="4100" dirty="0">
                <a:solidFill>
                  <a:srgbClr val="FFFFFF"/>
                </a:solidFill>
              </a:rPr>
              <a:t>Milyen tudás megosztási lehetőségek vannak?</a:t>
            </a:r>
          </a:p>
        </p:txBody>
      </p:sp>
      <p:sp>
        <p:nvSpPr>
          <p:cNvPr id="1042" name="Freeform: Shape 104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44" name="Freeform: Shape 104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46" name="Freeform: Shape 104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B2F6CF7-13A8-9F8D-26A7-E3D45F0374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u-HU" sz="2600" dirty="0"/>
              <a:t>Felsőoktatás: </a:t>
            </a:r>
          </a:p>
          <a:p>
            <a:r>
              <a:rPr lang="hu-HU" sz="2600" dirty="0"/>
              <a:t>Alap </a:t>
            </a:r>
            <a:r>
              <a:rPr lang="hu-HU" sz="2600" dirty="0" err="1"/>
              <a:t>BSc</a:t>
            </a:r>
            <a:r>
              <a:rPr lang="hu-HU" sz="2600" dirty="0"/>
              <a:t> és Mesterképzés (</a:t>
            </a:r>
            <a:r>
              <a:rPr lang="hu-HU" sz="2600" dirty="0" err="1"/>
              <a:t>MSc</a:t>
            </a:r>
            <a:r>
              <a:rPr lang="hu-HU" sz="2600" dirty="0"/>
              <a:t>)</a:t>
            </a:r>
          </a:p>
          <a:p>
            <a:r>
              <a:rPr lang="hu-HU" sz="2600" dirty="0"/>
              <a:t>Szakmérnök képzés</a:t>
            </a:r>
          </a:p>
          <a:p>
            <a:pPr marL="0" indent="0">
              <a:buNone/>
            </a:pPr>
            <a:endParaRPr lang="hu-HU" sz="2600" dirty="0"/>
          </a:p>
          <a:p>
            <a:pPr marL="0" indent="0">
              <a:buNone/>
            </a:pPr>
            <a:r>
              <a:rPr lang="hu-HU" sz="2600" dirty="0"/>
              <a:t>Mérnöki Kamara:</a:t>
            </a:r>
          </a:p>
          <a:p>
            <a:r>
              <a:rPr lang="hu-HU" sz="2600" dirty="0"/>
              <a:t>Szakmai továbbképzés</a:t>
            </a:r>
          </a:p>
          <a:p>
            <a:pPr marL="0" indent="0">
              <a:buNone/>
            </a:pPr>
            <a:endParaRPr lang="hu-HU" sz="2600" dirty="0"/>
          </a:p>
          <a:p>
            <a:pPr marL="0" indent="0">
              <a:buNone/>
            </a:pPr>
            <a:r>
              <a:rPr lang="hu-HU" sz="2600" dirty="0"/>
              <a:t>Szakmai szervezetek:</a:t>
            </a:r>
          </a:p>
          <a:p>
            <a:r>
              <a:rPr lang="hu-HU" sz="2600" dirty="0"/>
              <a:t>Magyar Társaság a Feltárásnélküli Technológiáért (HSTT) </a:t>
            </a:r>
          </a:p>
        </p:txBody>
      </p:sp>
      <p:sp>
        <p:nvSpPr>
          <p:cNvPr id="1048" name="Freeform: Shape 104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50" name="Freeform: Shape 104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52" name="Freeform: Shape 105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599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12800" y="365125"/>
            <a:ext cx="10515600" cy="1325563"/>
          </a:xfrm>
        </p:spPr>
        <p:txBody>
          <a:bodyPr/>
          <a:lstStyle/>
          <a:p>
            <a:r>
              <a:rPr lang="hu-HU" dirty="0"/>
              <a:t>Milyen feladatok állnak előttünk?</a:t>
            </a:r>
          </a:p>
        </p:txBody>
      </p:sp>
      <p:graphicFrame>
        <p:nvGraphicFramePr>
          <p:cNvPr id="6148" name="Tartalom helye 2">
            <a:extLst>
              <a:ext uri="{FF2B5EF4-FFF2-40B4-BE49-F238E27FC236}">
                <a16:creationId xmlns:a16="http://schemas.microsoft.com/office/drawing/2014/main" id="{9C0F1C86-D8D1-1F3D-2CC3-30B4943E48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8996257"/>
              </p:ext>
            </p:extLst>
          </p:nvPr>
        </p:nvGraphicFramePr>
        <p:xfrm>
          <a:off x="546101" y="1393561"/>
          <a:ext cx="7340599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146" name="Picture 2" descr="Kapcsolódó ké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6700" y="2264832"/>
            <a:ext cx="4266142" cy="3199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zövegdoboz 2">
            <a:extLst>
              <a:ext uri="{FF2B5EF4-FFF2-40B4-BE49-F238E27FC236}">
                <a16:creationId xmlns:a16="http://schemas.microsoft.com/office/drawing/2014/main" id="{AEA93335-AA94-DD9C-4D9D-A3C13E1E1A14}"/>
              </a:ext>
            </a:extLst>
          </p:cNvPr>
          <p:cNvSpPr txBox="1"/>
          <p:nvPr/>
        </p:nvSpPr>
        <p:spPr>
          <a:xfrm>
            <a:off x="812800" y="5908100"/>
            <a:ext cx="10395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>
                <a:solidFill>
                  <a:srgbClr val="FFFF00"/>
                </a:solidFill>
                <a:highlight>
                  <a:srgbClr val="000080"/>
                </a:highlight>
              </a:rPr>
              <a:t>Magyar Társaság a Feltárásnélküli Technológiáért HSTT !!!</a:t>
            </a:r>
          </a:p>
        </p:txBody>
      </p:sp>
    </p:spTree>
    <p:extLst>
      <p:ext uri="{BB962C8B-B14F-4D97-AF65-F5344CB8AC3E}">
        <p14:creationId xmlns:p14="http://schemas.microsoft.com/office/powerpoint/2010/main" val="3529868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8BF68F4-C319-794C-EB1E-080EE4BAE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u-HU" sz="3700">
                <a:solidFill>
                  <a:srgbClr val="FFFFFF"/>
                </a:solidFill>
              </a:rPr>
              <a:t>Mit nyújthat magyar Társaság a Feltárásnélküli Technológiáért Egyesület?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DBCCB48-3783-1BF7-FC02-588F2157F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hu-HU" dirty="0"/>
              <a:t>Szakmai hírek a honlapon</a:t>
            </a:r>
          </a:p>
          <a:p>
            <a:r>
              <a:rPr lang="hu-HU" dirty="0"/>
              <a:t>Honlapi tudástár</a:t>
            </a:r>
          </a:p>
          <a:p>
            <a:r>
              <a:rPr lang="hu-HU" dirty="0" err="1"/>
              <a:t>Webináriumok</a:t>
            </a:r>
            <a:r>
              <a:rPr lang="hu-HU" dirty="0"/>
              <a:t> szervezése</a:t>
            </a:r>
          </a:p>
          <a:p>
            <a:r>
              <a:rPr lang="hu-HU" dirty="0"/>
              <a:t>Célunk a nemzetközi szakmai szervezetekhez történő csatlakozás, a hazaiakkal együttműködés</a:t>
            </a:r>
          </a:p>
          <a:p>
            <a:r>
              <a:rPr lang="hu-HU" dirty="0"/>
              <a:t>Szakmai bemutatók szervezése</a:t>
            </a:r>
          </a:p>
          <a:p>
            <a:r>
              <a:rPr lang="hu-HU" dirty="0"/>
              <a:t>Konferenciák szervezése</a:t>
            </a:r>
          </a:p>
          <a:p>
            <a:r>
              <a:rPr lang="hu-HU" dirty="0"/>
              <a:t>Műszaki irányelvek, útmutatók kidolgozása</a:t>
            </a:r>
          </a:p>
        </p:txBody>
      </p:sp>
    </p:spTree>
    <p:extLst>
      <p:ext uri="{BB962C8B-B14F-4D97-AF65-F5344CB8AC3E}">
        <p14:creationId xmlns:p14="http://schemas.microsoft.com/office/powerpoint/2010/main" val="780388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68583FC-A2A1-B967-1316-1F4B7ACE1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Köszönöm a figyelmüket!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135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ím 1"/>
          <p:cNvSpPr>
            <a:spLocks noGrp="1"/>
          </p:cNvSpPr>
          <p:nvPr>
            <p:ph type="title"/>
          </p:nvPr>
        </p:nvSpPr>
        <p:spPr>
          <a:xfrm>
            <a:off x="435918" y="159000"/>
            <a:ext cx="7772400" cy="947738"/>
          </a:xfrm>
        </p:spPr>
        <p:txBody>
          <a:bodyPr/>
          <a:lstStyle/>
          <a:p>
            <a:r>
              <a:rPr lang="hu-HU" sz="4000" dirty="0"/>
              <a:t>Hazai jellemző állapot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2711625" y="1196753"/>
            <a:ext cx="6983413" cy="522287"/>
          </a:xfrm>
          <a:prstGeom prst="rect">
            <a:avLst/>
          </a:prstGeom>
          <a:solidFill>
            <a:srgbClr val="FFFF00">
              <a:alpha val="76000"/>
            </a:srgbClr>
          </a:solidFill>
          <a:ln w="25400" cap="rnd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2800" dirty="0">
                <a:solidFill>
                  <a:schemeClr val="tx2"/>
                </a:solidFill>
              </a:rPr>
              <a:t>Alacsonyan tartott vízdíjak</a:t>
            </a:r>
          </a:p>
        </p:txBody>
      </p:sp>
      <p:sp>
        <p:nvSpPr>
          <p:cNvPr id="7" name="Szövegdoboz 6"/>
          <p:cNvSpPr txBox="1"/>
          <p:nvPr/>
        </p:nvSpPr>
        <p:spPr>
          <a:xfrm>
            <a:off x="2711625" y="1916603"/>
            <a:ext cx="6988175" cy="522288"/>
          </a:xfrm>
          <a:prstGeom prst="rect">
            <a:avLst/>
          </a:prstGeom>
          <a:solidFill>
            <a:srgbClr val="FFFF00">
              <a:alpha val="76000"/>
            </a:srgbClr>
          </a:solidFill>
          <a:ln w="25400" cap="rnd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>
            <a:defPPr>
              <a:defRPr lang="hu-HU"/>
            </a:defPPr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Rekonstrukció pénzügyi háttere hiányzik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2711625" y="2636913"/>
            <a:ext cx="6988175" cy="523875"/>
          </a:xfrm>
          <a:prstGeom prst="rect">
            <a:avLst/>
          </a:prstGeom>
          <a:solidFill>
            <a:srgbClr val="FFFF00">
              <a:alpha val="76000"/>
            </a:srgbClr>
          </a:solidFill>
          <a:ln w="25400" cap="rnd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>
            <a:defPPr>
              <a:defRPr lang="hu-HU"/>
            </a:defPPr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Felújítások aránya alacsony (&lt;0,5%)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2710310" y="4076418"/>
            <a:ext cx="6988175" cy="523875"/>
          </a:xfrm>
          <a:prstGeom prst="rect">
            <a:avLst/>
          </a:prstGeom>
          <a:solidFill>
            <a:srgbClr val="FFFF00">
              <a:alpha val="76000"/>
            </a:srgbClr>
          </a:solidFill>
          <a:ln w="25400" cap="rnd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>
            <a:defPPr>
              <a:defRPr lang="hu-HU"/>
            </a:defPPr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Meghibásodások száma nő</a:t>
            </a:r>
          </a:p>
        </p:txBody>
      </p:sp>
      <p:sp>
        <p:nvSpPr>
          <p:cNvPr id="10" name="Szövegdoboz 9"/>
          <p:cNvSpPr txBox="1"/>
          <p:nvPr/>
        </p:nvSpPr>
        <p:spPr>
          <a:xfrm>
            <a:off x="2693880" y="4869804"/>
            <a:ext cx="6988175" cy="523875"/>
          </a:xfrm>
          <a:prstGeom prst="rect">
            <a:avLst/>
          </a:prstGeom>
          <a:solidFill>
            <a:srgbClr val="FFFF00">
              <a:alpha val="76000"/>
            </a:srgbClr>
          </a:solidFill>
          <a:ln w="25400" cap="rnd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>
            <a:defPPr>
              <a:defRPr lang="hu-HU"/>
            </a:defPPr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Veszteségek, károk növekszenek</a:t>
            </a:r>
          </a:p>
        </p:txBody>
      </p:sp>
      <p:sp>
        <p:nvSpPr>
          <p:cNvPr id="11" name="Szalagnyíl balra 10"/>
          <p:cNvSpPr/>
          <p:nvPr/>
        </p:nvSpPr>
        <p:spPr>
          <a:xfrm>
            <a:off x="9840417" y="1412776"/>
            <a:ext cx="503237" cy="93503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12" name="Szalagnyíl balra 11"/>
          <p:cNvSpPr/>
          <p:nvPr/>
        </p:nvSpPr>
        <p:spPr>
          <a:xfrm>
            <a:off x="9840417" y="2924945"/>
            <a:ext cx="504825" cy="9366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13" name="Szalagnyíl jobbra 12"/>
          <p:cNvSpPr/>
          <p:nvPr/>
        </p:nvSpPr>
        <p:spPr>
          <a:xfrm>
            <a:off x="1919537" y="2132856"/>
            <a:ext cx="504825" cy="863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14" name="Szalagnyíl jobbra 13"/>
          <p:cNvSpPr/>
          <p:nvPr/>
        </p:nvSpPr>
        <p:spPr>
          <a:xfrm>
            <a:off x="1955156" y="3560340"/>
            <a:ext cx="504825" cy="86518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2711625" y="3356992"/>
            <a:ext cx="6988175" cy="523220"/>
          </a:xfrm>
          <a:prstGeom prst="rect">
            <a:avLst/>
          </a:prstGeom>
          <a:solidFill>
            <a:srgbClr val="FFFF00">
              <a:alpha val="76000"/>
            </a:srgbClr>
          </a:solidFill>
          <a:ln w="25400" cap="rnd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>
            <a:defPPr>
              <a:defRPr lang="hu-HU"/>
            </a:defPPr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Vezetékek átlagéletkora nő</a:t>
            </a:r>
          </a:p>
        </p:txBody>
      </p:sp>
      <p:sp>
        <p:nvSpPr>
          <p:cNvPr id="17" name="Szalagnyíl balra 16"/>
          <p:cNvSpPr/>
          <p:nvPr/>
        </p:nvSpPr>
        <p:spPr>
          <a:xfrm>
            <a:off x="9889294" y="4292576"/>
            <a:ext cx="504825" cy="9366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rgbClr val="FFFFFF"/>
              </a:solidFill>
            </a:endParaRPr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BCE0F7D8-6FD5-78F9-23BE-8A0421BA8CCE}"/>
              </a:ext>
            </a:extLst>
          </p:cNvPr>
          <p:cNvSpPr txBox="1"/>
          <p:nvPr/>
        </p:nvSpPr>
        <p:spPr>
          <a:xfrm>
            <a:off x="2723293" y="1920558"/>
            <a:ext cx="6971745" cy="52322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800" dirty="0"/>
              <a:t>Ellentételezési alap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21AA0617-FF1E-F87D-6568-89EAA142EED1}"/>
              </a:ext>
            </a:extLst>
          </p:cNvPr>
          <p:cNvSpPr txBox="1"/>
          <p:nvPr/>
        </p:nvSpPr>
        <p:spPr>
          <a:xfrm>
            <a:off x="2723293" y="2668017"/>
            <a:ext cx="6971745" cy="461665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hu-HU" sz="2400" dirty="0"/>
              <a:t>Felújítások aránya még mindig alacsony &lt;0,5%</a:t>
            </a:r>
          </a:p>
        </p:txBody>
      </p:sp>
    </p:spTree>
    <p:extLst>
      <p:ext uri="{BB962C8B-B14F-4D97-AF65-F5344CB8AC3E}">
        <p14:creationId xmlns:p14="http://schemas.microsoft.com/office/powerpoint/2010/main" val="174835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hu-HU">
                <a:solidFill>
                  <a:srgbClr val="FFFFFF"/>
                </a:solidFill>
              </a:rPr>
              <a:t>Leromló víziközmű hálózatok közvetlen hatásai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hu-HU" sz="2200"/>
              <a:t>Vízellátó rendszereken:</a:t>
            </a:r>
          </a:p>
          <a:p>
            <a:r>
              <a:rPr lang="hu-HU" sz="2200"/>
              <a:t>vízhiány,</a:t>
            </a:r>
          </a:p>
          <a:p>
            <a:r>
              <a:rPr lang="hu-HU" sz="2200"/>
              <a:t>nyomás csökkenés,</a:t>
            </a:r>
          </a:p>
          <a:p>
            <a:r>
              <a:rPr lang="hu-HU" sz="2200"/>
              <a:t>elöntés,</a:t>
            </a:r>
          </a:p>
          <a:p>
            <a:r>
              <a:rPr lang="hu-HU" sz="2200"/>
              <a:t>javítási, helyreállítási költségek növekedése</a:t>
            </a:r>
          </a:p>
          <a:p>
            <a:r>
              <a:rPr lang="hu-HU" sz="2200"/>
              <a:t>energia költség növekmény</a:t>
            </a:r>
          </a:p>
          <a:p>
            <a:pPr marL="0" indent="0">
              <a:buNone/>
            </a:pPr>
            <a:endParaRPr lang="hu-HU" sz="2200"/>
          </a:p>
          <a:p>
            <a:pPr marL="0" indent="0">
              <a:buNone/>
            </a:pPr>
            <a:r>
              <a:rPr lang="hu-HU" sz="2200"/>
              <a:t>Vízelvezető rendszereken:</a:t>
            </a:r>
          </a:p>
          <a:p>
            <a:r>
              <a:rPr lang="hu-HU" sz="2200"/>
              <a:t>gyakori dugulások,</a:t>
            </a:r>
          </a:p>
          <a:p>
            <a:r>
              <a:rPr lang="hu-HU" sz="2200"/>
              <a:t>elöntések,</a:t>
            </a:r>
          </a:p>
          <a:p>
            <a:r>
              <a:rPr lang="hu-HU" sz="2200"/>
              <a:t>javítási helyreállítási költségek növekedése,</a:t>
            </a:r>
          </a:p>
          <a:p>
            <a:r>
              <a:rPr lang="hu-HU" sz="2200"/>
              <a:t>energia költség növekmény,</a:t>
            </a:r>
          </a:p>
          <a:p>
            <a:r>
              <a:rPr lang="hu-HU" sz="2200"/>
              <a:t>szagproblémák</a:t>
            </a:r>
          </a:p>
          <a:p>
            <a:pPr marL="0" indent="0">
              <a:buNone/>
            </a:pPr>
            <a:endParaRPr lang="hu-HU" sz="2200"/>
          </a:p>
          <a:p>
            <a:endParaRPr lang="hu-HU" sz="2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hu-HU">
                <a:solidFill>
                  <a:srgbClr val="FFFFFF"/>
                </a:solidFill>
              </a:rPr>
              <a:t>Leromló hálózatok közvetett hatásai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dirty="0"/>
              <a:t>Áttételes, közvetett hátrányok/károk (Ezeket a nehezen számszerűsíthető közvetett hatásokat leginkább kár és más költség szorzókkal veszik figyelembe):</a:t>
            </a:r>
          </a:p>
          <a:p>
            <a:r>
              <a:rPr lang="hu-HU" dirty="0"/>
              <a:t>kellemetlenségek, esztétikai jellegű problémák,</a:t>
            </a:r>
          </a:p>
          <a:p>
            <a:r>
              <a:rPr lang="hu-HU" dirty="0"/>
              <a:t>gyorsuló öregedés</a:t>
            </a:r>
          </a:p>
          <a:p>
            <a:r>
              <a:rPr lang="hu-HU" dirty="0"/>
              <a:t>a forgalom akadályozása,</a:t>
            </a:r>
          </a:p>
          <a:p>
            <a:r>
              <a:rPr lang="hu-HU"/>
              <a:t>vízminőségi</a:t>
            </a:r>
            <a:r>
              <a:rPr lang="hu-HU" dirty="0"/>
              <a:t>, közegészségügyi következmény,</a:t>
            </a:r>
          </a:p>
          <a:p>
            <a:r>
              <a:rPr lang="hu-HU" dirty="0"/>
              <a:t>politikai károk.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01694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B0522B80-F04B-A62D-A478-22B96FDB6C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lvl="0"/>
            <a:r>
              <a:rPr lang="hu-HU" sz="4200"/>
              <a:t>Evolúciós ugrások az iparban és a városi vízi infrastruktúrában</a:t>
            </a:r>
          </a:p>
        </p:txBody>
      </p:sp>
      <p:sp>
        <p:nvSpPr>
          <p:cNvPr id="6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sX0" fmla="*/ 0 w 10424160"/>
              <a:gd name="csY0" fmla="*/ 0 h 18288"/>
              <a:gd name="csX1" fmla="*/ 903427 w 10424160"/>
              <a:gd name="csY1" fmla="*/ 0 h 18288"/>
              <a:gd name="csX2" fmla="*/ 1389888 w 10424160"/>
              <a:gd name="csY2" fmla="*/ 0 h 18288"/>
              <a:gd name="csX3" fmla="*/ 2189074 w 10424160"/>
              <a:gd name="csY3" fmla="*/ 0 h 18288"/>
              <a:gd name="csX4" fmla="*/ 2675534 w 10424160"/>
              <a:gd name="csY4" fmla="*/ 0 h 18288"/>
              <a:gd name="csX5" fmla="*/ 3370478 w 10424160"/>
              <a:gd name="csY5" fmla="*/ 0 h 18288"/>
              <a:gd name="csX6" fmla="*/ 4169664 w 10424160"/>
              <a:gd name="csY6" fmla="*/ 0 h 18288"/>
              <a:gd name="csX7" fmla="*/ 4551883 w 10424160"/>
              <a:gd name="csY7" fmla="*/ 0 h 18288"/>
              <a:gd name="csX8" fmla="*/ 4934102 w 10424160"/>
              <a:gd name="csY8" fmla="*/ 0 h 18288"/>
              <a:gd name="csX9" fmla="*/ 5837530 w 10424160"/>
              <a:gd name="csY9" fmla="*/ 0 h 18288"/>
              <a:gd name="csX10" fmla="*/ 6532474 w 10424160"/>
              <a:gd name="csY10" fmla="*/ 0 h 18288"/>
              <a:gd name="csX11" fmla="*/ 6914693 w 10424160"/>
              <a:gd name="csY11" fmla="*/ 0 h 18288"/>
              <a:gd name="csX12" fmla="*/ 7609637 w 10424160"/>
              <a:gd name="csY12" fmla="*/ 0 h 18288"/>
              <a:gd name="csX13" fmla="*/ 8513064 w 10424160"/>
              <a:gd name="csY13" fmla="*/ 0 h 18288"/>
              <a:gd name="csX14" fmla="*/ 9103766 w 10424160"/>
              <a:gd name="csY14" fmla="*/ 0 h 18288"/>
              <a:gd name="csX15" fmla="*/ 9694469 w 10424160"/>
              <a:gd name="csY15" fmla="*/ 0 h 18288"/>
              <a:gd name="csX16" fmla="*/ 10424160 w 10424160"/>
              <a:gd name="csY16" fmla="*/ 0 h 18288"/>
              <a:gd name="csX17" fmla="*/ 10424160 w 10424160"/>
              <a:gd name="csY17" fmla="*/ 18288 h 18288"/>
              <a:gd name="csX18" fmla="*/ 9729216 w 10424160"/>
              <a:gd name="csY18" fmla="*/ 18288 h 18288"/>
              <a:gd name="csX19" fmla="*/ 8930030 w 10424160"/>
              <a:gd name="csY19" fmla="*/ 18288 h 18288"/>
              <a:gd name="csX20" fmla="*/ 8130845 w 10424160"/>
              <a:gd name="csY20" fmla="*/ 18288 h 18288"/>
              <a:gd name="csX21" fmla="*/ 7644384 w 10424160"/>
              <a:gd name="csY21" fmla="*/ 18288 h 18288"/>
              <a:gd name="csX22" fmla="*/ 6740957 w 10424160"/>
              <a:gd name="csY22" fmla="*/ 18288 h 18288"/>
              <a:gd name="csX23" fmla="*/ 6046013 w 10424160"/>
              <a:gd name="csY23" fmla="*/ 18288 h 18288"/>
              <a:gd name="csX24" fmla="*/ 5663794 w 10424160"/>
              <a:gd name="csY24" fmla="*/ 18288 h 18288"/>
              <a:gd name="csX25" fmla="*/ 4968850 w 10424160"/>
              <a:gd name="csY25" fmla="*/ 18288 h 18288"/>
              <a:gd name="csX26" fmla="*/ 4378147 w 10424160"/>
              <a:gd name="csY26" fmla="*/ 18288 h 18288"/>
              <a:gd name="csX27" fmla="*/ 3787445 w 10424160"/>
              <a:gd name="csY27" fmla="*/ 18288 h 18288"/>
              <a:gd name="csX28" fmla="*/ 3196742 w 10424160"/>
              <a:gd name="csY28" fmla="*/ 18288 h 18288"/>
              <a:gd name="csX29" fmla="*/ 2606040 w 10424160"/>
              <a:gd name="csY29" fmla="*/ 18288 h 18288"/>
              <a:gd name="csX30" fmla="*/ 1806854 w 10424160"/>
              <a:gd name="csY30" fmla="*/ 18288 h 18288"/>
              <a:gd name="csX31" fmla="*/ 1111910 w 10424160"/>
              <a:gd name="csY31" fmla="*/ 18288 h 18288"/>
              <a:gd name="csX32" fmla="*/ 729691 w 10424160"/>
              <a:gd name="csY32" fmla="*/ 18288 h 18288"/>
              <a:gd name="csX33" fmla="*/ 0 w 10424160"/>
              <a:gd name="csY33" fmla="*/ 18288 h 18288"/>
              <a:gd name="csX34" fmla="*/ 0 w 10424160"/>
              <a:gd name="csY3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Tartalom helye 3">
            <a:extLst>
              <a:ext uri="{FF2B5EF4-FFF2-40B4-BE49-F238E27FC236}">
                <a16:creationId xmlns:a16="http://schemas.microsoft.com/office/drawing/2014/main" id="{496BE9CF-F1F6-CBA3-77A6-EA80BF762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457374"/>
              </p:ext>
            </p:extLst>
          </p:nvPr>
        </p:nvGraphicFramePr>
        <p:xfrm>
          <a:off x="838200" y="2339145"/>
          <a:ext cx="10515601" cy="3803419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639373">
                  <a:extLst>
                    <a:ext uri="{9D8B030D-6E8A-4147-A177-3AD203B41FA5}">
                      <a16:colId xmlns:a16="http://schemas.microsoft.com/office/drawing/2014/main" val="775074768"/>
                    </a:ext>
                  </a:extLst>
                </a:gridCol>
                <a:gridCol w="2791122">
                  <a:extLst>
                    <a:ext uri="{9D8B030D-6E8A-4147-A177-3AD203B41FA5}">
                      <a16:colId xmlns:a16="http://schemas.microsoft.com/office/drawing/2014/main" val="3858258475"/>
                    </a:ext>
                  </a:extLst>
                </a:gridCol>
                <a:gridCol w="577827">
                  <a:extLst>
                    <a:ext uri="{9D8B030D-6E8A-4147-A177-3AD203B41FA5}">
                      <a16:colId xmlns:a16="http://schemas.microsoft.com/office/drawing/2014/main" val="2280708694"/>
                    </a:ext>
                  </a:extLst>
                </a:gridCol>
                <a:gridCol w="6507279">
                  <a:extLst>
                    <a:ext uri="{9D8B030D-6E8A-4147-A177-3AD203B41FA5}">
                      <a16:colId xmlns:a16="http://schemas.microsoft.com/office/drawing/2014/main" val="2417627572"/>
                    </a:ext>
                  </a:extLst>
                </a:gridCol>
              </a:tblGrid>
              <a:tr h="299466">
                <a:tc gridSpan="2">
                  <a:txBody>
                    <a:bodyPr/>
                    <a:lstStyle/>
                    <a:p>
                      <a:pPr lvl="0" algn="ct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700"/>
                        <a:t>Ipari fejlődés </a:t>
                      </a:r>
                      <a:endParaRPr lang="hu-HU" sz="24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28600" lvl="0" algn="ct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700"/>
                        <a:t>Vízi infrastruktúra fejlődése </a:t>
                      </a:r>
                      <a:endParaRPr lang="hu-HU" sz="24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652116"/>
                  </a:ext>
                </a:extLst>
              </a:tr>
              <a:tr h="243366">
                <a:tc>
                  <a:txBody>
                    <a:bodyPr/>
                    <a:lstStyle/>
                    <a:p>
                      <a:pPr lvl="0" algn="ct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1.0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Az első ipari forradalom… 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lvl="0" algn="ct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2.0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lvl="0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Vezetékes vízellátás és az ivóvíz tisztítás beillesztése a városi vízrendszerekbe. A települési vízelvezetés fejlesztése.  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279279514"/>
                  </a:ext>
                </a:extLst>
              </a:tr>
              <a:tr h="243366">
                <a:tc>
                  <a:txBody>
                    <a:bodyPr/>
                    <a:lstStyle/>
                    <a:p>
                      <a:pPr lvl="0" algn="ct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2.0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Tömeggyártás 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65660"/>
                  </a:ext>
                </a:extLst>
              </a:tr>
              <a:tr h="464775">
                <a:tc>
                  <a:txBody>
                    <a:bodyPr/>
                    <a:lstStyle/>
                    <a:p>
                      <a:pPr lvl="0" algn="ct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3.0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Elektronika és információs technológia bevezetése 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3.0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Szennyvíz tisztítás, a városi vízrendszer kiterjesztése 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52497412"/>
                  </a:ext>
                </a:extLst>
              </a:tr>
              <a:tr h="2475790">
                <a:tc>
                  <a:txBody>
                    <a:bodyPr/>
                    <a:lstStyle/>
                    <a:p>
                      <a:pPr lvl="0" algn="ct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4.0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Kiberfizikai rendszerek, robotizáció 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lvl="0" algn="ctr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u-HU" sz="1400"/>
                        <a:t>4.0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42900" lvl="0" indent="-342900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100000"/>
                        <a:buFont typeface="Symbol" pitchFamily="18"/>
                        <a:buChar char=""/>
                      </a:pPr>
                      <a:r>
                        <a:rPr lang="hu-HU" sz="1400"/>
                        <a:t>Az Ipar 4.0 eredményeinek beépítése a technológiai folyamatok irányításába </a:t>
                      </a:r>
                      <a:endParaRPr lang="hu-HU" sz="1700"/>
                    </a:p>
                    <a:p>
                      <a:pPr marL="803272" lvl="0" indent="-268284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Courier New" pitchFamily="49"/>
                        <a:buChar char="o"/>
                        <a:tabLst/>
                      </a:pPr>
                      <a:r>
                        <a:rPr lang="hu-HU" sz="1400"/>
                        <a:t>Érzékelés, mérés </a:t>
                      </a:r>
                      <a:endParaRPr lang="hu-HU" sz="1700"/>
                    </a:p>
                    <a:p>
                      <a:pPr marL="803272" lvl="0" indent="-268284" algn="l" defTabSz="914400" rtl="0" fontAlgn="auto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Courier New" pitchFamily="49"/>
                        <a:buChar char="o"/>
                        <a:tabLst/>
                      </a:pPr>
                      <a:r>
                        <a:rPr lang="hu-HU" sz="1400" kern="1200">
                          <a:solidFill>
                            <a:srgbClr val="000000"/>
                          </a:solidFill>
                          <a:latin typeface="Calibri"/>
                        </a:rPr>
                        <a:t>Valós idejű modellezés  </a:t>
                      </a:r>
                    </a:p>
                    <a:p>
                      <a:pPr marL="803272" lvl="0" indent="-268284" algn="l" defTabSz="914400" rtl="0" fontAlgn="auto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Courier New" pitchFamily="49"/>
                        <a:buChar char="o"/>
                        <a:tabLst/>
                      </a:pPr>
                      <a:r>
                        <a:rPr lang="hu-HU" sz="1400" kern="1200">
                          <a:solidFill>
                            <a:srgbClr val="000000"/>
                          </a:solidFill>
                          <a:latin typeface="Calibri"/>
                        </a:rPr>
                        <a:t>Optimalizálási célú beavatkozás </a:t>
                      </a:r>
                    </a:p>
                    <a:p>
                      <a:pPr marL="342900" lvl="0" indent="-342900"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100000"/>
                        <a:buFont typeface="Symbol" pitchFamily="18"/>
                        <a:buChar char=""/>
                      </a:pPr>
                      <a:r>
                        <a:rPr lang="hu-HU" sz="1400"/>
                        <a:t>A vízbázistól a víztermelésen, elosztáson, a szennyvíz gyűjtésén és tisztításon át a természetes befogadóig húzódó rendszer kiegészül a városi vízgyűjtővel, és ezt már nem csak természeti adottságként kezeljük, hanem aktívan alakítjuk, befolyásoljuk a vízgyűjtőn lezajló hidrológiai folyamatokat is.</a:t>
                      </a:r>
                    </a:p>
                    <a:p>
                      <a:pPr marL="342900" lvl="0" indent="-342900" algn="just" fontAlgn="auto">
                        <a:lnSpc>
                          <a:spcPct val="107000"/>
                        </a:lnSpc>
                        <a:spcAft>
                          <a:spcPts val="800"/>
                        </a:spcAft>
                        <a:buSzPct val="100000"/>
                        <a:buFont typeface="Symbol" pitchFamily="18"/>
                        <a:buChar char=""/>
                      </a:pPr>
                      <a:r>
                        <a:rPr lang="hu-HU" sz="1400">
                          <a:latin typeface="Calibri" pitchFamily="34"/>
                          <a:ea typeface="Calibri" pitchFamily="34"/>
                          <a:cs typeface="Vrinda" pitchFamily="34"/>
                        </a:rPr>
                        <a:t>IWA - Digitális Víz program</a:t>
                      </a:r>
                      <a:endParaRPr lang="hu-HU" sz="1700">
                        <a:latin typeface="Calibri" pitchFamily="34"/>
                        <a:ea typeface="Calibri" pitchFamily="34"/>
                        <a:cs typeface="Vrinda" pitchFamily="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901762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18E87FB9-1DC6-5D6C-4E99-B04B26343A6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pPr lvl="0"/>
            <a:r>
              <a:rPr lang="hu-HU" sz="4100">
                <a:solidFill>
                  <a:srgbClr val="FFFFFF"/>
                </a:solidFill>
              </a:rPr>
              <a:t>Rekonstrukció tervezés jövője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C85924A-BAE4-8E15-D5F6-F5A5208FCC8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lvl="0"/>
            <a:r>
              <a:rPr lang="hu-HU" sz="2400"/>
              <a:t>A munkák nagy része települési környezetre koncentrálódik, konfliktus helyzetek minimalizálására kell törekedni. </a:t>
            </a:r>
          </a:p>
          <a:p>
            <a:pPr lvl="0"/>
            <a:r>
              <a:rPr lang="hu-HU" sz="2400"/>
              <a:t>A felhalmozott rekonstrukciós igényt csak kockázatalapú megközelítéssel lehet kezelni. Ebből következően a statisztikai kiértékelés mellett, a vezeték állapot diagnosztika szerepe is megnő.</a:t>
            </a:r>
          </a:p>
          <a:p>
            <a:pPr lvl="0"/>
            <a:r>
              <a:rPr lang="hu-HU" sz="2400"/>
              <a:t>A felújítandó vezetékszakaszokra és műtárgyakra, mint az integrált települési vízgazdálkodási rendszer elemeire kell gondolni. Funkció és kapacitás az új igényeknek megfelően változhat.</a:t>
            </a:r>
          </a:p>
          <a:p>
            <a:pPr lvl="0"/>
            <a:r>
              <a:rPr lang="hu-HU" sz="2400"/>
              <a:t>A felújítások vezessenek el a víziközművek magasabb fejlettségi fokára, ne ragadjunk le a 3.1-es szinten.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u-HU">
                <a:solidFill>
                  <a:srgbClr val="FFFFFF"/>
                </a:solidFill>
              </a:rPr>
              <a:t>Fogalmak (MSZ EN 13566-1:2002)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artalom helye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hu-HU" b="1"/>
              <a:t>Rekonstrukció</a:t>
            </a:r>
            <a:r>
              <a:rPr lang="hu-HU"/>
              <a:t>: minden beavatkozás, ami a rendszer tulajdonságait helyreállítja, vagy javítja</a:t>
            </a:r>
          </a:p>
          <a:p>
            <a:pPr>
              <a:buNone/>
            </a:pPr>
            <a:r>
              <a:rPr lang="hu-HU" b="1"/>
              <a:t>Felújítás</a:t>
            </a:r>
            <a:r>
              <a:rPr lang="hu-HU"/>
              <a:t>: minden olyan munkát magában foglal, ami az eredeti anyagú cső aktuális állapotát, teljesítőképességét javítja.</a:t>
            </a:r>
          </a:p>
          <a:p>
            <a:pPr>
              <a:buNone/>
            </a:pPr>
            <a:r>
              <a:rPr lang="hu-HU" b="1"/>
              <a:t>Csere</a:t>
            </a:r>
            <a:r>
              <a:rPr lang="hu-HU"/>
              <a:t>: rekonstrukciója a csőnek, ami nem tartja meg az eredeti anyagú csövet.</a:t>
            </a:r>
          </a:p>
          <a:p>
            <a:pPr>
              <a:buNone/>
            </a:pPr>
            <a:r>
              <a:rPr lang="hu-HU" b="1"/>
              <a:t>Fenntartás</a:t>
            </a:r>
            <a:r>
              <a:rPr lang="hu-HU"/>
              <a:t>: Üzemben tartani a meglévő rendszert, anélkül, hogy további anyagot építsünk be.</a:t>
            </a:r>
          </a:p>
          <a:p>
            <a:pPr>
              <a:buNone/>
            </a:pPr>
            <a:r>
              <a:rPr lang="hu-HU" b="1"/>
              <a:t>Javítás</a:t>
            </a:r>
            <a:r>
              <a:rPr lang="hu-HU"/>
              <a:t>: Pontszerű károk javítása.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56F3833-971E-2015-57B2-2411A5EB9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1922"/>
          </a:xfrm>
        </p:spPr>
        <p:txBody>
          <a:bodyPr>
            <a:normAutofit/>
          </a:bodyPr>
          <a:lstStyle/>
          <a:p>
            <a:r>
              <a:rPr lang="hu-HU" sz="4000" dirty="0"/>
              <a:t>Rekonstrukció döntéstámogatásának elvi sémája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2081199-C6DA-A7D3-39CD-515A266192ED}"/>
              </a:ext>
            </a:extLst>
          </p:cNvPr>
          <p:cNvSpPr txBox="1"/>
          <p:nvPr/>
        </p:nvSpPr>
        <p:spPr>
          <a:xfrm>
            <a:off x="573932" y="5057321"/>
            <a:ext cx="3453319" cy="6481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ctr"/>
            <a:r>
              <a:rPr lang="hu-HU" sz="2000" dirty="0"/>
              <a:t>Gazdasági információs rendszer</a:t>
            </a:r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E5ECD10A-B22A-3992-7D9F-B70A5B0A3F9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712534" y="5068754"/>
            <a:ext cx="3175493" cy="6481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/>
          <a:p>
            <a:pPr marL="0" indent="0" algn="ctr">
              <a:buNone/>
            </a:pPr>
            <a:r>
              <a:rPr lang="hu-HU" sz="2000" dirty="0"/>
              <a:t>Műszaki információs rendszer</a:t>
            </a:r>
          </a:p>
        </p:txBody>
      </p:sp>
      <p:sp>
        <p:nvSpPr>
          <p:cNvPr id="6" name="Tartalom helye 4">
            <a:extLst>
              <a:ext uri="{FF2B5EF4-FFF2-40B4-BE49-F238E27FC236}">
                <a16:creationId xmlns:a16="http://schemas.microsoft.com/office/drawing/2014/main" id="{16CAE742-14A6-0CF7-AE0B-263E3FB660E4}"/>
              </a:ext>
            </a:extLst>
          </p:cNvPr>
          <p:cNvSpPr txBox="1">
            <a:spLocks/>
          </p:cNvSpPr>
          <p:nvPr/>
        </p:nvSpPr>
        <p:spPr>
          <a:xfrm>
            <a:off x="8404698" y="5057321"/>
            <a:ext cx="2949102" cy="637097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u-HU" sz="1800" dirty="0"/>
              <a:t>Fizikai vizsgálatok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hu-HU" sz="1200" dirty="0"/>
          </a:p>
        </p:txBody>
      </p:sp>
      <p:sp>
        <p:nvSpPr>
          <p:cNvPr id="7" name="Tartalom helye 4">
            <a:extLst>
              <a:ext uri="{FF2B5EF4-FFF2-40B4-BE49-F238E27FC236}">
                <a16:creationId xmlns:a16="http://schemas.microsoft.com/office/drawing/2014/main" id="{EB5E71C0-FA75-638E-EBF1-AFFE714ACB4C}"/>
              </a:ext>
            </a:extLst>
          </p:cNvPr>
          <p:cNvSpPr txBox="1">
            <a:spLocks/>
          </p:cNvSpPr>
          <p:nvPr/>
        </p:nvSpPr>
        <p:spPr>
          <a:xfrm>
            <a:off x="6863988" y="3622607"/>
            <a:ext cx="2492400" cy="64812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u-HU" sz="2000" dirty="0"/>
              <a:t>Meghibásodás </a:t>
            </a:r>
            <a:r>
              <a:rPr lang="hu-HU" sz="2000" dirty="0" err="1"/>
              <a:t>előrejelző</a:t>
            </a:r>
            <a:r>
              <a:rPr lang="hu-HU" sz="2000" dirty="0"/>
              <a:t> modell</a:t>
            </a:r>
          </a:p>
        </p:txBody>
      </p:sp>
      <p:sp>
        <p:nvSpPr>
          <p:cNvPr id="8" name="Tartalom helye 4">
            <a:extLst>
              <a:ext uri="{FF2B5EF4-FFF2-40B4-BE49-F238E27FC236}">
                <a16:creationId xmlns:a16="http://schemas.microsoft.com/office/drawing/2014/main" id="{FB84245D-81F2-CE1A-F392-D12661D44781}"/>
              </a:ext>
            </a:extLst>
          </p:cNvPr>
          <p:cNvSpPr txBox="1">
            <a:spLocks/>
          </p:cNvSpPr>
          <p:nvPr/>
        </p:nvSpPr>
        <p:spPr>
          <a:xfrm>
            <a:off x="2952501" y="3634040"/>
            <a:ext cx="2492400" cy="64812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u-HU" sz="2000" dirty="0"/>
              <a:t>Hálózathidraulikai modell</a:t>
            </a:r>
          </a:p>
        </p:txBody>
      </p:sp>
      <p:sp>
        <p:nvSpPr>
          <p:cNvPr id="9" name="Tartalom helye 4">
            <a:extLst>
              <a:ext uri="{FF2B5EF4-FFF2-40B4-BE49-F238E27FC236}">
                <a16:creationId xmlns:a16="http://schemas.microsoft.com/office/drawing/2014/main" id="{CFFBB928-9D64-A868-CA7F-95B96B45A6C4}"/>
              </a:ext>
            </a:extLst>
          </p:cNvPr>
          <p:cNvSpPr txBox="1">
            <a:spLocks/>
          </p:cNvSpPr>
          <p:nvPr/>
        </p:nvSpPr>
        <p:spPr>
          <a:xfrm>
            <a:off x="1225685" y="2040900"/>
            <a:ext cx="9202366" cy="8704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u-HU" dirty="0"/>
              <a:t>Rekonstrukció alá vonandó hálózatrészek és azok rekonstrukciós időpontjának kiválasztása</a:t>
            </a:r>
          </a:p>
        </p:txBody>
      </p:sp>
      <p:cxnSp>
        <p:nvCxnSpPr>
          <p:cNvPr id="11" name="Egyenes összekötő nyíllal 10">
            <a:extLst>
              <a:ext uri="{FF2B5EF4-FFF2-40B4-BE49-F238E27FC236}">
                <a16:creationId xmlns:a16="http://schemas.microsoft.com/office/drawing/2014/main" id="{77D987F2-EB69-4B7D-BD9A-8868C7779856}"/>
              </a:ext>
            </a:extLst>
          </p:cNvPr>
          <p:cNvCxnSpPr/>
          <p:nvPr/>
        </p:nvCxnSpPr>
        <p:spPr>
          <a:xfrm flipV="1">
            <a:off x="3501957" y="4270733"/>
            <a:ext cx="0" cy="786588"/>
          </a:xfrm>
          <a:prstGeom prst="straightConnector1">
            <a:avLst/>
          </a:prstGeom>
          <a:ln w="444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Egyenes összekötő nyíllal 11">
            <a:extLst>
              <a:ext uri="{FF2B5EF4-FFF2-40B4-BE49-F238E27FC236}">
                <a16:creationId xmlns:a16="http://schemas.microsoft.com/office/drawing/2014/main" id="{BEA8A8D1-7467-2D72-8404-6B41F58D7D36}"/>
              </a:ext>
            </a:extLst>
          </p:cNvPr>
          <p:cNvCxnSpPr/>
          <p:nvPr/>
        </p:nvCxnSpPr>
        <p:spPr>
          <a:xfrm flipV="1">
            <a:off x="5045007" y="4282166"/>
            <a:ext cx="0" cy="786588"/>
          </a:xfrm>
          <a:prstGeom prst="straightConnector1">
            <a:avLst/>
          </a:prstGeom>
          <a:ln w="444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Egyenes összekötő nyíllal 12">
            <a:extLst>
              <a:ext uri="{FF2B5EF4-FFF2-40B4-BE49-F238E27FC236}">
                <a16:creationId xmlns:a16="http://schemas.microsoft.com/office/drawing/2014/main" id="{9B5DD5D8-6E73-5B62-5FCC-459275EFBABF}"/>
              </a:ext>
            </a:extLst>
          </p:cNvPr>
          <p:cNvCxnSpPr/>
          <p:nvPr/>
        </p:nvCxnSpPr>
        <p:spPr>
          <a:xfrm flipV="1">
            <a:off x="7569132" y="4282166"/>
            <a:ext cx="0" cy="786588"/>
          </a:xfrm>
          <a:prstGeom prst="straightConnector1">
            <a:avLst/>
          </a:prstGeom>
          <a:ln w="444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Egyenes összekötő nyíllal 13">
            <a:extLst>
              <a:ext uri="{FF2B5EF4-FFF2-40B4-BE49-F238E27FC236}">
                <a16:creationId xmlns:a16="http://schemas.microsoft.com/office/drawing/2014/main" id="{EFD05A54-9C9B-4C98-3458-30011D6A8490}"/>
              </a:ext>
            </a:extLst>
          </p:cNvPr>
          <p:cNvCxnSpPr/>
          <p:nvPr/>
        </p:nvCxnSpPr>
        <p:spPr>
          <a:xfrm flipV="1">
            <a:off x="8883582" y="4282166"/>
            <a:ext cx="0" cy="786588"/>
          </a:xfrm>
          <a:prstGeom prst="straightConnector1">
            <a:avLst/>
          </a:prstGeom>
          <a:ln w="444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Egyenes összekötő nyíllal 14">
            <a:extLst>
              <a:ext uri="{FF2B5EF4-FFF2-40B4-BE49-F238E27FC236}">
                <a16:creationId xmlns:a16="http://schemas.microsoft.com/office/drawing/2014/main" id="{686FD425-F67A-0959-0670-3D5ADF2BFCC5}"/>
              </a:ext>
            </a:extLst>
          </p:cNvPr>
          <p:cNvCxnSpPr>
            <a:cxnSpLocks/>
          </p:cNvCxnSpPr>
          <p:nvPr/>
        </p:nvCxnSpPr>
        <p:spPr>
          <a:xfrm flipV="1">
            <a:off x="2168457" y="2911331"/>
            <a:ext cx="0" cy="2157423"/>
          </a:xfrm>
          <a:prstGeom prst="straightConnector1">
            <a:avLst/>
          </a:prstGeom>
          <a:ln w="44450">
            <a:prstDash val="dashDot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Egyenes összekötő nyíllal 16">
            <a:extLst>
              <a:ext uri="{FF2B5EF4-FFF2-40B4-BE49-F238E27FC236}">
                <a16:creationId xmlns:a16="http://schemas.microsoft.com/office/drawing/2014/main" id="{5E26F6B7-C3CC-1348-13B6-9C0FA290AE55}"/>
              </a:ext>
            </a:extLst>
          </p:cNvPr>
          <p:cNvCxnSpPr>
            <a:cxnSpLocks/>
            <a:stCxn id="8" idx="0"/>
          </p:cNvCxnSpPr>
          <p:nvPr/>
        </p:nvCxnSpPr>
        <p:spPr>
          <a:xfrm flipV="1">
            <a:off x="4198701" y="2911331"/>
            <a:ext cx="6282" cy="722709"/>
          </a:xfrm>
          <a:prstGeom prst="straightConnector1">
            <a:avLst/>
          </a:prstGeom>
          <a:ln w="444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Egyenes összekötő nyíllal 18">
            <a:extLst>
              <a:ext uri="{FF2B5EF4-FFF2-40B4-BE49-F238E27FC236}">
                <a16:creationId xmlns:a16="http://schemas.microsoft.com/office/drawing/2014/main" id="{25D2BAC6-C123-CA3C-A3E1-940C3BE3F14F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8110188" y="2879391"/>
            <a:ext cx="0" cy="743216"/>
          </a:xfrm>
          <a:prstGeom prst="straightConnector1">
            <a:avLst/>
          </a:prstGeom>
          <a:ln w="444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Egyenes összekötő nyíllal 20">
            <a:extLst>
              <a:ext uri="{FF2B5EF4-FFF2-40B4-BE49-F238E27FC236}">
                <a16:creationId xmlns:a16="http://schemas.microsoft.com/office/drawing/2014/main" id="{CE3332B6-3666-A77D-D05D-243022D23B5E}"/>
              </a:ext>
            </a:extLst>
          </p:cNvPr>
          <p:cNvCxnSpPr>
            <a:cxnSpLocks/>
          </p:cNvCxnSpPr>
          <p:nvPr/>
        </p:nvCxnSpPr>
        <p:spPr>
          <a:xfrm flipV="1">
            <a:off x="10026582" y="2911331"/>
            <a:ext cx="0" cy="2145990"/>
          </a:xfrm>
          <a:prstGeom prst="straightConnector1">
            <a:avLst/>
          </a:prstGeom>
          <a:ln w="44450">
            <a:solidFill>
              <a:schemeClr val="dk1"/>
            </a:solidFill>
            <a:prstDash val="dashDot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051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Cél a csőcsere gazdaságilag optimális időpontjának meghatározása</a:t>
            </a: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DECA07B0-42E2-4681-4E3C-20D4D052D212}"/>
              </a:ext>
            </a:extLst>
          </p:cNvPr>
          <p:cNvSpPr txBox="1"/>
          <p:nvPr/>
        </p:nvSpPr>
        <p:spPr>
          <a:xfrm>
            <a:off x="638882" y="4631161"/>
            <a:ext cx="4015414" cy="15593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hu-HU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Megoldható költségadatokból is, de f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eltétele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m</a:t>
            </a:r>
            <a:r>
              <a:rPr lang="hu-HU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gfelelő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objektumfelbontás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gazdasági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információs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rendszerben</a:t>
            </a:r>
            <a:endParaRPr lang="en-US" sz="24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" descr="A description...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54296" y="1061515"/>
            <a:ext cx="7214616" cy="4707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923</Words>
  <Application>Microsoft Office PowerPoint</Application>
  <PresentationFormat>Szélesvásznú</PresentationFormat>
  <Paragraphs>189</Paragraphs>
  <Slides>18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Courier New</vt:lpstr>
      <vt:lpstr>Symbol</vt:lpstr>
      <vt:lpstr>Times New Roman</vt:lpstr>
      <vt:lpstr>Office-téma</vt:lpstr>
      <vt:lpstr>  Rekonstrukció tervezés kihívásai és megoldási lehetőségei.</vt:lpstr>
      <vt:lpstr>Hazai jellemző állapot</vt:lpstr>
      <vt:lpstr>Leromló víziközmű hálózatok közvetlen hatásai</vt:lpstr>
      <vt:lpstr>Leromló hálózatok közvetett hatásai</vt:lpstr>
      <vt:lpstr>Evolúciós ugrások az iparban és a városi vízi infrastruktúrában</vt:lpstr>
      <vt:lpstr>Rekonstrukció tervezés jövője</vt:lpstr>
      <vt:lpstr>Fogalmak (MSZ EN 13566-1:2002)</vt:lpstr>
      <vt:lpstr>Rekonstrukció döntéstámogatásának elvi sémája</vt:lpstr>
      <vt:lpstr>Cél a csőcsere gazdaságilag optimális időpontjának meghatározása</vt:lpstr>
      <vt:lpstr>Meghibásodás előrejelzés célja</vt:lpstr>
      <vt:lpstr>Meghibásodás előrejelzési megoldások</vt:lpstr>
      <vt:lpstr>Diagnosztika/állapot értékelés</vt:lpstr>
      <vt:lpstr>PowerPoint-bemutató</vt:lpstr>
      <vt:lpstr>Milyen iránymutatást kaphatunk a rekonstrukció kérdéseire?</vt:lpstr>
      <vt:lpstr>Milyen tudás megosztási lehetőségek vannak?</vt:lpstr>
      <vt:lpstr>Milyen feladatok állnak előttünk?</vt:lpstr>
      <vt:lpstr>Mit nyújthat magyar Társaság a Feltárásnélküli Technológiáért Egyesület?</vt:lpstr>
      <vt:lpstr>Köszönöm a figyelmüket!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 Fülöp Roland</dc:creator>
  <cp:lastModifiedBy>Roland Fülöp</cp:lastModifiedBy>
  <cp:revision>2</cp:revision>
  <dcterms:created xsi:type="dcterms:W3CDTF">2025-03-10T08:42:46Z</dcterms:created>
  <dcterms:modified xsi:type="dcterms:W3CDTF">2026-01-19T16:14:55Z</dcterms:modified>
</cp:coreProperties>
</file>