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1783" r:id="rId3"/>
    <p:sldId id="356" r:id="rId4"/>
    <p:sldId id="1784" r:id="rId5"/>
    <p:sldId id="1780" r:id="rId6"/>
    <p:sldId id="357" r:id="rId7"/>
    <p:sldId id="1787" r:id="rId8"/>
    <p:sldId id="1785" r:id="rId9"/>
    <p:sldId id="1786"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4695" autoAdjust="0"/>
  </p:normalViewPr>
  <p:slideViewPr>
    <p:cSldViewPr snapToGrid="0">
      <p:cViewPr varScale="1">
        <p:scale>
          <a:sx n="103" d="100"/>
          <a:sy n="103" d="100"/>
        </p:scale>
        <p:origin x="126" y="17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BDC44-55F2-466C-8EC3-58EA1380CF1C}" type="datetimeFigureOut">
              <a:rPr lang="de-DE" smtClean="0"/>
              <a:t>09.01.2026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C644E-DC55-479D-9F2B-08FFE40731A5}" type="slidenum">
              <a:rPr lang="de-DE" smtClean="0"/>
              <a:t>‹Nr.›</a:t>
            </a:fld>
            <a:endParaRPr lang="de-DE"/>
          </a:p>
        </p:txBody>
      </p:sp>
    </p:spTree>
    <p:extLst>
      <p:ext uri="{BB962C8B-B14F-4D97-AF65-F5344CB8AC3E}">
        <p14:creationId xmlns:p14="http://schemas.microsoft.com/office/powerpoint/2010/main" val="314459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7"/>
          <p:cNvSpPr txBox="1">
            <a:spLocks noGrp="1" noChangeArrowheads="1"/>
          </p:cNvSpPr>
          <p:nvPr/>
        </p:nvSpPr>
        <p:spPr bwMode="auto">
          <a:xfrm>
            <a:off x="3848100" y="94345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1" tIns="46235" rIns="92471" bIns="46235" anchor="b"/>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ACEDB8A-7EA4-45EF-BF11-132C3E9469D9}" type="slidenum">
              <a:rPr lang="de-DE" altLang="de-DE" sz="1300">
                <a:ea typeface="ＭＳ Ｐゴシック" panose="020B0600070205080204" pitchFamily="34" charset="-128"/>
              </a:rPr>
              <a:pPr algn="r" eaLnBrk="1" hangingPunct="1"/>
              <a:t>1</a:t>
            </a:fld>
            <a:endParaRPr lang="de-DE" altLang="de-DE" sz="1300">
              <a:ea typeface="ＭＳ Ｐゴシック" panose="020B0600070205080204" pitchFamily="34" charset="-128"/>
            </a:endParaRPr>
          </a:p>
        </p:txBody>
      </p:sp>
      <p:sp>
        <p:nvSpPr>
          <p:cNvPr id="4099" name="Rectangle 7"/>
          <p:cNvSpPr txBox="1">
            <a:spLocks noGrp="1" noChangeArrowheads="1"/>
          </p:cNvSpPr>
          <p:nvPr/>
        </p:nvSpPr>
        <p:spPr bwMode="auto">
          <a:xfrm>
            <a:off x="3875088" y="9421813"/>
            <a:ext cx="2943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1" tIns="46014" rIns="92031" bIns="46014" anchor="b"/>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pPr algn="r"/>
            <a:fld id="{45E49582-A701-4673-B682-141DF49070CF}" type="slidenum">
              <a:rPr lang="de-DE" altLang="de-DE" sz="1400">
                <a:latin typeface="Times New Roman" panose="02020603050405020304" pitchFamily="18" charset="0"/>
                <a:ea typeface="ＭＳ Ｐゴシック" panose="020B0600070205080204" pitchFamily="34" charset="-128"/>
              </a:rPr>
              <a:pPr algn="r"/>
              <a:t>1</a:t>
            </a:fld>
            <a:endParaRPr lang="de-DE" altLang="de-DE" sz="1400">
              <a:latin typeface="Times New Roman" panose="02020603050405020304" pitchFamily="18" charset="0"/>
              <a:ea typeface="ＭＳ Ｐゴシック" panose="020B0600070205080204" pitchFamily="34" charset="-128"/>
            </a:endParaRPr>
          </a:p>
        </p:txBody>
      </p:sp>
      <p:sp>
        <p:nvSpPr>
          <p:cNvPr id="4100" name="Rectangle 2"/>
          <p:cNvSpPr>
            <a:spLocks noGrp="1" noRot="1" noChangeAspect="1" noChangeArrowheads="1" noTextEdit="1"/>
          </p:cNvSpPr>
          <p:nvPr>
            <p:ph type="sldImg"/>
          </p:nvPr>
        </p:nvSpPr>
        <p:spPr>
          <a:xfrm>
            <a:off x="100013" y="757238"/>
            <a:ext cx="6621462" cy="3725862"/>
          </a:xfrm>
          <a:ln/>
        </p:spPr>
      </p:sp>
      <p:sp>
        <p:nvSpPr>
          <p:cNvPr id="4101" name="Rectangle 3"/>
          <p:cNvSpPr>
            <a:spLocks noGrp="1" noChangeArrowheads="1"/>
          </p:cNvSpPr>
          <p:nvPr>
            <p:ph type="body" idx="1"/>
          </p:nvPr>
        </p:nvSpPr>
        <p:spPr>
          <a:xfrm>
            <a:off x="930275" y="4713288"/>
            <a:ext cx="4959350" cy="448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1" tIns="46014" rIns="92031" bIns="46014"/>
          <a:lstStyle/>
          <a:p>
            <a:pPr eaLnBrk="1" hangingPunct="1"/>
            <a:endParaRPr lang="en-GB" altLang="de-DE" sz="1600" b="1"/>
          </a:p>
        </p:txBody>
      </p:sp>
    </p:spTree>
    <p:extLst>
      <p:ext uri="{BB962C8B-B14F-4D97-AF65-F5344CB8AC3E}">
        <p14:creationId xmlns:p14="http://schemas.microsoft.com/office/powerpoint/2010/main" val="144396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Hello from my side. Allow me to briefly introduce myself.</a:t>
            </a:r>
          </a:p>
          <a:p>
            <a:r>
              <a:rPr lang="en-US" dirty="0"/>
              <a:t>My name is Mark Klameth. I am a civil engineer for geotechnical engineering, working at IKT since 2016.</a:t>
            </a:r>
          </a:p>
          <a:p>
            <a:r>
              <a:rPr lang="en-US" dirty="0"/>
              <a:t>My area of expertise is static calculations for trench laid pipes and hose liners. I also perform three-dimensional FE calculations, prepare expert reports, give seminars at our company and lectures at universities.</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pPr/>
              <a:t>2</a:t>
            </a:fld>
            <a:endParaRPr lang="de-DE"/>
          </a:p>
        </p:txBody>
      </p:sp>
    </p:spTree>
    <p:extLst>
      <p:ext uri="{BB962C8B-B14F-4D97-AF65-F5344CB8AC3E}">
        <p14:creationId xmlns:p14="http://schemas.microsoft.com/office/powerpoint/2010/main" val="13649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01DB5F70-4CA9-4A04-B7FD-73B5189E68C5}"/>
              </a:ext>
            </a:extLst>
          </p:cNvPr>
          <p:cNvSpPr>
            <a:spLocks noGrp="1" noChangeArrowheads="1"/>
          </p:cNvSpPr>
          <p:nvPr>
            <p:ph type="sldNum" sz="quarter" idx="5"/>
          </p:nvPr>
        </p:nvSpPr>
        <p:spPr>
          <a:noFill/>
        </p:spPr>
        <p:txBody>
          <a:bodyPr/>
          <a:lstStyle>
            <a:lvl1pPr defTabSz="990600">
              <a:defRPr sz="1900">
                <a:solidFill>
                  <a:schemeClr val="tx1"/>
                </a:solidFill>
                <a:latin typeface="Arial" panose="020B0604020202020204" pitchFamily="34" charset="0"/>
              </a:defRPr>
            </a:lvl1pPr>
            <a:lvl2pPr marL="742950" indent="-285750" defTabSz="990600">
              <a:defRPr sz="1900">
                <a:solidFill>
                  <a:schemeClr val="tx1"/>
                </a:solidFill>
                <a:latin typeface="Arial" panose="020B0604020202020204" pitchFamily="34" charset="0"/>
              </a:defRPr>
            </a:lvl2pPr>
            <a:lvl3pPr marL="1143000" indent="-228600" defTabSz="990600">
              <a:defRPr sz="1900">
                <a:solidFill>
                  <a:schemeClr val="tx1"/>
                </a:solidFill>
                <a:latin typeface="Arial" panose="020B0604020202020204" pitchFamily="34" charset="0"/>
              </a:defRPr>
            </a:lvl3pPr>
            <a:lvl4pPr marL="1600200" indent="-228600" defTabSz="990600">
              <a:defRPr sz="1900">
                <a:solidFill>
                  <a:schemeClr val="tx1"/>
                </a:solidFill>
                <a:latin typeface="Arial" panose="020B0604020202020204" pitchFamily="34" charset="0"/>
              </a:defRPr>
            </a:lvl4pPr>
            <a:lvl5pPr marL="2057400" indent="-228600" defTabSz="990600">
              <a:defRPr sz="19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19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19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19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1900">
                <a:solidFill>
                  <a:schemeClr val="tx1"/>
                </a:solidFill>
                <a:latin typeface="Arial" panose="020B0604020202020204" pitchFamily="34" charset="0"/>
              </a:defRPr>
            </a:lvl9pPr>
          </a:lstStyle>
          <a:p>
            <a:fld id="{1D4A778C-0971-42A4-8B0C-989B06F28183}" type="slidenum">
              <a:rPr lang="de-DE" altLang="de-DE" sz="1300" smtClean="0"/>
              <a:pPr/>
              <a:t>3</a:t>
            </a:fld>
            <a:endParaRPr lang="de-DE" altLang="de-DE" sz="1300"/>
          </a:p>
        </p:txBody>
      </p:sp>
      <p:sp>
        <p:nvSpPr>
          <p:cNvPr id="12291" name="Rectangle 2">
            <a:extLst>
              <a:ext uri="{FF2B5EF4-FFF2-40B4-BE49-F238E27FC236}">
                <a16:creationId xmlns:a16="http://schemas.microsoft.com/office/drawing/2014/main" id="{83C8C055-7650-40C2-A182-B51D949C6C23}"/>
              </a:ext>
            </a:extLst>
          </p:cNvPr>
          <p:cNvSpPr>
            <a:spLocks noGrp="1" noRot="1" noChangeAspect="1" noChangeArrowheads="1" noTextEdit="1"/>
          </p:cNvSpPr>
          <p:nvPr>
            <p:ph type="sldImg"/>
          </p:nvPr>
        </p:nvSpPr>
        <p:spPr>
          <a:xfrm>
            <a:off x="141288" y="765175"/>
            <a:ext cx="6823075" cy="3838575"/>
          </a:xfrm>
          <a:ln/>
        </p:spPr>
      </p:sp>
      <p:sp>
        <p:nvSpPr>
          <p:cNvPr id="12292" name="Rectangle 3">
            <a:extLst>
              <a:ext uri="{FF2B5EF4-FFF2-40B4-BE49-F238E27FC236}">
                <a16:creationId xmlns:a16="http://schemas.microsoft.com/office/drawing/2014/main" id="{BE76F999-E54A-4837-9BDD-529C66CFCC71}"/>
              </a:ext>
            </a:extLst>
          </p:cNvPr>
          <p:cNvSpPr>
            <a:spLocks noGrp="1" noChangeArrowheads="1"/>
          </p:cNvSpPr>
          <p:nvPr>
            <p:ph type="body" idx="1"/>
          </p:nvPr>
        </p:nvSpPr>
        <p:spPr>
          <a:xfrm>
            <a:off x="946150" y="4860925"/>
            <a:ext cx="5207000" cy="4608513"/>
          </a:xfrm>
          <a:noFill/>
        </p:spPr>
        <p:txBody>
          <a:bodyPr/>
          <a:lstStyle/>
          <a:p>
            <a:pPr eaLnBrk="1" hangingPunct="1"/>
            <a:r>
              <a:rPr lang="en-US" altLang="de-DE" sz="800" dirty="0"/>
              <a:t>What is IKT?</a:t>
            </a:r>
          </a:p>
          <a:p>
            <a:pPr eaLnBrk="1" hangingPunct="1"/>
            <a:r>
              <a:rPr lang="en-US" altLang="de-DE" sz="800" dirty="0"/>
              <a:t>IKT is a neutral, independent, and non-profit institute founded in 1994 with the focus on everything that is related to underground infrastructure. The focus is particularly on sewerage and pipe networks for water, sewage, gas, etc.</a:t>
            </a:r>
          </a:p>
          <a:p>
            <a:pPr eaLnBrk="1" hangingPunct="1"/>
            <a:r>
              <a:rPr lang="en-US" altLang="de-DE" sz="800" dirty="0"/>
              <a:t>The range of services includes:</a:t>
            </a:r>
          </a:p>
          <a:p>
            <a:pPr marL="171450" indent="-171450" eaLnBrk="1" hangingPunct="1">
              <a:buFontTx/>
              <a:buChar char="-"/>
            </a:pPr>
            <a:r>
              <a:rPr lang="en-US" altLang="de-DE" sz="800" dirty="0"/>
              <a:t>Research - We investigate factors that influence quality and develop new solutions.</a:t>
            </a:r>
          </a:p>
          <a:p>
            <a:pPr marL="171450" indent="-171450" eaLnBrk="1" hangingPunct="1">
              <a:buFontTx/>
              <a:buChar char="-"/>
            </a:pPr>
            <a:r>
              <a:rPr lang="en-US" altLang="de-DE" sz="800" dirty="0"/>
              <a:t>Product and material testing - We compare the basic product quality under realistic operating conditions.</a:t>
            </a:r>
          </a:p>
          <a:p>
            <a:pPr marL="171450" indent="-171450" eaLnBrk="1" hangingPunct="1">
              <a:buFontTx/>
              <a:buChar char="-"/>
            </a:pPr>
            <a:r>
              <a:rPr lang="en-US" altLang="de-DE" sz="800" dirty="0"/>
              <a:t>Quality assessment of construction products and systems.</a:t>
            </a:r>
          </a:p>
          <a:p>
            <a:pPr marL="171450" indent="-171450" eaLnBrk="1" hangingPunct="1">
              <a:buFontTx/>
              <a:buChar char="-"/>
            </a:pPr>
            <a:r>
              <a:rPr lang="en-US" altLang="de-DE" sz="800" dirty="0"/>
              <a:t>Education – We pass on our collective knowledge to our seminar participants and also give lectures at universities.</a:t>
            </a:r>
          </a:p>
          <a:p>
            <a:pPr marL="171450" indent="-171450" eaLnBrk="1" hangingPunct="1">
              <a:buFontTx/>
              <a:buChar char="-"/>
            </a:pPr>
            <a:r>
              <a:rPr lang="en-US" altLang="de-DE" sz="800" dirty="0"/>
              <a:t>Networking: - We offer consulting services, networking and support for municipal network operators, water associations and industry – in other words the public and private infrastructure providers.</a:t>
            </a:r>
          </a:p>
          <a:p>
            <a:pPr marL="0" indent="0" eaLnBrk="1" hangingPunct="1">
              <a:buFontTx/>
              <a:buNone/>
            </a:pPr>
            <a:endParaRPr lang="en-US" altLang="de-DE" sz="800" dirty="0"/>
          </a:p>
          <a:p>
            <a:pPr marL="0" indent="0" eaLnBrk="1" hangingPunct="1">
              <a:buFontTx/>
              <a:buNone/>
            </a:pPr>
            <a:r>
              <a:rPr lang="en-US" altLang="de-DE" sz="800" dirty="0"/>
              <a:t>Where do you need such an institute?</a:t>
            </a:r>
          </a:p>
          <a:p>
            <a:pPr marL="0" indent="0" eaLnBrk="1" hangingPunct="1">
              <a:buFontTx/>
              <a:buNone/>
            </a:pPr>
            <a:r>
              <a:rPr lang="en-US" altLang="de-DE" sz="800" dirty="0"/>
              <a:t>Whenever and wherever quality, neutrality and independence are important and needed. And this applies to all phases, from construction and operation to renovation. Quality is our main focus that we examine together with the network operators or local authorities.</a:t>
            </a:r>
          </a:p>
          <a:p>
            <a:pPr marL="0" indent="0" eaLnBrk="1" hangingPunct="1">
              <a:buFontTx/>
              <a:buNone/>
            </a:pPr>
            <a:r>
              <a:rPr lang="en-US" altLang="de-DE" sz="800" dirty="0"/>
              <a:t>As we are neutral, we are often accepted by both sides as neutral experts in disputes relating to construction projects.</a:t>
            </a:r>
          </a:p>
          <a:p>
            <a:pPr marL="0" indent="0" eaLnBrk="1" hangingPunct="1">
              <a:buFontTx/>
              <a:buNone/>
            </a:pPr>
            <a:endParaRPr lang="en-US" altLang="de-DE" sz="800" dirty="0"/>
          </a:p>
          <a:p>
            <a:pPr marL="0" indent="0" eaLnBrk="1" hangingPunct="1">
              <a:buFontTx/>
              <a:buNone/>
            </a:pPr>
            <a:r>
              <a:rPr lang="en-US" altLang="de-DE" sz="800" dirty="0"/>
              <a:t>All of our results can be downloaded from our website free of charge for everybody!</a:t>
            </a:r>
          </a:p>
          <a:p>
            <a:pPr marL="0" indent="0" eaLnBrk="1" hangingPunct="1">
              <a:buFontTx/>
              <a:buNone/>
            </a:pPr>
            <a:endParaRPr lang="en-US" altLang="de-DE" sz="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Where are we located?</a:t>
            </a:r>
          </a:p>
          <a:p>
            <a:r>
              <a:rPr lang="en-US" dirty="0"/>
              <a:t>IKT and is based in Gelsenkirchen, in western Germany in the federal state of North Rhine-Westphalia in the heart of the Ruhr area. This is the most densely populated region in Germany with a total population of approximately 5 million people.</a:t>
            </a:r>
            <a:endParaRPr lang="de-DE" dirty="0"/>
          </a:p>
        </p:txBody>
      </p:sp>
      <p:sp>
        <p:nvSpPr>
          <p:cNvPr id="4" name="Foliennummernplatzhalter 3"/>
          <p:cNvSpPr>
            <a:spLocks noGrp="1"/>
          </p:cNvSpPr>
          <p:nvPr>
            <p:ph type="sldNum" sz="quarter" idx="5"/>
          </p:nvPr>
        </p:nvSpPr>
        <p:spPr/>
        <p:txBody>
          <a:bodyPr/>
          <a:lstStyle/>
          <a:p>
            <a:fld id="{2CAC644E-DC55-479D-9F2B-08FFE40731A5}" type="slidenum">
              <a:rPr lang="de-DE" smtClean="0"/>
              <a:pPr/>
              <a:t>4</a:t>
            </a:fld>
            <a:endParaRPr lang="de-DE"/>
          </a:p>
        </p:txBody>
      </p:sp>
    </p:spTree>
    <p:extLst>
      <p:ext uri="{BB962C8B-B14F-4D97-AF65-F5344CB8AC3E}">
        <p14:creationId xmlns:p14="http://schemas.microsoft.com/office/powerpoint/2010/main" val="409133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Here we see our headquarters in Gelsenkirchen. It consists of offices and event rooms in the front part, but also a large testing facility right next door. This is what makes it very special. This way we can conduct research and testing and at the same time our employees, partners and clients can always experience everything up close. Events and discussions can be directly linked to practical impressions from the test facility.</a:t>
            </a:r>
            <a:endParaRPr lang="de-DE" dirty="0"/>
          </a:p>
        </p:txBody>
      </p:sp>
      <p:sp>
        <p:nvSpPr>
          <p:cNvPr id="4" name="Foliennummernplatzhalter 3"/>
          <p:cNvSpPr>
            <a:spLocks noGrp="1"/>
          </p:cNvSpPr>
          <p:nvPr>
            <p:ph type="sldNum" sz="quarter" idx="5"/>
          </p:nvPr>
        </p:nvSpPr>
        <p:spPr/>
        <p:txBody>
          <a:bodyPr/>
          <a:lstStyle/>
          <a:p>
            <a:fld id="{2CAC644E-DC55-479D-9F2B-08FFE40731A5}" type="slidenum">
              <a:rPr lang="de-DE" smtClean="0"/>
              <a:pPr/>
              <a:t>5</a:t>
            </a:fld>
            <a:endParaRPr lang="de-DE"/>
          </a:p>
        </p:txBody>
      </p:sp>
    </p:spTree>
    <p:extLst>
      <p:ext uri="{BB962C8B-B14F-4D97-AF65-F5344CB8AC3E}">
        <p14:creationId xmlns:p14="http://schemas.microsoft.com/office/powerpoint/2010/main" val="4250969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 our wastewater network, we support our participants and help them with questions about problems that arise in their everyday work. We hold video conferences and discuss issues that affect everyone. It often turns out that other companies have the same problems. Some have already found solutions, which are then shared. So we bring people together and work in the background as a ‘think tank’ for the municipal wastewater network.</a:t>
            </a:r>
            <a:endParaRPr lang="de-DE" dirty="0"/>
          </a:p>
        </p:txBody>
      </p:sp>
      <p:sp>
        <p:nvSpPr>
          <p:cNvPr id="4" name="Foliennummernplatzhalter 3"/>
          <p:cNvSpPr>
            <a:spLocks noGrp="1"/>
          </p:cNvSpPr>
          <p:nvPr>
            <p:ph type="sldNum" sz="quarter" idx="5"/>
          </p:nvPr>
        </p:nvSpPr>
        <p:spPr/>
        <p:txBody>
          <a:bodyPr/>
          <a:lstStyle/>
          <a:p>
            <a:fld id="{2CAC644E-DC55-479D-9F2B-08FFE40731A5}" type="slidenum">
              <a:rPr lang="de-DE" smtClean="0"/>
              <a:pPr/>
              <a:t>6</a:t>
            </a:fld>
            <a:endParaRPr lang="de-DE"/>
          </a:p>
        </p:txBody>
      </p:sp>
    </p:spTree>
    <p:extLst>
      <p:ext uri="{BB962C8B-B14F-4D97-AF65-F5344CB8AC3E}">
        <p14:creationId xmlns:p14="http://schemas.microsoft.com/office/powerpoint/2010/main" val="1822468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And since we are oriented towards the common good, many of our findings are also available for free download on the </a:t>
            </a:r>
            <a:r>
              <a:rPr lang="en-US" err="1"/>
              <a:t>Internet</a:t>
            </a:r>
            <a:r>
              <a:rPr lang="en-US"/>
              <a:t>.</a:t>
            </a:r>
          </a:p>
          <a:p>
            <a:r>
              <a:rPr lang="en-US"/>
              <a:t>Typical </a:t>
            </a:r>
            <a:r>
              <a:rPr lang="en-US" dirty="0"/>
              <a:t>examples are our product tests, our quality reports and, of course, all our research findings. We always </a:t>
            </a:r>
            <a:r>
              <a:rPr lang="en-US" dirty="0" err="1"/>
              <a:t>endeavour</a:t>
            </a:r>
            <a:r>
              <a:rPr lang="en-US" dirty="0"/>
              <a:t> to obtain permission from our clients to publish the findings, and the federal, state and local authorities in particular are very open in this regard and are happy to do so.</a:t>
            </a:r>
            <a:endParaRPr lang="de-DE" dirty="0"/>
          </a:p>
        </p:txBody>
      </p:sp>
      <p:sp>
        <p:nvSpPr>
          <p:cNvPr id="4" name="Foliennummernplatzhalter 3"/>
          <p:cNvSpPr>
            <a:spLocks noGrp="1"/>
          </p:cNvSpPr>
          <p:nvPr>
            <p:ph type="sldNum" sz="quarter" idx="5"/>
          </p:nvPr>
        </p:nvSpPr>
        <p:spPr/>
        <p:txBody>
          <a:bodyPr/>
          <a:lstStyle/>
          <a:p>
            <a:fld id="{2CAC644E-DC55-479D-9F2B-08FFE40731A5}" type="slidenum">
              <a:rPr lang="de-DE" smtClean="0"/>
              <a:pPr/>
              <a:t>7</a:t>
            </a:fld>
            <a:endParaRPr lang="de-DE"/>
          </a:p>
        </p:txBody>
      </p:sp>
    </p:spTree>
    <p:extLst>
      <p:ext uri="{BB962C8B-B14F-4D97-AF65-F5344CB8AC3E}">
        <p14:creationId xmlns:p14="http://schemas.microsoft.com/office/powerpoint/2010/main" val="256043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On this slide you see an impression of our testing facilities. The following pictures show parts of our testing facility in Gelsenkirchen.</a:t>
            </a:r>
          </a:p>
          <a:p>
            <a:r>
              <a:rPr lang="en-US" dirty="0"/>
              <a:t>On the left-hand side, we see our ‘sandpit’ (18 m x 6 m x 6 m), where we can test everything on a scale of 1:1. The sandpit can also be filled with water to simulate ground water influence or uplift effects.</a:t>
            </a:r>
          </a:p>
          <a:p>
            <a:r>
              <a:rPr lang="en-US" dirty="0"/>
              <a:t>Here we have tested our recent projects e.g. pressure liners and flowable backfill</a:t>
            </a:r>
          </a:p>
          <a:p>
            <a:r>
              <a:rPr lang="en-US" dirty="0"/>
              <a:t>On the right-hand side, we see our portal press with a force of up to 4,000 </a:t>
            </a:r>
            <a:r>
              <a:rPr lang="en-US" dirty="0" err="1"/>
              <a:t>kN</a:t>
            </a:r>
            <a:r>
              <a:rPr lang="en-US" dirty="0"/>
              <a:t> for crown pressure testing of large scale profiles and uniaxial compression testing. </a:t>
            </a:r>
          </a:p>
        </p:txBody>
      </p:sp>
      <p:sp>
        <p:nvSpPr>
          <p:cNvPr id="4" name="Foliennummernplatzhalter 3"/>
          <p:cNvSpPr>
            <a:spLocks noGrp="1"/>
          </p:cNvSpPr>
          <p:nvPr>
            <p:ph type="sldNum" sz="quarter" idx="5"/>
          </p:nvPr>
        </p:nvSpPr>
        <p:spPr/>
        <p:txBody>
          <a:bodyPr/>
          <a:lstStyle/>
          <a:p>
            <a:fld id="{2CAC644E-DC55-479D-9F2B-08FFE40731A5}" type="slidenum">
              <a:rPr lang="de-DE" smtClean="0"/>
              <a:pPr/>
              <a:t>8</a:t>
            </a:fld>
            <a:endParaRPr lang="de-DE"/>
          </a:p>
        </p:txBody>
      </p:sp>
    </p:spTree>
    <p:extLst>
      <p:ext uri="{BB962C8B-B14F-4D97-AF65-F5344CB8AC3E}">
        <p14:creationId xmlns:p14="http://schemas.microsoft.com/office/powerpoint/2010/main" val="2687671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We also have our own testing laboratory for testing samples from pipes and CIPP liners for their material properties. What you can see here is just a small selection from our range of services.</a:t>
            </a:r>
          </a:p>
          <a:p>
            <a:r>
              <a:rPr lang="en-US" dirty="0"/>
              <a:t>Since 2024 we also have a </a:t>
            </a:r>
            <a:r>
              <a:rPr lang="en-US"/>
              <a:t>second laboratory </a:t>
            </a:r>
            <a:r>
              <a:rPr lang="en-US" dirty="0"/>
              <a:t>with even more advanced testing equipment.</a:t>
            </a:r>
            <a:endParaRPr lang="de-DE" dirty="0"/>
          </a:p>
        </p:txBody>
      </p:sp>
      <p:sp>
        <p:nvSpPr>
          <p:cNvPr id="4" name="Foliennummernplatzhalter 3"/>
          <p:cNvSpPr>
            <a:spLocks noGrp="1"/>
          </p:cNvSpPr>
          <p:nvPr>
            <p:ph type="sldNum" sz="quarter" idx="5"/>
          </p:nvPr>
        </p:nvSpPr>
        <p:spPr/>
        <p:txBody>
          <a:bodyPr/>
          <a:lstStyle/>
          <a:p>
            <a:fld id="{2CAC644E-DC55-479D-9F2B-08FFE40731A5}" type="slidenum">
              <a:rPr lang="de-DE" smtClean="0"/>
              <a:pPr/>
              <a:t>9</a:t>
            </a:fld>
            <a:endParaRPr lang="de-DE"/>
          </a:p>
        </p:txBody>
      </p:sp>
    </p:spTree>
    <p:extLst>
      <p:ext uri="{BB962C8B-B14F-4D97-AF65-F5344CB8AC3E}">
        <p14:creationId xmlns:p14="http://schemas.microsoft.com/office/powerpoint/2010/main" val="198078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894FFFC-FAC9-467C-B048-8BBB613099CC}" type="datetimeFigureOut">
              <a:rPr lang="de-DE" smtClean="0"/>
              <a:t>09.01.2026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404923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894FFFC-FAC9-467C-B048-8BBB613099CC}" type="datetimeFigureOut">
              <a:rPr lang="de-DE" smtClean="0"/>
              <a:t>09.01.2026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203763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894FFFC-FAC9-467C-B048-8BBB613099CC}" type="datetimeFigureOut">
              <a:rPr lang="de-DE" smtClean="0"/>
              <a:t>09.01.2026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3661274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ECA29C6-4204-4201-B255-CB185F1A66D6}" type="datetime1">
              <a:rPr lang="de-DE" smtClean="0"/>
              <a:pPr/>
              <a:t>09.01.2026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pPr/>
              <a:t>‹Nr.›</a:t>
            </a:fld>
            <a:endParaRPr lang="de-DE"/>
          </a:p>
        </p:txBody>
      </p:sp>
    </p:spTree>
    <p:extLst>
      <p:ext uri="{BB962C8B-B14F-4D97-AF65-F5344CB8AC3E}">
        <p14:creationId xmlns:p14="http://schemas.microsoft.com/office/powerpoint/2010/main" val="346175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894FFFC-FAC9-467C-B048-8BBB613099CC}" type="datetimeFigureOut">
              <a:rPr lang="de-DE" smtClean="0"/>
              <a:t>09.01.2026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199752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0894FFFC-FAC9-467C-B048-8BBB613099CC}" type="datetimeFigureOut">
              <a:rPr lang="de-DE" smtClean="0"/>
              <a:t>09.01.2026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312802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894FFFC-FAC9-467C-B048-8BBB613099CC}" type="datetimeFigureOut">
              <a:rPr lang="de-DE" smtClean="0"/>
              <a:t>09.01.2026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88627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894FFFC-FAC9-467C-B048-8BBB613099CC}" type="datetimeFigureOut">
              <a:rPr lang="de-DE" smtClean="0"/>
              <a:t>09.01.2026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181892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0894FFFC-FAC9-467C-B048-8BBB613099CC}" type="datetimeFigureOut">
              <a:rPr lang="de-DE" smtClean="0"/>
              <a:t>09.01.2026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105081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894FFFC-FAC9-467C-B048-8BBB613099CC}" type="datetimeFigureOut">
              <a:rPr lang="de-DE" smtClean="0"/>
              <a:t>09.01.2026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314649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0894FFFC-FAC9-467C-B048-8BBB613099CC}" type="datetimeFigureOut">
              <a:rPr lang="de-DE" smtClean="0"/>
              <a:t>09.01.2026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241486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0894FFFC-FAC9-467C-B048-8BBB613099CC}" type="datetimeFigureOut">
              <a:rPr lang="de-DE" smtClean="0"/>
              <a:t>09.01.2026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19C800-FFB1-4325-B3A7-87D2EA9EAD89}" type="slidenum">
              <a:rPr lang="de-DE" smtClean="0"/>
              <a:t>‹Nr.›</a:t>
            </a:fld>
            <a:endParaRPr lang="de-DE"/>
          </a:p>
        </p:txBody>
      </p:sp>
    </p:spTree>
    <p:extLst>
      <p:ext uri="{BB962C8B-B14F-4D97-AF65-F5344CB8AC3E}">
        <p14:creationId xmlns:p14="http://schemas.microsoft.com/office/powerpoint/2010/main" val="121721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4FFFC-FAC9-467C-B048-8BBB613099CC}" type="datetimeFigureOut">
              <a:rPr lang="de-DE" smtClean="0"/>
              <a:t>09.01.2026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9C800-FFB1-4325-B3A7-87D2EA9EAD89}" type="slidenum">
              <a:rPr lang="de-DE" smtClean="0"/>
              <a:t>‹Nr.›</a:t>
            </a:fld>
            <a:endParaRPr lang="de-DE"/>
          </a:p>
        </p:txBody>
      </p:sp>
      <p:grpSp>
        <p:nvGrpSpPr>
          <p:cNvPr id="7" name="Gruppieren 6"/>
          <p:cNvGrpSpPr/>
          <p:nvPr userDrawn="1"/>
        </p:nvGrpSpPr>
        <p:grpSpPr>
          <a:xfrm>
            <a:off x="0" y="0"/>
            <a:ext cx="12192000" cy="649224"/>
            <a:chOff x="0" y="0"/>
            <a:chExt cx="12192000" cy="649224"/>
          </a:xfrm>
        </p:grpSpPr>
        <p:pic>
          <p:nvPicPr>
            <p:cNvPr id="8" name="Grafik 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pic>
          <p:nvPicPr>
            <p:cNvPr id="9" name="Grafik 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048000" y="0"/>
              <a:ext cx="9144000" cy="649224"/>
            </a:xfrm>
            <a:prstGeom prst="rect">
              <a:avLst/>
            </a:prstGeom>
          </p:spPr>
        </p:pic>
      </p:grpSp>
    </p:spTree>
    <p:extLst>
      <p:ext uri="{BB962C8B-B14F-4D97-AF65-F5344CB8AC3E}">
        <p14:creationId xmlns:p14="http://schemas.microsoft.com/office/powerpoint/2010/main" val="1416468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mailto:klameth@ikt.d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ikt.de/" TargetMode="External"/><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hyperlink" Target="http://www.ikt-online.org/" TargetMode="External"/><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5" descr="folienmaster_1">
            <a:extLst>
              <a:ext uri="{FF2B5EF4-FFF2-40B4-BE49-F238E27FC236}">
                <a16:creationId xmlns:a16="http://schemas.microsoft.com/office/drawing/2014/main" id="{039702C3-E6D9-466B-8323-2409A29B329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
            <a:ext cx="91440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5" descr="folienmaster_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0" y="0"/>
            <a:ext cx="91440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p:cNvSpPr>
            <a:spLocks noChangeArrowheads="1"/>
          </p:cNvSpPr>
          <p:nvPr/>
        </p:nvSpPr>
        <p:spPr bwMode="auto">
          <a:xfrm>
            <a:off x="6005090" y="550279"/>
            <a:ext cx="181822"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de-DE" sz="3200">
              <a:ea typeface="ＭＳ Ｐゴシック" panose="020B0600070205080204" pitchFamily="34" charset="-128"/>
            </a:endParaRPr>
          </a:p>
        </p:txBody>
      </p:sp>
      <p:sp>
        <p:nvSpPr>
          <p:cNvPr id="3076" name="Rectangle 10"/>
          <p:cNvSpPr>
            <a:spLocks noChangeArrowheads="1"/>
          </p:cNvSpPr>
          <p:nvPr/>
        </p:nvSpPr>
        <p:spPr bwMode="auto">
          <a:xfrm>
            <a:off x="1538288" y="5781527"/>
            <a:ext cx="181822"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tabLst>
                <a:tab pos="1990725" algn="l"/>
                <a:tab pos="3875088" algn="l"/>
              </a:tabLst>
              <a:defRPr>
                <a:solidFill>
                  <a:schemeClr val="tx1"/>
                </a:solidFill>
                <a:latin typeface="Arial" panose="020B0604020202020204" pitchFamily="34" charset="0"/>
              </a:defRPr>
            </a:lvl1pPr>
            <a:lvl2pPr marL="742950" indent="-285750">
              <a:tabLst>
                <a:tab pos="1990725" algn="l"/>
                <a:tab pos="3875088" algn="l"/>
              </a:tabLst>
              <a:defRPr>
                <a:solidFill>
                  <a:schemeClr val="tx1"/>
                </a:solidFill>
                <a:latin typeface="Arial" panose="020B0604020202020204" pitchFamily="34" charset="0"/>
              </a:defRPr>
            </a:lvl2pPr>
            <a:lvl3pPr marL="1143000" indent="-228600">
              <a:tabLst>
                <a:tab pos="1990725" algn="l"/>
                <a:tab pos="3875088" algn="l"/>
              </a:tabLst>
              <a:defRPr>
                <a:solidFill>
                  <a:schemeClr val="tx1"/>
                </a:solidFill>
                <a:latin typeface="Arial" panose="020B0604020202020204" pitchFamily="34" charset="0"/>
              </a:defRPr>
            </a:lvl3pPr>
            <a:lvl4pPr marL="1600200" indent="-228600">
              <a:tabLst>
                <a:tab pos="1990725" algn="l"/>
                <a:tab pos="3875088" algn="l"/>
              </a:tabLst>
              <a:defRPr>
                <a:solidFill>
                  <a:schemeClr val="tx1"/>
                </a:solidFill>
                <a:latin typeface="Arial" panose="020B0604020202020204" pitchFamily="34" charset="0"/>
              </a:defRPr>
            </a:lvl4pPr>
            <a:lvl5pPr marL="2057400" indent="-228600">
              <a:tabLst>
                <a:tab pos="1990725" algn="l"/>
                <a:tab pos="38750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990725" algn="l"/>
                <a:tab pos="38750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990725" algn="l"/>
                <a:tab pos="38750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990725" algn="l"/>
                <a:tab pos="38750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990725" algn="l"/>
                <a:tab pos="3875088" algn="l"/>
              </a:tabLst>
              <a:defRPr>
                <a:solidFill>
                  <a:schemeClr val="tx1"/>
                </a:solidFill>
                <a:latin typeface="Arial" panose="020B0604020202020204" pitchFamily="34" charset="0"/>
              </a:defRPr>
            </a:lvl9pPr>
          </a:lstStyle>
          <a:p>
            <a:endParaRPr lang="en-GB" altLang="de-DE" sz="2400">
              <a:latin typeface="Times New Roman" panose="02020603050405020304" pitchFamily="18" charset="0"/>
              <a:ea typeface="ＭＳ Ｐゴシック" panose="020B0600070205080204" pitchFamily="34" charset="-128"/>
            </a:endParaRPr>
          </a:p>
        </p:txBody>
      </p:sp>
      <p:sp>
        <p:nvSpPr>
          <p:cNvPr id="3077" name="Rectangle 9"/>
          <p:cNvSpPr>
            <a:spLocks noChangeArrowheads="1"/>
          </p:cNvSpPr>
          <p:nvPr/>
        </p:nvSpPr>
        <p:spPr bwMode="auto">
          <a:xfrm>
            <a:off x="1524000" y="4024345"/>
            <a:ext cx="1105088"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800" b="1">
                <a:latin typeface="Times New Roman" panose="02020603050405020304" pitchFamily="18" charset="0"/>
                <a:ea typeface="ＭＳ Ｐゴシック" panose="020B0600070205080204" pitchFamily="34" charset="-128"/>
                <a:cs typeface="Times New Roman" panose="02020603050405020304" pitchFamily="18" charset="0"/>
              </a:rPr>
              <a:t>	</a:t>
            </a:r>
            <a:endParaRPr lang="de-DE" altLang="de-DE" sz="240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054" name="Text Box 11"/>
          <p:cNvSpPr txBox="1">
            <a:spLocks noChangeArrowheads="1"/>
          </p:cNvSpPr>
          <p:nvPr/>
        </p:nvSpPr>
        <p:spPr bwMode="auto">
          <a:xfrm>
            <a:off x="1758950" y="2517776"/>
            <a:ext cx="8656638" cy="3787833"/>
          </a:xfrm>
          <a:prstGeom prst="rect">
            <a:avLst/>
          </a:prstGeom>
          <a:noFill/>
          <a:ln w="9525">
            <a:noFill/>
            <a:miter lim="800000"/>
            <a:headEnd/>
            <a:tailEnd/>
          </a:ln>
        </p:spPr>
        <p:txBody>
          <a:bodyPr lIns="90000" tIns="46800" rIns="90000" bIns="46800">
            <a:spAutoFit/>
          </a:bodyPr>
          <a:lstStyle/>
          <a:p>
            <a:pPr algn="ctr" defTabSz="809625">
              <a:spcBef>
                <a:spcPct val="50000"/>
              </a:spcBef>
              <a:defRPr/>
            </a:pPr>
            <a:r>
              <a:rPr lang="de-DE" altLang="de-DE" sz="6000" b="1" dirty="0">
                <a:ea typeface="ＭＳ Ｐゴシック" pitchFamily="34" charset="-128"/>
              </a:rPr>
              <a:t>„Risk </a:t>
            </a:r>
            <a:r>
              <a:rPr lang="de-DE" altLang="de-DE" sz="6000" b="1" dirty="0" err="1">
                <a:ea typeface="ＭＳ Ｐゴシック" pitchFamily="34" charset="-128"/>
              </a:rPr>
              <a:t>assessment</a:t>
            </a:r>
            <a:r>
              <a:rPr lang="de-DE" altLang="de-DE" sz="6000" b="1" dirty="0">
                <a:ea typeface="ＭＳ Ｐゴシック" pitchFamily="34" charset="-128"/>
              </a:rPr>
              <a:t> </a:t>
            </a:r>
            <a:r>
              <a:rPr lang="de-DE" altLang="de-DE" sz="6000" b="1" dirty="0" err="1">
                <a:ea typeface="ＭＳ Ｐゴシック" pitchFamily="34" charset="-128"/>
              </a:rPr>
              <a:t>of</a:t>
            </a:r>
            <a:br>
              <a:rPr lang="de-DE" altLang="de-DE" sz="6000" b="1" dirty="0">
                <a:ea typeface="ＭＳ Ｐゴシック" pitchFamily="34" charset="-128"/>
              </a:rPr>
            </a:br>
            <a:r>
              <a:rPr lang="de-DE" altLang="de-DE" sz="6000" b="1" dirty="0">
                <a:ea typeface="ＭＳ Ｐゴシック" pitchFamily="34" charset="-128"/>
              </a:rPr>
              <a:t>large </a:t>
            </a:r>
            <a:r>
              <a:rPr lang="de-DE" altLang="de-DE" sz="6000" b="1" dirty="0" err="1">
                <a:ea typeface="ＭＳ Ｐゴシック" pitchFamily="34" charset="-128"/>
              </a:rPr>
              <a:t>scale</a:t>
            </a:r>
            <a:r>
              <a:rPr lang="de-DE" altLang="de-DE" sz="6000" b="1" dirty="0">
                <a:ea typeface="ＭＳ Ｐゴシック" pitchFamily="34" charset="-128"/>
              </a:rPr>
              <a:t> </a:t>
            </a:r>
            <a:r>
              <a:rPr lang="de-DE" altLang="de-DE" sz="6000" b="1" dirty="0" err="1">
                <a:ea typeface="ＭＳ Ｐゴシック" pitchFamily="34" charset="-128"/>
              </a:rPr>
              <a:t>sewers</a:t>
            </a:r>
            <a:r>
              <a:rPr lang="de-DE" altLang="de-DE" sz="6000" b="1" dirty="0">
                <a:ea typeface="ＭＳ Ｐゴシック" pitchFamily="34" charset="-128"/>
              </a:rPr>
              <a:t> </a:t>
            </a:r>
            <a:r>
              <a:rPr lang="de-DE" altLang="de-DE" sz="6000" b="1" dirty="0" err="1">
                <a:ea typeface="ＭＳ Ｐゴシック" pitchFamily="34" charset="-128"/>
              </a:rPr>
              <a:t>with</a:t>
            </a:r>
            <a:br>
              <a:rPr lang="de-DE" altLang="de-DE" sz="6000" b="1" dirty="0">
                <a:ea typeface="ＭＳ Ｐゴシック" pitchFamily="34" charset="-128"/>
              </a:rPr>
            </a:br>
            <a:r>
              <a:rPr lang="de-DE" altLang="de-DE" sz="6000" b="1" dirty="0" err="1">
                <a:ea typeface="ＭＳ Ｐゴシック" pitchFamily="34" charset="-128"/>
              </a:rPr>
              <a:t>the</a:t>
            </a:r>
            <a:r>
              <a:rPr lang="de-DE" altLang="de-DE" sz="6000" b="1" dirty="0">
                <a:ea typeface="ＭＳ Ｐゴシック" pitchFamily="34" charset="-128"/>
              </a:rPr>
              <a:t> MAC-System</a:t>
            </a:r>
            <a:r>
              <a:rPr lang="de-DE" altLang="de-DE" sz="6000" b="1" dirty="0">
                <a:latin typeface="+mn-lt"/>
                <a:ea typeface="ＭＳ Ｐゴシック" pitchFamily="34" charset="-128"/>
              </a:rPr>
              <a:t>“</a:t>
            </a:r>
            <a:br>
              <a:rPr lang="de-DE" altLang="de-DE" sz="6000" b="1" dirty="0">
                <a:latin typeface="+mn-lt"/>
                <a:ea typeface="ＭＳ Ｐゴシック" pitchFamily="34" charset="-128"/>
              </a:rPr>
            </a:br>
            <a:endParaRPr lang="de-DE" altLang="de-DE" sz="2400" b="1" dirty="0">
              <a:latin typeface="+mn-lt"/>
              <a:ea typeface="ＭＳ Ｐゴシック" pitchFamily="34" charset="-128"/>
            </a:endParaRPr>
          </a:p>
          <a:p>
            <a:pPr algn="ctr" defTabSz="809625">
              <a:spcBef>
                <a:spcPct val="50000"/>
              </a:spcBef>
              <a:defRPr/>
            </a:pPr>
            <a:r>
              <a:rPr lang="de-DE" altLang="de-DE" sz="2400" dirty="0">
                <a:latin typeface="Arial" charset="0"/>
                <a:ea typeface="ＭＳ Ｐゴシック" pitchFamily="34" charset="-128"/>
              </a:rPr>
              <a:t>Dr.-Ing. Mark </a:t>
            </a:r>
            <a:r>
              <a:rPr lang="de-DE" altLang="de-DE" sz="2400" dirty="0" err="1">
                <a:latin typeface="Arial" charset="0"/>
                <a:ea typeface="ＭＳ Ｐゴシック" pitchFamily="34" charset="-128"/>
              </a:rPr>
              <a:t>Klameth</a:t>
            </a:r>
            <a:endParaRPr lang="de-DE" altLang="de-DE" sz="2400" dirty="0">
              <a:latin typeface="Arial" charset="0"/>
              <a:ea typeface="ＭＳ Ｐゴシック" pitchFamily="34" charset="-128"/>
            </a:endParaRPr>
          </a:p>
        </p:txBody>
      </p:sp>
      <p:sp>
        <p:nvSpPr>
          <p:cNvPr id="3079" name="Rectangle 6"/>
          <p:cNvSpPr>
            <a:spLocks noChangeArrowheads="1"/>
          </p:cNvSpPr>
          <p:nvPr/>
        </p:nvSpPr>
        <p:spPr bwMode="auto">
          <a:xfrm>
            <a:off x="2484439" y="769939"/>
            <a:ext cx="72231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de-DE" sz="3200">
              <a:ea typeface="ＭＳ Ｐゴシック" panose="020B0600070205080204" pitchFamily="34" charset="-128"/>
            </a:endParaRPr>
          </a:p>
        </p:txBody>
      </p:sp>
      <p:sp>
        <p:nvSpPr>
          <p:cNvPr id="2057" name="Rectangle 9"/>
          <p:cNvSpPr>
            <a:spLocks noChangeArrowheads="1"/>
          </p:cNvSpPr>
          <p:nvPr/>
        </p:nvSpPr>
        <p:spPr bwMode="auto">
          <a:xfrm>
            <a:off x="252000" y="180000"/>
            <a:ext cx="5184775" cy="1512888"/>
          </a:xfrm>
          <a:prstGeom prst="rect">
            <a:avLst/>
          </a:prstGeom>
          <a:noFill/>
          <a:ln w="9525">
            <a:noFill/>
            <a:miter lim="800000"/>
            <a:headEnd/>
            <a:tailEnd/>
          </a:ln>
        </p:spPr>
        <p:txBody>
          <a:bodyPr anchor="ctr"/>
          <a:lstStyle/>
          <a:p>
            <a:pPr eaLnBrk="1" hangingPunct="1">
              <a:defRPr/>
            </a:pPr>
            <a:r>
              <a:rPr lang="de-DE" altLang="de-DE" sz="3200" b="1" dirty="0">
                <a:solidFill>
                  <a:srgbClr val="008080"/>
                </a:solidFill>
                <a:latin typeface="+mn-lt"/>
                <a:ea typeface="ＭＳ Ｐゴシック" pitchFamily="34" charset="-128"/>
              </a:rPr>
              <a:t>The MAC-System</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7A230AA-607B-4DEF-A688-E2CB03E5F8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000" y="1080000"/>
            <a:ext cx="3124200" cy="3600000"/>
          </a:xfrm>
          <a:prstGeom prst="rect">
            <a:avLst/>
          </a:prstGeom>
          <a:ln>
            <a:solidFill>
              <a:schemeClr val="tx1"/>
            </a:solidFill>
          </a:ln>
        </p:spPr>
      </p:pic>
      <p:sp>
        <p:nvSpPr>
          <p:cNvPr id="7" name="Foliennummernplatzhalter 2">
            <a:extLst>
              <a:ext uri="{FF2B5EF4-FFF2-40B4-BE49-F238E27FC236}">
                <a16:creationId xmlns:a16="http://schemas.microsoft.com/office/drawing/2014/main" id="{2B0E7D7F-DC91-4831-B0AA-930A5BB01C70}"/>
              </a:ext>
            </a:extLst>
          </p:cNvPr>
          <p:cNvSpPr>
            <a:spLocks noGrp="1"/>
          </p:cNvSpPr>
          <p:nvPr>
            <p:ph type="sldNum" sz="quarter" idx="12"/>
          </p:nvPr>
        </p:nvSpPr>
        <p:spPr>
          <a:xfrm>
            <a:off x="8068434" y="136525"/>
            <a:ext cx="2743200" cy="365125"/>
          </a:xfrm>
        </p:spPr>
        <p:txBody>
          <a:bodyPr/>
          <a:lstStyle/>
          <a:p>
            <a:fld id="{F519C800-FFB1-4325-B3A7-87D2EA9EAD89}" type="slidenum">
              <a:rPr lang="de-DE" smtClean="0"/>
              <a:pPr/>
              <a:t>2</a:t>
            </a:fld>
            <a:endParaRPr lang="de-DE" dirty="0"/>
          </a:p>
        </p:txBody>
      </p:sp>
      <p:sp>
        <p:nvSpPr>
          <p:cNvPr id="10" name="Text Box 11">
            <a:extLst>
              <a:ext uri="{FF2B5EF4-FFF2-40B4-BE49-F238E27FC236}">
                <a16:creationId xmlns:a16="http://schemas.microsoft.com/office/drawing/2014/main" id="{06A72D45-B2AD-47B5-AADA-C3CC4547E811}"/>
              </a:ext>
            </a:extLst>
          </p:cNvPr>
          <p:cNvSpPr txBox="1">
            <a:spLocks noChangeArrowheads="1"/>
          </p:cNvSpPr>
          <p:nvPr/>
        </p:nvSpPr>
        <p:spPr bwMode="auto">
          <a:xfrm>
            <a:off x="4140000" y="1008000"/>
            <a:ext cx="7678620" cy="4711163"/>
          </a:xfrm>
          <a:prstGeom prst="rect">
            <a:avLst/>
          </a:prstGeom>
          <a:noFill/>
          <a:ln w="9525">
            <a:noFill/>
            <a:miter lim="800000"/>
            <a:headEnd/>
            <a:tailEnd/>
          </a:ln>
        </p:spPr>
        <p:txBody>
          <a:bodyPr wrap="square" lIns="90000" tIns="46800" rIns="90000" bIns="46800">
            <a:spAutoFit/>
          </a:bodyPr>
          <a:lstStyle/>
          <a:p>
            <a:r>
              <a:rPr lang="de-DE" sz="2000" b="1" dirty="0"/>
              <a:t>Dr.-Ing. Mark Klameth</a:t>
            </a:r>
            <a:endParaRPr lang="de-DE" sz="2000" dirty="0"/>
          </a:p>
          <a:p>
            <a:r>
              <a:rPr lang="de-DE" sz="2000" dirty="0"/>
              <a:t>Senior Research </a:t>
            </a:r>
            <a:r>
              <a:rPr lang="de-DE" sz="2000" dirty="0" err="1"/>
              <a:t>Assistant</a:t>
            </a:r>
            <a:r>
              <a:rPr lang="de-DE" sz="2000" dirty="0"/>
              <a:t> at IKT Gelsenkirchen,</a:t>
            </a:r>
          </a:p>
          <a:p>
            <a:r>
              <a:rPr lang="en-US" sz="2000" dirty="0"/>
              <a:t>Head of Structural Calculations Department</a:t>
            </a:r>
          </a:p>
          <a:p>
            <a:endParaRPr lang="de-DE" sz="2000" dirty="0"/>
          </a:p>
          <a:p>
            <a:pPr>
              <a:tabLst>
                <a:tab pos="1165225" algn="l"/>
              </a:tabLst>
            </a:pPr>
            <a:r>
              <a:rPr lang="de-DE" sz="2000" dirty="0"/>
              <a:t>Studies:	</a:t>
            </a:r>
            <a:r>
              <a:rPr lang="en-US" sz="2000" dirty="0"/>
              <a:t>Civil engineer (University of Hanover)</a:t>
            </a:r>
          </a:p>
          <a:p>
            <a:pPr>
              <a:tabLst>
                <a:tab pos="1165225" algn="l"/>
              </a:tabLst>
            </a:pPr>
            <a:r>
              <a:rPr lang="de-DE" sz="2000" dirty="0" err="1"/>
              <a:t>Doctorate</a:t>
            </a:r>
            <a:r>
              <a:rPr lang="de-DE" sz="2000" dirty="0"/>
              <a:t>:	Institute für </a:t>
            </a:r>
            <a:r>
              <a:rPr lang="en-US" sz="2000" dirty="0"/>
              <a:t>Geotechnical Engineering</a:t>
            </a:r>
            <a:r>
              <a:rPr lang="de-DE" sz="2000" dirty="0"/>
              <a:t> (IGTH)</a:t>
            </a:r>
          </a:p>
          <a:p>
            <a:pPr>
              <a:tabLst>
                <a:tab pos="1165225" algn="l"/>
              </a:tabLst>
            </a:pPr>
            <a:r>
              <a:rPr lang="de-DE" sz="2000" dirty="0"/>
              <a:t>Topic:	</a:t>
            </a:r>
            <a:r>
              <a:rPr lang="de-DE" sz="2000" dirty="0" err="1"/>
              <a:t>Practical</a:t>
            </a:r>
            <a:r>
              <a:rPr lang="de-DE" sz="2000" dirty="0"/>
              <a:t> </a:t>
            </a:r>
            <a:r>
              <a:rPr lang="de-DE" sz="2000" dirty="0" err="1"/>
              <a:t>Applications</a:t>
            </a:r>
            <a:r>
              <a:rPr lang="de-DE" sz="2000" dirty="0"/>
              <a:t> </a:t>
            </a:r>
            <a:r>
              <a:rPr lang="de-DE" sz="2000" dirty="0" err="1"/>
              <a:t>of</a:t>
            </a:r>
            <a:r>
              <a:rPr lang="de-DE" sz="2000" dirty="0"/>
              <a:t> </a:t>
            </a:r>
            <a:r>
              <a:rPr lang="de-DE" sz="2000" dirty="0" err="1"/>
              <a:t>the</a:t>
            </a:r>
            <a:r>
              <a:rPr lang="de-DE" sz="2000" dirty="0"/>
              <a:t> MAC-Systems</a:t>
            </a:r>
          </a:p>
          <a:p>
            <a:pPr>
              <a:tabLst>
                <a:tab pos="1165225" algn="l"/>
              </a:tabLst>
            </a:pPr>
            <a:endParaRPr lang="de-DE" sz="2000" dirty="0"/>
          </a:p>
          <a:p>
            <a:endParaRPr lang="de-DE" sz="2000" dirty="0"/>
          </a:p>
          <a:p>
            <a:r>
              <a:rPr lang="de-DE" sz="2000" b="1" dirty="0"/>
              <a:t>At IKT </a:t>
            </a:r>
            <a:r>
              <a:rPr lang="de-DE" sz="2000" b="1" dirty="0" err="1"/>
              <a:t>since</a:t>
            </a:r>
            <a:r>
              <a:rPr lang="de-DE" sz="2000" b="1" dirty="0"/>
              <a:t> 2016:</a:t>
            </a:r>
          </a:p>
          <a:p>
            <a:pPr marL="285750" indent="-285750">
              <a:buFontTx/>
              <a:buChar char="-"/>
            </a:pPr>
            <a:r>
              <a:rPr lang="en-US" sz="2000" dirty="0"/>
              <a:t>static calculation of CIPP liners and existing pipe systems</a:t>
            </a:r>
          </a:p>
          <a:p>
            <a:pPr marL="285750" indent="-285750">
              <a:buFontTx/>
              <a:buChar char="-"/>
            </a:pPr>
            <a:r>
              <a:rPr lang="en-US" sz="2000" dirty="0"/>
              <a:t>numeric modelling and calculations </a:t>
            </a:r>
            <a:r>
              <a:rPr lang="de-DE" sz="2000" dirty="0"/>
              <a:t>(2D &amp; 3D)</a:t>
            </a:r>
          </a:p>
          <a:p>
            <a:pPr marL="285750" indent="-285750">
              <a:buFontTx/>
              <a:buChar char="-"/>
            </a:pPr>
            <a:r>
              <a:rPr lang="de-DE" sz="2000" dirty="0" err="1"/>
              <a:t>expertises</a:t>
            </a:r>
            <a:r>
              <a:rPr lang="de-DE" sz="2000" dirty="0"/>
              <a:t>, </a:t>
            </a:r>
            <a:r>
              <a:rPr lang="de-DE" sz="2000" dirty="0" err="1"/>
              <a:t>damage</a:t>
            </a:r>
            <a:r>
              <a:rPr lang="de-DE" sz="2000" dirty="0"/>
              <a:t> </a:t>
            </a:r>
            <a:r>
              <a:rPr lang="de-DE" sz="2000" dirty="0" err="1"/>
              <a:t>assessment</a:t>
            </a:r>
            <a:r>
              <a:rPr lang="de-DE" sz="2000" dirty="0"/>
              <a:t>, material &amp; </a:t>
            </a:r>
            <a:r>
              <a:rPr lang="de-DE" sz="2000" dirty="0" err="1"/>
              <a:t>product</a:t>
            </a:r>
            <a:r>
              <a:rPr lang="de-DE" sz="2000" dirty="0"/>
              <a:t> </a:t>
            </a:r>
            <a:r>
              <a:rPr lang="de-DE" sz="2000" dirty="0" err="1"/>
              <a:t>testing</a:t>
            </a:r>
            <a:endParaRPr lang="de-DE" sz="2000" dirty="0"/>
          </a:p>
          <a:p>
            <a:pPr marL="285750" indent="-285750">
              <a:buFontTx/>
              <a:buChar char="-"/>
            </a:pPr>
            <a:r>
              <a:rPr lang="de-DE" sz="2000" dirty="0" err="1"/>
              <a:t>seminars</a:t>
            </a:r>
            <a:r>
              <a:rPr lang="de-DE" sz="2000" dirty="0"/>
              <a:t>, in-house-training, </a:t>
            </a:r>
            <a:r>
              <a:rPr lang="de-DE" sz="2000" dirty="0" err="1"/>
              <a:t>presentations</a:t>
            </a:r>
            <a:r>
              <a:rPr lang="de-DE" sz="2000" dirty="0"/>
              <a:t> and </a:t>
            </a:r>
            <a:r>
              <a:rPr lang="de-DE" sz="2000" dirty="0" err="1"/>
              <a:t>lectures</a:t>
            </a:r>
            <a:endParaRPr lang="de-DE" sz="2000" dirty="0"/>
          </a:p>
          <a:p>
            <a:pPr marL="285750" indent="-285750">
              <a:buFontTx/>
              <a:buChar char="-"/>
            </a:pPr>
            <a:r>
              <a:rPr lang="de-DE" sz="2000" dirty="0"/>
              <a:t>Committee </a:t>
            </a:r>
            <a:r>
              <a:rPr lang="de-DE" sz="2000" dirty="0" err="1"/>
              <a:t>member</a:t>
            </a:r>
            <a:r>
              <a:rPr lang="de-DE" sz="2000" dirty="0"/>
              <a:t> at DWA</a:t>
            </a:r>
          </a:p>
        </p:txBody>
      </p:sp>
      <p:sp>
        <p:nvSpPr>
          <p:cNvPr id="13" name="Textfeld 12">
            <a:extLst>
              <a:ext uri="{FF2B5EF4-FFF2-40B4-BE49-F238E27FC236}">
                <a16:creationId xmlns:a16="http://schemas.microsoft.com/office/drawing/2014/main" id="{90C71F40-9A13-418D-8333-98DB0211E2EB}"/>
              </a:ext>
            </a:extLst>
          </p:cNvPr>
          <p:cNvSpPr txBox="1"/>
          <p:nvPr/>
        </p:nvSpPr>
        <p:spPr>
          <a:xfrm>
            <a:off x="540001" y="4824457"/>
            <a:ext cx="3124200" cy="1231106"/>
          </a:xfrm>
          <a:prstGeom prst="rect">
            <a:avLst/>
          </a:prstGeom>
          <a:noFill/>
        </p:spPr>
        <p:txBody>
          <a:bodyPr wrap="square">
            <a:spAutoFit/>
          </a:bodyPr>
          <a:lstStyle/>
          <a:p>
            <a:r>
              <a:rPr lang="de-DE" sz="2000" b="1" dirty="0">
                <a:ea typeface="ＭＳ Ｐゴシック" pitchFamily="34" charset="-128"/>
              </a:rPr>
              <a:t>Dr.-Ing. Mark Klameth</a:t>
            </a:r>
          </a:p>
          <a:p>
            <a:endParaRPr lang="de-DE" b="1" dirty="0"/>
          </a:p>
          <a:p>
            <a:r>
              <a:rPr lang="de-DE" b="1" dirty="0"/>
              <a:t>Email: </a:t>
            </a:r>
            <a:r>
              <a:rPr lang="de-DE" b="1" dirty="0">
                <a:hlinkClick r:id="rId4"/>
              </a:rPr>
              <a:t>klameth@ikt.de</a:t>
            </a:r>
            <a:endParaRPr lang="de-DE" b="1" dirty="0"/>
          </a:p>
          <a:p>
            <a:r>
              <a:rPr lang="de-DE" b="1" dirty="0"/>
              <a:t>Tel.: + 49 209 17806-23</a:t>
            </a:r>
            <a:endParaRPr lang="de-DE" dirty="0"/>
          </a:p>
        </p:txBody>
      </p:sp>
      <p:sp>
        <p:nvSpPr>
          <p:cNvPr id="9" name="Rectangle 9">
            <a:extLst>
              <a:ext uri="{FF2B5EF4-FFF2-40B4-BE49-F238E27FC236}">
                <a16:creationId xmlns:a16="http://schemas.microsoft.com/office/drawing/2014/main" id="{2E476654-D62F-4736-9EC4-C98BADF5DDFD}"/>
              </a:ext>
            </a:extLst>
          </p:cNvPr>
          <p:cNvSpPr>
            <a:spLocks noChangeArrowheads="1"/>
          </p:cNvSpPr>
          <p:nvPr/>
        </p:nvSpPr>
        <p:spPr bwMode="auto">
          <a:xfrm>
            <a:off x="106893" y="76203"/>
            <a:ext cx="5989108" cy="490008"/>
          </a:xfrm>
          <a:prstGeom prst="rect">
            <a:avLst/>
          </a:prstGeom>
          <a:noFill/>
          <a:ln w="9525">
            <a:noFill/>
            <a:miter lim="800000"/>
            <a:headEnd/>
            <a:tailEnd/>
          </a:ln>
        </p:spPr>
        <p:txBody>
          <a:bodyPr anchor="t" anchorCtr="0"/>
          <a:lstStyle/>
          <a:p>
            <a:pPr eaLnBrk="1" hangingPunct="1">
              <a:defRPr/>
            </a:pPr>
            <a:r>
              <a:rPr lang="de-DE" altLang="de-DE" sz="2800" b="1" dirty="0">
                <a:solidFill>
                  <a:srgbClr val="008080"/>
                </a:solidFill>
                <a:latin typeface="+mn-lt"/>
                <a:ea typeface="ＭＳ Ｐゴシック" pitchFamily="34" charset="-128"/>
              </a:rPr>
              <a:t>About </a:t>
            </a:r>
            <a:r>
              <a:rPr lang="de-DE" altLang="de-DE" sz="2800" b="1" dirty="0" err="1">
                <a:solidFill>
                  <a:srgbClr val="008080"/>
                </a:solidFill>
                <a:latin typeface="+mn-lt"/>
                <a:ea typeface="ＭＳ Ｐゴシック" pitchFamily="34" charset="-128"/>
              </a:rPr>
              <a:t>me</a:t>
            </a:r>
            <a:endParaRPr lang="de-DE" altLang="de-DE" sz="2800" b="1" dirty="0">
              <a:solidFill>
                <a:srgbClr val="008080"/>
              </a:solidFill>
              <a:latin typeface="+mn-lt"/>
              <a:ea typeface="ＭＳ Ｐゴシック" pitchFamily="34" charset="-128"/>
            </a:endParaRPr>
          </a:p>
        </p:txBody>
      </p:sp>
    </p:spTree>
    <p:extLst>
      <p:ext uri="{BB962C8B-B14F-4D97-AF65-F5344CB8AC3E}">
        <p14:creationId xmlns:p14="http://schemas.microsoft.com/office/powerpoint/2010/main" val="168187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E776302F-C3F2-43F3-BCC1-CFBEEA227705}"/>
              </a:ext>
            </a:extLst>
          </p:cNvPr>
          <p:cNvGrpSpPr/>
          <p:nvPr/>
        </p:nvGrpSpPr>
        <p:grpSpPr>
          <a:xfrm>
            <a:off x="4079874" y="908051"/>
            <a:ext cx="7489825" cy="1889124"/>
            <a:chOff x="4079874" y="908051"/>
            <a:chExt cx="7489825" cy="1889124"/>
          </a:xfrm>
        </p:grpSpPr>
        <p:sp>
          <p:nvSpPr>
            <p:cNvPr id="11267" name="Text Box 1033">
              <a:extLst>
                <a:ext uri="{FF2B5EF4-FFF2-40B4-BE49-F238E27FC236}">
                  <a16:creationId xmlns:a16="http://schemas.microsoft.com/office/drawing/2014/main" id="{168A7438-5E51-4F6B-AD40-C7EFF61B59C9}"/>
                </a:ext>
              </a:extLst>
            </p:cNvPr>
            <p:cNvSpPr txBox="1">
              <a:spLocks noChangeArrowheads="1"/>
            </p:cNvSpPr>
            <p:nvPr/>
          </p:nvSpPr>
          <p:spPr bwMode="auto">
            <a:xfrm>
              <a:off x="4079874" y="908051"/>
              <a:ext cx="7489825" cy="461655"/>
            </a:xfrm>
            <a:prstGeom prst="rect">
              <a:avLst/>
            </a:prstGeom>
            <a:solidFill>
              <a:srgbClr val="00867E"/>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0" tIns="45715" rIns="91430" bIns="45715">
              <a:spAutoFit/>
            </a:bodyP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spcBef>
                  <a:spcPct val="50000"/>
                </a:spcBef>
              </a:pPr>
              <a:r>
                <a:rPr kumimoji="1" lang="de-DE" altLang="de-DE" sz="2400" b="1" dirty="0">
                  <a:solidFill>
                    <a:schemeClr val="bg1"/>
                  </a:solidFill>
                </a:rPr>
                <a:t>IKT – Institute </a:t>
              </a:r>
              <a:r>
                <a:rPr kumimoji="1" lang="de-DE" altLang="de-DE" sz="2400" b="1" dirty="0" err="1">
                  <a:solidFill>
                    <a:schemeClr val="bg1"/>
                  </a:solidFill>
                </a:rPr>
                <a:t>for</a:t>
              </a:r>
              <a:r>
                <a:rPr kumimoji="1" lang="de-DE" altLang="de-DE" sz="2400" b="1" dirty="0">
                  <a:solidFill>
                    <a:schemeClr val="bg1"/>
                  </a:solidFill>
                </a:rPr>
                <a:t> Underground Infrastructure</a:t>
              </a:r>
            </a:p>
          </p:txBody>
        </p:sp>
        <p:sp>
          <p:nvSpPr>
            <p:cNvPr id="11292" name="Rectangle 1035">
              <a:extLst>
                <a:ext uri="{FF2B5EF4-FFF2-40B4-BE49-F238E27FC236}">
                  <a16:creationId xmlns:a16="http://schemas.microsoft.com/office/drawing/2014/main" id="{8A61AFBD-925C-4987-ACD9-E733D6790380}"/>
                </a:ext>
              </a:extLst>
            </p:cNvPr>
            <p:cNvSpPr>
              <a:spLocks noChangeArrowheads="1"/>
            </p:cNvSpPr>
            <p:nvPr/>
          </p:nvSpPr>
          <p:spPr bwMode="auto">
            <a:xfrm>
              <a:off x="4079874" y="1806575"/>
              <a:ext cx="4128073" cy="457200"/>
            </a:xfrm>
            <a:prstGeom prst="rect">
              <a:avLst/>
            </a:prstGeom>
            <a:solidFill>
              <a:srgbClr val="00867E"/>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b="1" dirty="0">
                  <a:solidFill>
                    <a:schemeClr val="bg1"/>
                  </a:solidFill>
                </a:rPr>
                <a:t>2/3 Network Operators</a:t>
              </a:r>
            </a:p>
          </p:txBody>
        </p:sp>
        <p:sp>
          <p:nvSpPr>
            <p:cNvPr id="11293" name="Rectangle 1036">
              <a:extLst>
                <a:ext uri="{FF2B5EF4-FFF2-40B4-BE49-F238E27FC236}">
                  <a16:creationId xmlns:a16="http://schemas.microsoft.com/office/drawing/2014/main" id="{C158F0C6-297D-4818-BBB1-B4A1F90A5001}"/>
                </a:ext>
              </a:extLst>
            </p:cNvPr>
            <p:cNvSpPr>
              <a:spLocks noChangeArrowheads="1"/>
            </p:cNvSpPr>
            <p:nvPr/>
          </p:nvSpPr>
          <p:spPr bwMode="auto">
            <a:xfrm>
              <a:off x="8284147" y="1806575"/>
              <a:ext cx="3285552" cy="457200"/>
            </a:xfrm>
            <a:prstGeom prst="rect">
              <a:avLst/>
            </a:prstGeom>
            <a:solidFill>
              <a:srgbClr val="00867E"/>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b="1" dirty="0">
                  <a:solidFill>
                    <a:schemeClr val="bg1"/>
                  </a:solidFill>
                </a:rPr>
                <a:t>1/3 Economy</a:t>
              </a:r>
            </a:p>
          </p:txBody>
        </p:sp>
        <p:sp>
          <p:nvSpPr>
            <p:cNvPr id="11294" name="Rectangle 1037">
              <a:extLst>
                <a:ext uri="{FF2B5EF4-FFF2-40B4-BE49-F238E27FC236}">
                  <a16:creationId xmlns:a16="http://schemas.microsoft.com/office/drawing/2014/main" id="{9D594E1A-06E3-43EC-B405-0CE85FC351D0}"/>
                </a:ext>
              </a:extLst>
            </p:cNvPr>
            <p:cNvSpPr>
              <a:spLocks noChangeArrowheads="1"/>
            </p:cNvSpPr>
            <p:nvPr/>
          </p:nvSpPr>
          <p:spPr bwMode="auto">
            <a:xfrm>
              <a:off x="8284147" y="2339975"/>
              <a:ext cx="3285552" cy="457200"/>
            </a:xfrm>
            <a:prstGeom prst="rect">
              <a:avLst/>
            </a:prstGeom>
            <a:solidFill>
              <a:srgbClr val="00867E"/>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dirty="0">
                  <a:solidFill>
                    <a:schemeClr val="bg1"/>
                  </a:solidFill>
                </a:rPr>
                <a:t>&gt; 70 </a:t>
              </a:r>
              <a:r>
                <a:rPr kumimoji="1" lang="de-DE" altLang="de-DE" sz="2400" dirty="0" err="1">
                  <a:solidFill>
                    <a:schemeClr val="bg1"/>
                  </a:solidFill>
                </a:rPr>
                <a:t>members</a:t>
              </a:r>
              <a:endParaRPr kumimoji="1" lang="de-DE" altLang="de-DE" sz="2400" dirty="0">
                <a:solidFill>
                  <a:schemeClr val="bg1"/>
                </a:solidFill>
              </a:endParaRPr>
            </a:p>
          </p:txBody>
        </p:sp>
        <p:sp>
          <p:nvSpPr>
            <p:cNvPr id="11295" name="Rectangle 1038">
              <a:extLst>
                <a:ext uri="{FF2B5EF4-FFF2-40B4-BE49-F238E27FC236}">
                  <a16:creationId xmlns:a16="http://schemas.microsoft.com/office/drawing/2014/main" id="{1940A688-55E0-4B76-BB55-8031F44B163E}"/>
                </a:ext>
              </a:extLst>
            </p:cNvPr>
            <p:cNvSpPr>
              <a:spLocks noChangeArrowheads="1"/>
            </p:cNvSpPr>
            <p:nvPr/>
          </p:nvSpPr>
          <p:spPr bwMode="auto">
            <a:xfrm>
              <a:off x="4079874" y="2339975"/>
              <a:ext cx="4128073" cy="457200"/>
            </a:xfrm>
            <a:prstGeom prst="rect">
              <a:avLst/>
            </a:prstGeom>
            <a:solidFill>
              <a:srgbClr val="00867E"/>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dirty="0">
                  <a:solidFill>
                    <a:schemeClr val="bg1"/>
                  </a:solidFill>
                </a:rPr>
                <a:t>&gt; 120 </a:t>
              </a:r>
              <a:r>
                <a:rPr kumimoji="1" lang="de-DE" altLang="de-DE" sz="2400" dirty="0" err="1">
                  <a:solidFill>
                    <a:schemeClr val="bg1"/>
                  </a:solidFill>
                </a:rPr>
                <a:t>members</a:t>
              </a:r>
              <a:endParaRPr kumimoji="1" lang="de-DE" altLang="de-DE" sz="2400" dirty="0">
                <a:solidFill>
                  <a:schemeClr val="bg1"/>
                </a:solidFill>
              </a:endParaRPr>
            </a:p>
          </p:txBody>
        </p:sp>
      </p:grpSp>
      <p:sp>
        <p:nvSpPr>
          <p:cNvPr id="11279" name="AutoShape 1042">
            <a:extLst>
              <a:ext uri="{FF2B5EF4-FFF2-40B4-BE49-F238E27FC236}">
                <a16:creationId xmlns:a16="http://schemas.microsoft.com/office/drawing/2014/main" id="{E5BC3DB1-FA2F-4C6D-9703-1B09B3F33050}"/>
              </a:ext>
            </a:extLst>
          </p:cNvPr>
          <p:cNvSpPr>
            <a:spLocks noChangeArrowheads="1"/>
          </p:cNvSpPr>
          <p:nvPr/>
        </p:nvSpPr>
        <p:spPr bwMode="auto">
          <a:xfrm>
            <a:off x="5205413" y="2878139"/>
            <a:ext cx="533400" cy="762000"/>
          </a:xfrm>
          <a:prstGeom prst="downArrow">
            <a:avLst>
              <a:gd name="adj1" fmla="val 50000"/>
              <a:gd name="adj2" fmla="val 35714"/>
            </a:avLst>
          </a:prstGeom>
          <a:solidFill>
            <a:schemeClr val="bg2"/>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de-DE" altLang="de-DE"/>
          </a:p>
        </p:txBody>
      </p:sp>
      <p:sp>
        <p:nvSpPr>
          <p:cNvPr id="11280" name="AutoShape 1043">
            <a:extLst>
              <a:ext uri="{FF2B5EF4-FFF2-40B4-BE49-F238E27FC236}">
                <a16:creationId xmlns:a16="http://schemas.microsoft.com/office/drawing/2014/main" id="{3C80D24A-8CC9-4BA8-BB7B-134BA7C06E52}"/>
              </a:ext>
            </a:extLst>
          </p:cNvPr>
          <p:cNvSpPr>
            <a:spLocks noChangeArrowheads="1"/>
          </p:cNvSpPr>
          <p:nvPr/>
        </p:nvSpPr>
        <p:spPr bwMode="auto">
          <a:xfrm>
            <a:off x="8939213" y="2878139"/>
            <a:ext cx="533400" cy="762000"/>
          </a:xfrm>
          <a:prstGeom prst="downArrow">
            <a:avLst>
              <a:gd name="adj1" fmla="val 50000"/>
              <a:gd name="adj2" fmla="val 35714"/>
            </a:avLst>
          </a:prstGeom>
          <a:solidFill>
            <a:schemeClr val="bg2"/>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de-DE" altLang="de-DE"/>
          </a:p>
        </p:txBody>
      </p:sp>
      <p:sp>
        <p:nvSpPr>
          <p:cNvPr id="11281" name="AutoShape 1044">
            <a:extLst>
              <a:ext uri="{FF2B5EF4-FFF2-40B4-BE49-F238E27FC236}">
                <a16:creationId xmlns:a16="http://schemas.microsoft.com/office/drawing/2014/main" id="{FE6F283D-2E9B-40D3-90D7-85279E81C4F8}"/>
              </a:ext>
            </a:extLst>
          </p:cNvPr>
          <p:cNvSpPr>
            <a:spLocks noChangeArrowheads="1"/>
          </p:cNvSpPr>
          <p:nvPr/>
        </p:nvSpPr>
        <p:spPr bwMode="auto">
          <a:xfrm>
            <a:off x="7072313" y="2878139"/>
            <a:ext cx="533400" cy="762000"/>
          </a:xfrm>
          <a:prstGeom prst="downArrow">
            <a:avLst>
              <a:gd name="adj1" fmla="val 50000"/>
              <a:gd name="adj2" fmla="val 35714"/>
            </a:avLst>
          </a:prstGeom>
          <a:solidFill>
            <a:schemeClr val="bg2"/>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de-DE" altLang="de-DE"/>
          </a:p>
        </p:txBody>
      </p:sp>
      <p:grpSp>
        <p:nvGrpSpPr>
          <p:cNvPr id="2" name="Gruppieren 1">
            <a:extLst>
              <a:ext uri="{FF2B5EF4-FFF2-40B4-BE49-F238E27FC236}">
                <a16:creationId xmlns:a16="http://schemas.microsoft.com/office/drawing/2014/main" id="{3E15C0E4-B161-45F7-8AE4-04A1D9341698}"/>
              </a:ext>
            </a:extLst>
          </p:cNvPr>
          <p:cNvGrpSpPr/>
          <p:nvPr/>
        </p:nvGrpSpPr>
        <p:grpSpPr>
          <a:xfrm>
            <a:off x="769699" y="3740703"/>
            <a:ext cx="10800000" cy="1037673"/>
            <a:chOff x="769699" y="3740703"/>
            <a:chExt cx="10800000" cy="1037673"/>
          </a:xfrm>
        </p:grpSpPr>
        <p:sp>
          <p:nvSpPr>
            <p:cNvPr id="11287" name="Rectangle 1046">
              <a:extLst>
                <a:ext uri="{FF2B5EF4-FFF2-40B4-BE49-F238E27FC236}">
                  <a16:creationId xmlns:a16="http://schemas.microsoft.com/office/drawing/2014/main" id="{467A2A0B-4A3B-43ED-9821-71C473A5262A}"/>
                </a:ext>
              </a:extLst>
            </p:cNvPr>
            <p:cNvSpPr>
              <a:spLocks noChangeArrowheads="1"/>
            </p:cNvSpPr>
            <p:nvPr/>
          </p:nvSpPr>
          <p:spPr bwMode="auto">
            <a:xfrm>
              <a:off x="769699" y="4320000"/>
              <a:ext cx="2016000" cy="457200"/>
            </a:xfrm>
            <a:prstGeom prst="rect">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dirty="0"/>
                <a:t>Research</a:t>
              </a:r>
            </a:p>
          </p:txBody>
        </p:sp>
        <p:sp>
          <p:nvSpPr>
            <p:cNvPr id="11288" name="Rectangle 1047">
              <a:extLst>
                <a:ext uri="{FF2B5EF4-FFF2-40B4-BE49-F238E27FC236}">
                  <a16:creationId xmlns:a16="http://schemas.microsoft.com/office/drawing/2014/main" id="{8BFAE4FD-F7CA-4A14-A852-7AAC5BFD5D69}"/>
                </a:ext>
              </a:extLst>
            </p:cNvPr>
            <p:cNvSpPr>
              <a:spLocks noChangeArrowheads="1"/>
            </p:cNvSpPr>
            <p:nvPr/>
          </p:nvSpPr>
          <p:spPr bwMode="auto">
            <a:xfrm>
              <a:off x="2966400" y="4320000"/>
              <a:ext cx="2016000" cy="457200"/>
            </a:xfrm>
            <a:prstGeom prst="rect">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dirty="0" err="1"/>
                <a:t>Product</a:t>
              </a:r>
              <a:r>
                <a:rPr kumimoji="1" lang="de-DE" altLang="de-DE" sz="2400" dirty="0"/>
                <a:t> Tests</a:t>
              </a:r>
            </a:p>
          </p:txBody>
        </p:sp>
        <p:sp>
          <p:nvSpPr>
            <p:cNvPr id="11289" name="Rectangle 1048">
              <a:extLst>
                <a:ext uri="{FF2B5EF4-FFF2-40B4-BE49-F238E27FC236}">
                  <a16:creationId xmlns:a16="http://schemas.microsoft.com/office/drawing/2014/main" id="{07BA1D8C-48E4-4270-9FF9-26D9FEAB005B}"/>
                </a:ext>
              </a:extLst>
            </p:cNvPr>
            <p:cNvSpPr>
              <a:spLocks noChangeArrowheads="1"/>
            </p:cNvSpPr>
            <p:nvPr/>
          </p:nvSpPr>
          <p:spPr bwMode="auto">
            <a:xfrm>
              <a:off x="5162400" y="4321176"/>
              <a:ext cx="2016000" cy="457200"/>
            </a:xfrm>
            <a:prstGeom prst="rect">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dirty="0"/>
                <a:t>QA </a:t>
              </a:r>
              <a:r>
                <a:rPr kumimoji="1" lang="de-DE" altLang="de-DE" sz="2400" dirty="0" err="1"/>
                <a:t>Testing</a:t>
              </a:r>
              <a:r>
                <a:rPr kumimoji="1" lang="de-DE" altLang="de-DE" sz="2400" dirty="0"/>
                <a:t> </a:t>
              </a:r>
            </a:p>
          </p:txBody>
        </p:sp>
        <p:sp>
          <p:nvSpPr>
            <p:cNvPr id="11290" name="Rectangle 1049">
              <a:extLst>
                <a:ext uri="{FF2B5EF4-FFF2-40B4-BE49-F238E27FC236}">
                  <a16:creationId xmlns:a16="http://schemas.microsoft.com/office/drawing/2014/main" id="{D9E3C287-736C-4A95-8716-8AB28326F7BA}"/>
                </a:ext>
              </a:extLst>
            </p:cNvPr>
            <p:cNvSpPr>
              <a:spLocks noChangeArrowheads="1"/>
            </p:cNvSpPr>
            <p:nvPr/>
          </p:nvSpPr>
          <p:spPr bwMode="auto">
            <a:xfrm>
              <a:off x="7358400" y="4321176"/>
              <a:ext cx="2016000" cy="457200"/>
            </a:xfrm>
            <a:prstGeom prst="rect">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dirty="0"/>
                <a:t>Education</a:t>
              </a:r>
            </a:p>
          </p:txBody>
        </p:sp>
        <p:sp>
          <p:nvSpPr>
            <p:cNvPr id="11291" name="Rectangle 1050">
              <a:extLst>
                <a:ext uri="{FF2B5EF4-FFF2-40B4-BE49-F238E27FC236}">
                  <a16:creationId xmlns:a16="http://schemas.microsoft.com/office/drawing/2014/main" id="{B27AE9D4-B120-45F0-99A8-FD2CF3598309}"/>
                </a:ext>
              </a:extLst>
            </p:cNvPr>
            <p:cNvSpPr>
              <a:spLocks noChangeArrowheads="1"/>
            </p:cNvSpPr>
            <p:nvPr/>
          </p:nvSpPr>
          <p:spPr bwMode="auto">
            <a:xfrm>
              <a:off x="9553699" y="4312517"/>
              <a:ext cx="2016000" cy="457200"/>
            </a:xfrm>
            <a:prstGeom prst="rect">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dirty="0"/>
                <a:t>Networking</a:t>
              </a:r>
            </a:p>
          </p:txBody>
        </p:sp>
        <p:sp>
          <p:nvSpPr>
            <p:cNvPr id="11283" name="Rectangle 1051">
              <a:extLst>
                <a:ext uri="{FF2B5EF4-FFF2-40B4-BE49-F238E27FC236}">
                  <a16:creationId xmlns:a16="http://schemas.microsoft.com/office/drawing/2014/main" id="{C77B7F74-731D-4C90-AAD3-9B938F2A3979}"/>
                </a:ext>
              </a:extLst>
            </p:cNvPr>
            <p:cNvSpPr>
              <a:spLocks noChangeArrowheads="1"/>
            </p:cNvSpPr>
            <p:nvPr/>
          </p:nvSpPr>
          <p:spPr bwMode="auto">
            <a:xfrm>
              <a:off x="769699" y="3740703"/>
              <a:ext cx="10800000" cy="457200"/>
            </a:xfrm>
            <a:prstGeom prst="rect">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b="1" dirty="0"/>
                <a:t>Quality Assurance: Construction, Operation, Rehabilitation</a:t>
              </a:r>
            </a:p>
          </p:txBody>
        </p:sp>
      </p:grpSp>
      <p:grpSp>
        <p:nvGrpSpPr>
          <p:cNvPr id="96306" name="Group 1074">
            <a:extLst>
              <a:ext uri="{FF2B5EF4-FFF2-40B4-BE49-F238E27FC236}">
                <a16:creationId xmlns:a16="http://schemas.microsoft.com/office/drawing/2014/main" id="{226B6322-049A-419A-B703-55F94E50B124}"/>
              </a:ext>
            </a:extLst>
          </p:cNvPr>
          <p:cNvGrpSpPr>
            <a:grpSpLocks/>
          </p:cNvGrpSpPr>
          <p:nvPr/>
        </p:nvGrpSpPr>
        <p:grpSpPr bwMode="auto">
          <a:xfrm>
            <a:off x="2706688" y="5059364"/>
            <a:ext cx="7480301" cy="1609725"/>
            <a:chOff x="919" y="3187"/>
            <a:chExt cx="4712" cy="1014"/>
          </a:xfrm>
        </p:grpSpPr>
        <p:sp>
          <p:nvSpPr>
            <p:cNvPr id="11272" name="Text Box 1032">
              <a:extLst>
                <a:ext uri="{FF2B5EF4-FFF2-40B4-BE49-F238E27FC236}">
                  <a16:creationId xmlns:a16="http://schemas.microsoft.com/office/drawing/2014/main" id="{ED647A3C-D52E-4314-A96D-D8F69F856F90}"/>
                </a:ext>
              </a:extLst>
            </p:cNvPr>
            <p:cNvSpPr txBox="1">
              <a:spLocks noChangeArrowheads="1"/>
            </p:cNvSpPr>
            <p:nvPr/>
          </p:nvSpPr>
          <p:spPr bwMode="auto">
            <a:xfrm>
              <a:off x="919" y="3187"/>
              <a:ext cx="4712" cy="291"/>
            </a:xfrm>
            <a:prstGeom prst="rect">
              <a:avLst/>
            </a:prstGeom>
            <a:noFill/>
            <a:ln>
              <a:noFill/>
            </a:ln>
            <a:effectLst/>
            <a:extLst>
              <a:ext uri="{909E8E84-426E-40DD-AFC4-6F175D3DCCD1}">
                <a14:hiddenFill xmlns:a14="http://schemas.microsoft.com/office/drawing/2010/main">
                  <a:solidFill>
                    <a:srgbClr val="00867E"/>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0" tIns="45715" rIns="91430" bIns="45715">
              <a:spAutoFit/>
            </a:bodyP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i="1" dirty="0" err="1"/>
                <a:t>Affiliated</a:t>
              </a:r>
              <a:r>
                <a:rPr kumimoji="1" lang="de-DE" altLang="de-DE" sz="2400" i="1" dirty="0"/>
                <a:t> Institute / Partner Institute / Teaching</a:t>
              </a:r>
            </a:p>
          </p:txBody>
        </p:sp>
        <p:pic>
          <p:nvPicPr>
            <p:cNvPr id="11273" name="Picture 1063" descr="BUW_Logo-Pantone293">
              <a:extLst>
                <a:ext uri="{FF2B5EF4-FFF2-40B4-BE49-F238E27FC236}">
                  <a16:creationId xmlns:a16="http://schemas.microsoft.com/office/drawing/2014/main" id="{6F153820-81AE-4B55-90FD-28A5A38EAC5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07" y="3953"/>
              <a:ext cx="35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67">
              <a:extLst>
                <a:ext uri="{FF2B5EF4-FFF2-40B4-BE49-F238E27FC236}">
                  <a16:creationId xmlns:a16="http://schemas.microsoft.com/office/drawing/2014/main" id="{2C6F9A2E-AE41-4276-8B02-E9681689AD0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81" y="3595"/>
              <a:ext cx="1089"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1068">
              <a:extLst>
                <a:ext uri="{FF2B5EF4-FFF2-40B4-BE49-F238E27FC236}">
                  <a16:creationId xmlns:a16="http://schemas.microsoft.com/office/drawing/2014/main" id="{4F77E624-C6D9-4A26-8D50-01AB742180A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38" y="3595"/>
              <a:ext cx="90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6" name="Picture 1069">
              <a:extLst>
                <a:ext uri="{FF2B5EF4-FFF2-40B4-BE49-F238E27FC236}">
                  <a16:creationId xmlns:a16="http://schemas.microsoft.com/office/drawing/2014/main" id="{0A23A2CA-7B4A-4414-9AEF-273A7AF8671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60" y="3550"/>
              <a:ext cx="1222"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7" name="Picture 1070">
              <a:extLst>
                <a:ext uri="{FF2B5EF4-FFF2-40B4-BE49-F238E27FC236}">
                  <a16:creationId xmlns:a16="http://schemas.microsoft.com/office/drawing/2014/main" id="{A89F9305-B10C-47FF-BD1B-48A1D42E264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2778" r="547" b="-1"/>
            <a:stretch/>
          </p:blipFill>
          <p:spPr bwMode="auto">
            <a:xfrm>
              <a:off x="3742" y="3921"/>
              <a:ext cx="907"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8" name="Picture 1071">
              <a:extLst>
                <a:ext uri="{FF2B5EF4-FFF2-40B4-BE49-F238E27FC236}">
                  <a16:creationId xmlns:a16="http://schemas.microsoft.com/office/drawing/2014/main" id="{501664E7-2A5F-4E85-B24B-53C089EB5A6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36" y="3931"/>
              <a:ext cx="817"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Rectangle 9">
            <a:extLst>
              <a:ext uri="{FF2B5EF4-FFF2-40B4-BE49-F238E27FC236}">
                <a16:creationId xmlns:a16="http://schemas.microsoft.com/office/drawing/2014/main" id="{689D3F65-D559-4380-9523-720E8974E95E}"/>
              </a:ext>
            </a:extLst>
          </p:cNvPr>
          <p:cNvSpPr>
            <a:spLocks noChangeArrowheads="1"/>
          </p:cNvSpPr>
          <p:nvPr/>
        </p:nvSpPr>
        <p:spPr bwMode="auto">
          <a:xfrm>
            <a:off x="72000" y="115889"/>
            <a:ext cx="7489825" cy="433387"/>
          </a:xfrm>
          <a:prstGeom prst="rect">
            <a:avLst/>
          </a:prstGeom>
          <a:noFill/>
          <a:ln w="9525">
            <a:noFill/>
            <a:miter lim="800000"/>
            <a:headEnd/>
            <a:tailEnd/>
          </a:ln>
        </p:spPr>
        <p:txBody>
          <a:bodyPr anchor="ctr"/>
          <a:lstStyle/>
          <a:p>
            <a:pPr eaLnBrk="1" hangingPunct="1">
              <a:defRPr/>
            </a:pPr>
            <a:r>
              <a:rPr lang="de-DE" altLang="de-DE" sz="2800" b="1" dirty="0">
                <a:solidFill>
                  <a:srgbClr val="008080"/>
                </a:solidFill>
                <a:ea typeface="ＭＳ Ｐゴシック" pitchFamily="34" charset="-128"/>
              </a:rPr>
              <a:t>IKT – </a:t>
            </a:r>
            <a:r>
              <a:rPr lang="de-DE" altLang="de-DE" sz="2800" b="1" dirty="0" err="1">
                <a:solidFill>
                  <a:srgbClr val="008080"/>
                </a:solidFill>
                <a:ea typeface="ＭＳ Ｐゴシック" pitchFamily="34" charset="-128"/>
              </a:rPr>
              <a:t>Structure</a:t>
            </a:r>
            <a:r>
              <a:rPr lang="de-DE" altLang="de-DE" sz="2800" b="1" dirty="0">
                <a:solidFill>
                  <a:srgbClr val="008080"/>
                </a:solidFill>
                <a:ea typeface="ＭＳ Ｐゴシック" pitchFamily="34" charset="-128"/>
              </a:rPr>
              <a:t>, Tasks und Partners</a:t>
            </a:r>
          </a:p>
        </p:txBody>
      </p:sp>
      <p:sp>
        <p:nvSpPr>
          <p:cNvPr id="28" name="Foliennummernplatzhalter 2">
            <a:extLst>
              <a:ext uri="{FF2B5EF4-FFF2-40B4-BE49-F238E27FC236}">
                <a16:creationId xmlns:a16="http://schemas.microsoft.com/office/drawing/2014/main" id="{345D4CEE-ADD0-44B6-8BD9-0763E1BD5D8C}"/>
              </a:ext>
            </a:extLst>
          </p:cNvPr>
          <p:cNvSpPr>
            <a:spLocks noGrp="1"/>
          </p:cNvSpPr>
          <p:nvPr>
            <p:ph type="sldNum" sz="quarter" idx="12"/>
          </p:nvPr>
        </p:nvSpPr>
        <p:spPr>
          <a:xfrm>
            <a:off x="10357804" y="136525"/>
            <a:ext cx="453829" cy="365125"/>
          </a:xfrm>
        </p:spPr>
        <p:txBody>
          <a:bodyPr/>
          <a:lstStyle/>
          <a:p>
            <a:fld id="{F519C800-FFB1-4325-B3A7-87D2EA9EAD89}" type="slidenum">
              <a:rPr lang="de-DE" smtClean="0"/>
              <a:pPr/>
              <a:t>3</a:t>
            </a:fld>
            <a:endParaRPr lang="de-DE" dirty="0"/>
          </a:p>
        </p:txBody>
      </p:sp>
      <p:pic>
        <p:nvPicPr>
          <p:cNvPr id="29" name="Grafik 1">
            <a:extLst>
              <a:ext uri="{FF2B5EF4-FFF2-40B4-BE49-F238E27FC236}">
                <a16:creationId xmlns:a16="http://schemas.microsoft.com/office/drawing/2014/main" id="{1001BDCC-F880-4E12-828B-FF95FA56F762}"/>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16291" y="875653"/>
            <a:ext cx="3587359" cy="19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2">
            <a:extLst>
              <a:ext uri="{FF2B5EF4-FFF2-40B4-BE49-F238E27FC236}">
                <a16:creationId xmlns:a16="http://schemas.microsoft.com/office/drawing/2014/main" id="{BC249FEC-5097-4F7D-ADE1-995CC3030621}"/>
              </a:ext>
            </a:extLst>
          </p:cNvPr>
          <p:cNvSpPr>
            <a:spLocks noGrp="1"/>
          </p:cNvSpPr>
          <p:nvPr>
            <p:ph type="sldNum" sz="quarter" idx="12"/>
          </p:nvPr>
        </p:nvSpPr>
        <p:spPr>
          <a:xfrm>
            <a:off x="10357804" y="136525"/>
            <a:ext cx="453829" cy="365125"/>
          </a:xfrm>
        </p:spPr>
        <p:txBody>
          <a:bodyPr/>
          <a:lstStyle/>
          <a:p>
            <a:fld id="{F519C800-FFB1-4325-B3A7-87D2EA9EAD89}" type="slidenum">
              <a:rPr lang="de-DE" smtClean="0"/>
              <a:pPr/>
              <a:t>4</a:t>
            </a:fld>
            <a:endParaRPr lang="de-DE" dirty="0"/>
          </a:p>
        </p:txBody>
      </p:sp>
      <p:sp>
        <p:nvSpPr>
          <p:cNvPr id="5" name="Rectangle 9">
            <a:extLst>
              <a:ext uri="{FF2B5EF4-FFF2-40B4-BE49-F238E27FC236}">
                <a16:creationId xmlns:a16="http://schemas.microsoft.com/office/drawing/2014/main" id="{79F147F1-E3BE-47F7-8E00-5940D8B881FA}"/>
              </a:ext>
            </a:extLst>
          </p:cNvPr>
          <p:cNvSpPr>
            <a:spLocks noChangeArrowheads="1"/>
          </p:cNvSpPr>
          <p:nvPr/>
        </p:nvSpPr>
        <p:spPr bwMode="auto">
          <a:xfrm>
            <a:off x="72000" y="115889"/>
            <a:ext cx="8065591" cy="433387"/>
          </a:xfrm>
          <a:prstGeom prst="rect">
            <a:avLst/>
          </a:prstGeom>
          <a:noFill/>
          <a:ln w="9525">
            <a:noFill/>
            <a:miter lim="800000"/>
            <a:headEnd/>
            <a:tailEnd/>
          </a:ln>
        </p:spPr>
        <p:txBody>
          <a:bodyPr anchor="ctr"/>
          <a:lstStyle/>
          <a:p>
            <a:pPr eaLnBrk="1" hangingPunct="1">
              <a:defRPr/>
            </a:pPr>
            <a:r>
              <a:rPr lang="de-DE" altLang="de-DE" sz="2800" b="1" dirty="0">
                <a:solidFill>
                  <a:srgbClr val="008080"/>
                </a:solidFill>
                <a:ea typeface="ＭＳ Ｐゴシック" pitchFamily="34" charset="-128"/>
              </a:rPr>
              <a:t>IKT – Institute </a:t>
            </a:r>
            <a:r>
              <a:rPr lang="de-DE" altLang="de-DE" sz="2800" b="1" dirty="0" err="1">
                <a:solidFill>
                  <a:srgbClr val="008080"/>
                </a:solidFill>
                <a:ea typeface="ＭＳ Ｐゴシック" pitchFamily="34" charset="-128"/>
              </a:rPr>
              <a:t>for</a:t>
            </a:r>
            <a:r>
              <a:rPr lang="de-DE" altLang="de-DE" sz="2800" b="1" dirty="0">
                <a:solidFill>
                  <a:srgbClr val="008080"/>
                </a:solidFill>
                <a:ea typeface="ＭＳ Ｐゴシック" pitchFamily="34" charset="-128"/>
              </a:rPr>
              <a:t> Underground Infrastructure</a:t>
            </a:r>
          </a:p>
        </p:txBody>
      </p:sp>
      <p:pic>
        <p:nvPicPr>
          <p:cNvPr id="12" name="Grafik 11">
            <a:extLst>
              <a:ext uri="{FF2B5EF4-FFF2-40B4-BE49-F238E27FC236}">
                <a16:creationId xmlns:a16="http://schemas.microsoft.com/office/drawing/2014/main" id="{595FF156-367F-491F-BBEF-578A418C5C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13" y="648677"/>
            <a:ext cx="10714892" cy="6204152"/>
          </a:xfrm>
          <a:prstGeom prst="rect">
            <a:avLst/>
          </a:prstGeom>
        </p:spPr>
      </p:pic>
      <p:pic>
        <p:nvPicPr>
          <p:cNvPr id="2" name="Grafik 1">
            <a:extLst>
              <a:ext uri="{FF2B5EF4-FFF2-40B4-BE49-F238E27FC236}">
                <a16:creationId xmlns:a16="http://schemas.microsoft.com/office/drawing/2014/main" id="{E337AA06-D174-4915-80DB-076FE494A3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8726" y="648677"/>
            <a:ext cx="5244861" cy="3381556"/>
          </a:xfrm>
          <a:prstGeom prst="rect">
            <a:avLst/>
          </a:prstGeom>
          <a:ln w="25400">
            <a:solidFill>
              <a:srgbClr val="FF0000"/>
            </a:solidFill>
          </a:ln>
        </p:spPr>
      </p:pic>
      <p:sp>
        <p:nvSpPr>
          <p:cNvPr id="13" name="Ellipse 12">
            <a:extLst>
              <a:ext uri="{FF2B5EF4-FFF2-40B4-BE49-F238E27FC236}">
                <a16:creationId xmlns:a16="http://schemas.microsoft.com/office/drawing/2014/main" id="{2AC512CD-8F1A-4523-B792-0799DB266807}"/>
              </a:ext>
            </a:extLst>
          </p:cNvPr>
          <p:cNvSpPr/>
          <p:nvPr/>
        </p:nvSpPr>
        <p:spPr>
          <a:xfrm>
            <a:off x="9897665" y="2229108"/>
            <a:ext cx="360000" cy="360000"/>
          </a:xfrm>
          <a:prstGeom prst="ellips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 name="Rechteck 2">
            <a:extLst>
              <a:ext uri="{FF2B5EF4-FFF2-40B4-BE49-F238E27FC236}">
                <a16:creationId xmlns:a16="http://schemas.microsoft.com/office/drawing/2014/main" id="{791A11B0-AA24-42D0-A2CB-056E9514C5C1}"/>
              </a:ext>
            </a:extLst>
          </p:cNvPr>
          <p:cNvSpPr/>
          <p:nvPr/>
        </p:nvSpPr>
        <p:spPr>
          <a:xfrm>
            <a:off x="3426690" y="2699941"/>
            <a:ext cx="526473" cy="361801"/>
          </a:xfrm>
          <a:prstGeom prst="rect">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7" name="Gerade Verbindung mit Pfeil 6">
            <a:extLst>
              <a:ext uri="{FF2B5EF4-FFF2-40B4-BE49-F238E27FC236}">
                <a16:creationId xmlns:a16="http://schemas.microsoft.com/office/drawing/2014/main" id="{3D363D19-BDCA-44C1-AF2C-A5C49EDF326C}"/>
              </a:ext>
            </a:extLst>
          </p:cNvPr>
          <p:cNvCxnSpPr>
            <a:stCxn id="3" idx="3"/>
          </p:cNvCxnSpPr>
          <p:nvPr/>
        </p:nvCxnSpPr>
        <p:spPr>
          <a:xfrm flipV="1">
            <a:off x="3953163" y="2229108"/>
            <a:ext cx="2985563" cy="651734"/>
          </a:xfrm>
          <a:prstGeom prst="straightConnector1">
            <a:avLst/>
          </a:prstGeom>
          <a:ln w="254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1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D6B84651-FE97-423E-A249-14CB2308A72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71574" y="697443"/>
            <a:ext cx="9882946"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1">
            <a:extLst>
              <a:ext uri="{FF2B5EF4-FFF2-40B4-BE49-F238E27FC236}">
                <a16:creationId xmlns:a16="http://schemas.microsoft.com/office/drawing/2014/main" id="{2D4B9152-4C5E-484B-A5A1-BA1184CAC98F}"/>
              </a:ext>
            </a:extLst>
          </p:cNvPr>
          <p:cNvSpPr txBox="1">
            <a:spLocks noChangeArrowheads="1"/>
          </p:cNvSpPr>
          <p:nvPr/>
        </p:nvSpPr>
        <p:spPr bwMode="auto">
          <a:xfrm>
            <a:off x="8796759" y="697443"/>
            <a:ext cx="222366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r" eaLnBrk="1" hangingPunct="1">
              <a:spcBef>
                <a:spcPct val="50000"/>
              </a:spcBef>
            </a:pPr>
            <a:r>
              <a:rPr lang="de-DE" altLang="de-DE" b="1" dirty="0"/>
              <a:t>Gelsenkirchen</a:t>
            </a:r>
            <a:endParaRPr lang="de-DE" altLang="de-DE" dirty="0"/>
          </a:p>
        </p:txBody>
      </p:sp>
      <p:sp>
        <p:nvSpPr>
          <p:cNvPr id="8" name="Line 12">
            <a:extLst>
              <a:ext uri="{FF2B5EF4-FFF2-40B4-BE49-F238E27FC236}">
                <a16:creationId xmlns:a16="http://schemas.microsoft.com/office/drawing/2014/main" id="{812343B3-3F95-49C3-A1BD-E348549B31FF}"/>
              </a:ext>
            </a:extLst>
          </p:cNvPr>
          <p:cNvSpPr>
            <a:spLocks noChangeShapeType="1"/>
          </p:cNvSpPr>
          <p:nvPr/>
        </p:nvSpPr>
        <p:spPr bwMode="auto">
          <a:xfrm flipH="1">
            <a:off x="9985127" y="2854325"/>
            <a:ext cx="0" cy="849574"/>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Foliennummernplatzhalter 2">
            <a:extLst>
              <a:ext uri="{FF2B5EF4-FFF2-40B4-BE49-F238E27FC236}">
                <a16:creationId xmlns:a16="http://schemas.microsoft.com/office/drawing/2014/main" id="{B3A8EE76-F020-4613-AABB-14FE2C8B5913}"/>
              </a:ext>
            </a:extLst>
          </p:cNvPr>
          <p:cNvSpPr>
            <a:spLocks noGrp="1"/>
          </p:cNvSpPr>
          <p:nvPr>
            <p:ph type="sldNum" sz="quarter" idx="12"/>
          </p:nvPr>
        </p:nvSpPr>
        <p:spPr>
          <a:xfrm>
            <a:off x="10357804" y="136525"/>
            <a:ext cx="453829" cy="365125"/>
          </a:xfrm>
        </p:spPr>
        <p:txBody>
          <a:bodyPr/>
          <a:lstStyle/>
          <a:p>
            <a:fld id="{F519C800-FFB1-4325-B3A7-87D2EA9EAD89}" type="slidenum">
              <a:rPr lang="de-DE" smtClean="0"/>
              <a:pPr/>
              <a:t>5</a:t>
            </a:fld>
            <a:endParaRPr lang="de-DE" dirty="0"/>
          </a:p>
        </p:txBody>
      </p:sp>
      <p:sp>
        <p:nvSpPr>
          <p:cNvPr id="9" name="Rectangle 9">
            <a:extLst>
              <a:ext uri="{FF2B5EF4-FFF2-40B4-BE49-F238E27FC236}">
                <a16:creationId xmlns:a16="http://schemas.microsoft.com/office/drawing/2014/main" id="{69934F44-5372-4EFA-8B2F-97390AB94AE0}"/>
              </a:ext>
            </a:extLst>
          </p:cNvPr>
          <p:cNvSpPr>
            <a:spLocks noChangeArrowheads="1"/>
          </p:cNvSpPr>
          <p:nvPr/>
        </p:nvSpPr>
        <p:spPr bwMode="auto">
          <a:xfrm>
            <a:off x="72000" y="115889"/>
            <a:ext cx="8065591" cy="433387"/>
          </a:xfrm>
          <a:prstGeom prst="rect">
            <a:avLst/>
          </a:prstGeom>
          <a:noFill/>
          <a:ln w="9525">
            <a:noFill/>
            <a:miter lim="800000"/>
            <a:headEnd/>
            <a:tailEnd/>
          </a:ln>
        </p:spPr>
        <p:txBody>
          <a:bodyPr anchor="ctr"/>
          <a:lstStyle/>
          <a:p>
            <a:pPr eaLnBrk="1" hangingPunct="1">
              <a:defRPr/>
            </a:pPr>
            <a:r>
              <a:rPr lang="de-DE" altLang="de-DE" sz="2800" b="1" dirty="0">
                <a:solidFill>
                  <a:srgbClr val="008080"/>
                </a:solidFill>
                <a:ea typeface="ＭＳ Ｐゴシック" pitchFamily="34" charset="-128"/>
              </a:rPr>
              <a:t>IKT – Institute </a:t>
            </a:r>
            <a:r>
              <a:rPr lang="de-DE" altLang="de-DE" sz="2800" b="1" dirty="0" err="1">
                <a:solidFill>
                  <a:srgbClr val="008080"/>
                </a:solidFill>
                <a:ea typeface="ＭＳ Ｐゴシック" pitchFamily="34" charset="-128"/>
              </a:rPr>
              <a:t>for</a:t>
            </a:r>
            <a:r>
              <a:rPr lang="de-DE" altLang="de-DE" sz="2800" b="1" dirty="0">
                <a:solidFill>
                  <a:srgbClr val="008080"/>
                </a:solidFill>
                <a:ea typeface="ＭＳ Ｐゴシック" pitchFamily="34" charset="-128"/>
              </a:rPr>
              <a:t> Underground Infrastructure</a:t>
            </a:r>
          </a:p>
        </p:txBody>
      </p:sp>
      <p:sp>
        <p:nvSpPr>
          <p:cNvPr id="10" name="Line 12">
            <a:extLst>
              <a:ext uri="{FF2B5EF4-FFF2-40B4-BE49-F238E27FC236}">
                <a16:creationId xmlns:a16="http://schemas.microsoft.com/office/drawing/2014/main" id="{F1D3C87D-F1CD-4705-B07B-75EF019E0F7C}"/>
              </a:ext>
            </a:extLst>
          </p:cNvPr>
          <p:cNvSpPr>
            <a:spLocks noChangeShapeType="1"/>
          </p:cNvSpPr>
          <p:nvPr/>
        </p:nvSpPr>
        <p:spPr bwMode="auto">
          <a:xfrm>
            <a:off x="5001213" y="1710357"/>
            <a:ext cx="2" cy="849574"/>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Text Box 11">
            <a:extLst>
              <a:ext uri="{FF2B5EF4-FFF2-40B4-BE49-F238E27FC236}">
                <a16:creationId xmlns:a16="http://schemas.microsoft.com/office/drawing/2014/main" id="{456A2A85-5E70-413F-B3F0-BED8FFA65783}"/>
              </a:ext>
            </a:extLst>
          </p:cNvPr>
          <p:cNvSpPr txBox="1">
            <a:spLocks noChangeArrowheads="1"/>
          </p:cNvSpPr>
          <p:nvPr/>
        </p:nvSpPr>
        <p:spPr bwMode="auto">
          <a:xfrm>
            <a:off x="3889380" y="885082"/>
            <a:ext cx="222366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spcBef>
                <a:spcPct val="50000"/>
              </a:spcBef>
            </a:pPr>
            <a:r>
              <a:rPr lang="de-DE" altLang="de-DE" b="1" dirty="0"/>
              <a:t>Offices and </a:t>
            </a:r>
            <a:r>
              <a:rPr lang="de-DE" altLang="de-DE" b="1" dirty="0" err="1"/>
              <a:t>seminar</a:t>
            </a:r>
            <a:r>
              <a:rPr lang="de-DE" altLang="de-DE" b="1" dirty="0"/>
              <a:t> </a:t>
            </a:r>
            <a:r>
              <a:rPr lang="de-DE" altLang="de-DE" b="1" dirty="0" err="1"/>
              <a:t>rooms</a:t>
            </a:r>
            <a:endParaRPr lang="de-DE" altLang="de-DE" dirty="0"/>
          </a:p>
        </p:txBody>
      </p:sp>
      <p:sp>
        <p:nvSpPr>
          <p:cNvPr id="12" name="Text Box 11">
            <a:extLst>
              <a:ext uri="{FF2B5EF4-FFF2-40B4-BE49-F238E27FC236}">
                <a16:creationId xmlns:a16="http://schemas.microsoft.com/office/drawing/2014/main" id="{7605D4C9-DB5B-432F-B137-F3960243C7EB}"/>
              </a:ext>
            </a:extLst>
          </p:cNvPr>
          <p:cNvSpPr txBox="1">
            <a:spLocks noChangeArrowheads="1"/>
          </p:cNvSpPr>
          <p:nvPr/>
        </p:nvSpPr>
        <p:spPr bwMode="auto">
          <a:xfrm>
            <a:off x="9148428" y="1893115"/>
            <a:ext cx="168281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spcBef>
                <a:spcPct val="50000"/>
              </a:spcBef>
            </a:pPr>
            <a:r>
              <a:rPr lang="de-DE" altLang="de-DE" b="1" dirty="0" err="1"/>
              <a:t>Testing</a:t>
            </a:r>
            <a:r>
              <a:rPr lang="de-DE" altLang="de-DE" b="1" dirty="0"/>
              <a:t> </a:t>
            </a:r>
            <a:r>
              <a:rPr lang="de-DE" altLang="de-DE" b="1" dirty="0" err="1"/>
              <a:t>Facilities</a:t>
            </a:r>
            <a:endParaRPr lang="de-DE" altLang="de-DE" dirty="0"/>
          </a:p>
        </p:txBody>
      </p:sp>
    </p:spTree>
    <p:extLst>
      <p:ext uri="{BB962C8B-B14F-4D97-AF65-F5344CB8AC3E}">
        <p14:creationId xmlns:p14="http://schemas.microsoft.com/office/powerpoint/2010/main" val="167811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2E79EA9-EF01-4B69-AEA5-894CEAB261ED}"/>
              </a:ext>
            </a:extLst>
          </p:cNvPr>
          <p:cNvGrpSpPr/>
          <p:nvPr/>
        </p:nvGrpSpPr>
        <p:grpSpPr>
          <a:xfrm>
            <a:off x="1524001" y="692150"/>
            <a:ext cx="9161463" cy="6165850"/>
            <a:chOff x="0" y="692150"/>
            <a:chExt cx="9161463" cy="6165850"/>
          </a:xfrm>
        </p:grpSpPr>
        <p:pic>
          <p:nvPicPr>
            <p:cNvPr id="4" name="Grafik 4">
              <a:extLst>
                <a:ext uri="{FF2B5EF4-FFF2-40B4-BE49-F238E27FC236}">
                  <a16:creationId xmlns:a16="http://schemas.microsoft.com/office/drawing/2014/main" id="{E415E4EE-4AC5-487C-98E0-B135F7FC0F3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3375" y="692150"/>
              <a:ext cx="8145463"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5">
              <a:extLst>
                <a:ext uri="{FF2B5EF4-FFF2-40B4-BE49-F238E27FC236}">
                  <a16:creationId xmlns:a16="http://schemas.microsoft.com/office/drawing/2014/main" id="{27365EEA-5C7D-4C14-9862-B4B54EFDE08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b="-815"/>
            <a:stretch>
              <a:fillRect/>
            </a:stretch>
          </p:blipFill>
          <p:spPr bwMode="auto">
            <a:xfrm>
              <a:off x="333375" y="762000"/>
              <a:ext cx="399415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3">
              <a:extLst>
                <a:ext uri="{FF2B5EF4-FFF2-40B4-BE49-F238E27FC236}">
                  <a16:creationId xmlns:a16="http://schemas.microsoft.com/office/drawing/2014/main" id="{65ECF824-0D43-4129-B665-59480B11665C}"/>
                </a:ext>
              </a:extLst>
            </p:cNvPr>
            <p:cNvSpPr txBox="1">
              <a:spLocks noChangeArrowheads="1"/>
            </p:cNvSpPr>
            <p:nvPr/>
          </p:nvSpPr>
          <p:spPr bwMode="auto">
            <a:xfrm>
              <a:off x="0" y="3798888"/>
              <a:ext cx="9161463" cy="1200329"/>
            </a:xfrm>
            <a:prstGeom prst="rect">
              <a:avLst/>
            </a:prstGeom>
            <a:solidFill>
              <a:srgbClr val="00B0F0">
                <a:alpha val="8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92DD"/>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de-DE" altLang="de-DE" sz="2400" b="1" dirty="0">
                  <a:solidFill>
                    <a:schemeClr val="bg1"/>
                  </a:solidFill>
                </a:rPr>
                <a:t>	…</a:t>
              </a:r>
              <a:r>
                <a:rPr lang="en-US" sz="2400" b="1" dirty="0">
                  <a:solidFill>
                    <a:schemeClr val="bg1"/>
                  </a:solidFill>
                </a:rPr>
                <a:t> a strong community of wastewater companies that support each other in terms of technology, </a:t>
              </a:r>
              <a:r>
                <a:rPr lang="en-US" sz="2400" b="1" dirty="0" err="1">
                  <a:solidFill>
                    <a:schemeClr val="bg1"/>
                  </a:solidFill>
                </a:rPr>
                <a:t>organisation</a:t>
              </a:r>
              <a:r>
                <a:rPr lang="en-US" sz="2400" b="1" dirty="0">
                  <a:solidFill>
                    <a:schemeClr val="bg1"/>
                  </a:solidFill>
                </a:rPr>
                <a:t> and operations.</a:t>
              </a:r>
            </a:p>
          </p:txBody>
        </p:sp>
      </p:grpSp>
      <p:sp>
        <p:nvSpPr>
          <p:cNvPr id="7" name="Rectangle 9">
            <a:extLst>
              <a:ext uri="{FF2B5EF4-FFF2-40B4-BE49-F238E27FC236}">
                <a16:creationId xmlns:a16="http://schemas.microsoft.com/office/drawing/2014/main" id="{8D8235CF-9DD5-4D56-8BC7-C861CE4557DD}"/>
              </a:ext>
            </a:extLst>
          </p:cNvPr>
          <p:cNvSpPr>
            <a:spLocks noChangeArrowheads="1"/>
          </p:cNvSpPr>
          <p:nvPr/>
        </p:nvSpPr>
        <p:spPr bwMode="auto">
          <a:xfrm>
            <a:off x="72000" y="115889"/>
            <a:ext cx="7489825" cy="433387"/>
          </a:xfrm>
          <a:prstGeom prst="rect">
            <a:avLst/>
          </a:prstGeom>
          <a:noFill/>
          <a:ln w="9525">
            <a:noFill/>
            <a:miter lim="800000"/>
            <a:headEnd/>
            <a:tailEnd/>
          </a:ln>
        </p:spPr>
        <p:txBody>
          <a:bodyPr anchor="ctr"/>
          <a:lstStyle/>
          <a:p>
            <a:pPr>
              <a:defRPr/>
            </a:pPr>
            <a:r>
              <a:rPr lang="de-DE" altLang="de-DE" sz="2800" b="1" dirty="0" err="1">
                <a:solidFill>
                  <a:srgbClr val="008080"/>
                </a:solidFill>
                <a:ea typeface="ＭＳ Ｐゴシック" pitchFamily="34" charset="-128"/>
              </a:rPr>
              <a:t>Municipal</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wastewater</a:t>
            </a:r>
            <a:r>
              <a:rPr lang="de-DE" altLang="de-DE" sz="2800" b="1" dirty="0">
                <a:solidFill>
                  <a:srgbClr val="008080"/>
                </a:solidFill>
                <a:ea typeface="ＭＳ Ｐゴシック" pitchFamily="34" charset="-128"/>
              </a:rPr>
              <a:t> network</a:t>
            </a:r>
          </a:p>
        </p:txBody>
      </p:sp>
      <p:sp>
        <p:nvSpPr>
          <p:cNvPr id="8" name="Foliennummernplatzhalter 2">
            <a:extLst>
              <a:ext uri="{FF2B5EF4-FFF2-40B4-BE49-F238E27FC236}">
                <a16:creationId xmlns:a16="http://schemas.microsoft.com/office/drawing/2014/main" id="{1EA46AF9-B441-426D-BFBB-A96C3E010310}"/>
              </a:ext>
            </a:extLst>
          </p:cNvPr>
          <p:cNvSpPr>
            <a:spLocks noGrp="1"/>
          </p:cNvSpPr>
          <p:nvPr>
            <p:ph type="sldNum" sz="quarter" idx="12"/>
          </p:nvPr>
        </p:nvSpPr>
        <p:spPr>
          <a:xfrm>
            <a:off x="10357804" y="136525"/>
            <a:ext cx="453829" cy="365125"/>
          </a:xfrm>
        </p:spPr>
        <p:txBody>
          <a:bodyPr/>
          <a:lstStyle/>
          <a:p>
            <a:fld id="{F519C800-FFB1-4325-B3A7-87D2EA9EAD89}" type="slidenum">
              <a:rPr lang="de-DE" smtClean="0"/>
              <a:pPr/>
              <a:t>6</a:t>
            </a:fld>
            <a:endParaRPr lang="de-DE" dirty="0"/>
          </a:p>
        </p:txBody>
      </p:sp>
    </p:spTree>
    <p:extLst>
      <p:ext uri="{BB962C8B-B14F-4D97-AF65-F5344CB8AC3E}">
        <p14:creationId xmlns:p14="http://schemas.microsoft.com/office/powerpoint/2010/main" val="200285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8D8235CF-9DD5-4D56-8BC7-C861CE4557DD}"/>
              </a:ext>
            </a:extLst>
          </p:cNvPr>
          <p:cNvSpPr>
            <a:spLocks noChangeArrowheads="1"/>
          </p:cNvSpPr>
          <p:nvPr/>
        </p:nvSpPr>
        <p:spPr bwMode="auto">
          <a:xfrm>
            <a:off x="72000" y="125033"/>
            <a:ext cx="10160136" cy="433387"/>
          </a:xfrm>
          <a:prstGeom prst="rect">
            <a:avLst/>
          </a:prstGeom>
          <a:noFill/>
          <a:ln w="9525">
            <a:noFill/>
            <a:miter lim="800000"/>
            <a:headEnd/>
            <a:tailEnd/>
          </a:ln>
        </p:spPr>
        <p:txBody>
          <a:bodyPr anchor="ctr"/>
          <a:lstStyle/>
          <a:p>
            <a:pPr>
              <a:defRPr/>
            </a:pPr>
            <a:r>
              <a:rPr lang="de-DE" altLang="de-DE" sz="2800" b="1" dirty="0">
                <a:solidFill>
                  <a:srgbClr val="008080"/>
                </a:solidFill>
                <a:ea typeface="ＭＳ Ｐゴシック" pitchFamily="34" charset="-128"/>
              </a:rPr>
              <a:t>Reports </a:t>
            </a:r>
            <a:r>
              <a:rPr lang="de-DE" altLang="de-DE" sz="2800" b="1" dirty="0" err="1">
                <a:solidFill>
                  <a:srgbClr val="008080"/>
                </a:solidFill>
                <a:ea typeface="ＭＳ Ｐゴシック" pitchFamily="34" charset="-128"/>
              </a:rPr>
              <a:t>for</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download</a:t>
            </a:r>
            <a:r>
              <a:rPr lang="de-DE" altLang="de-DE" sz="2800" b="1" dirty="0">
                <a:solidFill>
                  <a:srgbClr val="008080"/>
                </a:solidFill>
                <a:ea typeface="ＭＳ Ｐゴシック" pitchFamily="34" charset="-128"/>
              </a:rPr>
              <a:t> at </a:t>
            </a:r>
            <a:r>
              <a:rPr lang="de-DE" altLang="de-DE" sz="2800" b="1" dirty="0">
                <a:solidFill>
                  <a:srgbClr val="008080"/>
                </a:solidFill>
                <a:ea typeface="ＭＳ Ｐゴシック" pitchFamily="34" charset="-128"/>
                <a:hlinkClick r:id="rId3"/>
              </a:rPr>
              <a:t>www.ikt.de</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or</a:t>
            </a:r>
            <a:r>
              <a:rPr lang="de-DE" altLang="de-DE" sz="2800" b="1" dirty="0">
                <a:solidFill>
                  <a:srgbClr val="008080"/>
                </a:solidFill>
                <a:ea typeface="ＭＳ Ｐゴシック" pitchFamily="34" charset="-128"/>
              </a:rPr>
              <a:t> </a:t>
            </a:r>
            <a:r>
              <a:rPr lang="de-DE" altLang="de-DE" sz="2800" b="1" dirty="0">
                <a:solidFill>
                  <a:srgbClr val="008080"/>
                </a:solidFill>
                <a:ea typeface="ＭＳ Ｐゴシック" pitchFamily="34" charset="-128"/>
                <a:hlinkClick r:id="rId4"/>
              </a:rPr>
              <a:t>www.ikt-online.org</a:t>
            </a:r>
            <a:endParaRPr lang="de-DE" altLang="de-DE" sz="2800" b="1" dirty="0">
              <a:solidFill>
                <a:srgbClr val="008080"/>
              </a:solidFill>
              <a:ea typeface="ＭＳ Ｐゴシック" pitchFamily="34" charset="-128"/>
            </a:endParaRPr>
          </a:p>
        </p:txBody>
      </p:sp>
      <p:sp>
        <p:nvSpPr>
          <p:cNvPr id="8" name="Foliennummernplatzhalter 2">
            <a:extLst>
              <a:ext uri="{FF2B5EF4-FFF2-40B4-BE49-F238E27FC236}">
                <a16:creationId xmlns:a16="http://schemas.microsoft.com/office/drawing/2014/main" id="{1EA46AF9-B441-426D-BFBB-A96C3E010310}"/>
              </a:ext>
            </a:extLst>
          </p:cNvPr>
          <p:cNvSpPr>
            <a:spLocks noGrp="1"/>
          </p:cNvSpPr>
          <p:nvPr>
            <p:ph type="sldNum" sz="quarter" idx="12"/>
          </p:nvPr>
        </p:nvSpPr>
        <p:spPr>
          <a:xfrm>
            <a:off x="10357804" y="136525"/>
            <a:ext cx="453829" cy="365125"/>
          </a:xfrm>
        </p:spPr>
        <p:txBody>
          <a:bodyPr/>
          <a:lstStyle/>
          <a:p>
            <a:fld id="{F519C800-FFB1-4325-B3A7-87D2EA9EAD89}" type="slidenum">
              <a:rPr lang="de-DE" smtClean="0"/>
              <a:pPr/>
              <a:t>7</a:t>
            </a:fld>
            <a:endParaRPr lang="de-DE" dirty="0"/>
          </a:p>
        </p:txBody>
      </p:sp>
      <p:pic>
        <p:nvPicPr>
          <p:cNvPr id="9" name="Picture 2066">
            <a:extLst>
              <a:ext uri="{FF2B5EF4-FFF2-40B4-BE49-F238E27FC236}">
                <a16:creationId xmlns:a16="http://schemas.microsoft.com/office/drawing/2014/main" id="{18A09799-1D6A-4EB7-AB2E-4DDC18F778E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89113" y="3660520"/>
            <a:ext cx="2198688"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057" descr="WT-Hausanschlussliner">
            <a:extLst>
              <a:ext uri="{FF2B5EF4-FFF2-40B4-BE49-F238E27FC236}">
                <a16:creationId xmlns:a16="http://schemas.microsoft.com/office/drawing/2014/main" id="{833DF08E-4148-4BCF-8169-DBB5C5B8729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96042" y="904875"/>
            <a:ext cx="36004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
            <a:extLst>
              <a:ext uri="{FF2B5EF4-FFF2-40B4-BE49-F238E27FC236}">
                <a16:creationId xmlns:a16="http://schemas.microsoft.com/office/drawing/2014/main" id="{000D9856-1CA5-45BB-8930-871073B91139}"/>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04939" y="4042569"/>
            <a:ext cx="3230562"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59">
            <a:extLst>
              <a:ext uri="{FF2B5EF4-FFF2-40B4-BE49-F238E27FC236}">
                <a16:creationId xmlns:a16="http://schemas.microsoft.com/office/drawing/2014/main" id="{59567353-5FB0-4C35-9251-5E2943DF952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919841" y="1183586"/>
            <a:ext cx="10191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062">
            <a:extLst>
              <a:ext uri="{FF2B5EF4-FFF2-40B4-BE49-F238E27FC236}">
                <a16:creationId xmlns:a16="http://schemas.microsoft.com/office/drawing/2014/main" id="{15417A66-1255-4F5F-A707-55D328D0B21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806657" y="4971392"/>
            <a:ext cx="15113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2068">
            <a:extLst>
              <a:ext uri="{FF2B5EF4-FFF2-40B4-BE49-F238E27FC236}">
                <a16:creationId xmlns:a16="http://schemas.microsoft.com/office/drawing/2014/main" id="{888265B5-9220-4DCC-B693-8A8015FBE274}"/>
              </a:ext>
            </a:extLst>
          </p:cNvPr>
          <p:cNvSpPr>
            <a:spLocks noChangeArrowheads="1"/>
          </p:cNvSpPr>
          <p:nvPr/>
        </p:nvSpPr>
        <p:spPr bwMode="auto">
          <a:xfrm rot="20319737">
            <a:off x="5178671" y="3079421"/>
            <a:ext cx="1503362" cy="35401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de-DE" altLang="de-DE" b="1" dirty="0">
                <a:solidFill>
                  <a:schemeClr val="bg1"/>
                </a:solidFill>
              </a:rPr>
              <a:t>Downloads</a:t>
            </a:r>
          </a:p>
        </p:txBody>
      </p:sp>
      <p:pic>
        <p:nvPicPr>
          <p:cNvPr id="15" name="Grafik 14">
            <a:extLst>
              <a:ext uri="{FF2B5EF4-FFF2-40B4-BE49-F238E27FC236}">
                <a16:creationId xmlns:a16="http://schemas.microsoft.com/office/drawing/2014/main" id="{37ED1D65-ADCE-451E-A71E-1679E4AA6CD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929835" y="1224647"/>
            <a:ext cx="3802296" cy="2435873"/>
          </a:xfrm>
          <a:prstGeom prst="rect">
            <a:avLst/>
          </a:prstGeom>
          <a:scene3d>
            <a:camera prst="orthographicFront">
              <a:rot lat="0" lon="0" rev="20699999"/>
            </a:camera>
            <a:lightRig rig="threePt" dir="t"/>
          </a:scene3d>
        </p:spPr>
      </p:pic>
    </p:spTree>
    <p:extLst>
      <p:ext uri="{BB962C8B-B14F-4D97-AF65-F5344CB8AC3E}">
        <p14:creationId xmlns:p14="http://schemas.microsoft.com/office/powerpoint/2010/main" val="217181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2">
            <a:extLst>
              <a:ext uri="{FF2B5EF4-FFF2-40B4-BE49-F238E27FC236}">
                <a16:creationId xmlns:a16="http://schemas.microsoft.com/office/drawing/2014/main" id="{3C38E5F4-A342-4B34-BFF8-77ED0DDECF54}"/>
              </a:ext>
            </a:extLst>
          </p:cNvPr>
          <p:cNvSpPr>
            <a:spLocks noGrp="1"/>
          </p:cNvSpPr>
          <p:nvPr>
            <p:ph type="sldNum" sz="quarter" idx="12"/>
          </p:nvPr>
        </p:nvSpPr>
        <p:spPr>
          <a:xfrm>
            <a:off x="10357804" y="136525"/>
            <a:ext cx="453829" cy="365125"/>
          </a:xfrm>
        </p:spPr>
        <p:txBody>
          <a:bodyPr/>
          <a:lstStyle/>
          <a:p>
            <a:fld id="{F519C800-FFB1-4325-B3A7-87D2EA9EAD89}" type="slidenum">
              <a:rPr lang="de-DE" smtClean="0"/>
              <a:pPr/>
              <a:t>8</a:t>
            </a:fld>
            <a:endParaRPr lang="de-DE" dirty="0"/>
          </a:p>
        </p:txBody>
      </p:sp>
      <p:sp>
        <p:nvSpPr>
          <p:cNvPr id="11" name="Rectangle 9">
            <a:extLst>
              <a:ext uri="{FF2B5EF4-FFF2-40B4-BE49-F238E27FC236}">
                <a16:creationId xmlns:a16="http://schemas.microsoft.com/office/drawing/2014/main" id="{94FE1168-F262-4847-A9DC-C7D71DB59BF4}"/>
              </a:ext>
            </a:extLst>
          </p:cNvPr>
          <p:cNvSpPr>
            <a:spLocks noChangeArrowheads="1"/>
          </p:cNvSpPr>
          <p:nvPr/>
        </p:nvSpPr>
        <p:spPr bwMode="auto">
          <a:xfrm>
            <a:off x="72000" y="115889"/>
            <a:ext cx="8065591" cy="433387"/>
          </a:xfrm>
          <a:prstGeom prst="rect">
            <a:avLst/>
          </a:prstGeom>
          <a:noFill/>
          <a:ln w="9525">
            <a:noFill/>
            <a:miter lim="800000"/>
            <a:headEnd/>
            <a:tailEnd/>
          </a:ln>
        </p:spPr>
        <p:txBody>
          <a:bodyPr anchor="ctr"/>
          <a:lstStyle/>
          <a:p>
            <a:pPr eaLnBrk="1" hangingPunct="1">
              <a:defRPr/>
            </a:pPr>
            <a:r>
              <a:rPr lang="de-DE" altLang="de-DE" sz="2800" b="1" dirty="0">
                <a:solidFill>
                  <a:srgbClr val="008080"/>
                </a:solidFill>
                <a:ea typeface="ＭＳ Ｐゴシック" pitchFamily="34" charset="-128"/>
              </a:rPr>
              <a:t>IKT – </a:t>
            </a:r>
            <a:r>
              <a:rPr lang="de-DE" altLang="de-DE" sz="2800" b="1" dirty="0" err="1">
                <a:solidFill>
                  <a:srgbClr val="008080"/>
                </a:solidFill>
                <a:ea typeface="ＭＳ Ｐゴシック" pitchFamily="34" charset="-128"/>
              </a:rPr>
              <a:t>Facilities</a:t>
            </a:r>
            <a:endParaRPr lang="de-DE" altLang="de-DE" sz="2800" b="1" dirty="0">
              <a:solidFill>
                <a:srgbClr val="008080"/>
              </a:solidFill>
              <a:ea typeface="ＭＳ Ｐゴシック" pitchFamily="34" charset="-128"/>
            </a:endParaRPr>
          </a:p>
        </p:txBody>
      </p:sp>
      <p:pic>
        <p:nvPicPr>
          <p:cNvPr id="4" name="Grafik 3">
            <a:extLst>
              <a:ext uri="{FF2B5EF4-FFF2-40B4-BE49-F238E27FC236}">
                <a16:creationId xmlns:a16="http://schemas.microsoft.com/office/drawing/2014/main" id="{3628C563-3027-4B87-A3B3-A843977855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677036" y="1548100"/>
            <a:ext cx="5608781" cy="4206586"/>
          </a:xfrm>
          <a:prstGeom prst="rect">
            <a:avLst/>
          </a:prstGeom>
        </p:spPr>
      </p:pic>
      <p:pic>
        <p:nvPicPr>
          <p:cNvPr id="12" name="Grafik 11">
            <a:extLst>
              <a:ext uri="{FF2B5EF4-FFF2-40B4-BE49-F238E27FC236}">
                <a16:creationId xmlns:a16="http://schemas.microsoft.com/office/drawing/2014/main" id="{604E9F17-D113-4A99-87B8-9A7D5A64A5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204065" y="1548100"/>
            <a:ext cx="5608782" cy="4206586"/>
          </a:xfrm>
          <a:prstGeom prst="rect">
            <a:avLst/>
          </a:prstGeom>
        </p:spPr>
      </p:pic>
    </p:spTree>
    <p:extLst>
      <p:ext uri="{BB962C8B-B14F-4D97-AF65-F5344CB8AC3E}">
        <p14:creationId xmlns:p14="http://schemas.microsoft.com/office/powerpoint/2010/main" val="579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2">
            <a:extLst>
              <a:ext uri="{FF2B5EF4-FFF2-40B4-BE49-F238E27FC236}">
                <a16:creationId xmlns:a16="http://schemas.microsoft.com/office/drawing/2014/main" id="{3C38E5F4-A342-4B34-BFF8-77ED0DDECF54}"/>
              </a:ext>
            </a:extLst>
          </p:cNvPr>
          <p:cNvSpPr>
            <a:spLocks noGrp="1"/>
          </p:cNvSpPr>
          <p:nvPr>
            <p:ph type="sldNum" sz="quarter" idx="12"/>
          </p:nvPr>
        </p:nvSpPr>
        <p:spPr>
          <a:xfrm>
            <a:off x="10357804" y="136525"/>
            <a:ext cx="453829" cy="365125"/>
          </a:xfrm>
        </p:spPr>
        <p:txBody>
          <a:bodyPr/>
          <a:lstStyle/>
          <a:p>
            <a:fld id="{F519C800-FFB1-4325-B3A7-87D2EA9EAD89}" type="slidenum">
              <a:rPr lang="de-DE" smtClean="0"/>
              <a:pPr/>
              <a:t>9</a:t>
            </a:fld>
            <a:endParaRPr lang="de-DE" dirty="0"/>
          </a:p>
        </p:txBody>
      </p:sp>
      <p:sp>
        <p:nvSpPr>
          <p:cNvPr id="11" name="Rectangle 9">
            <a:extLst>
              <a:ext uri="{FF2B5EF4-FFF2-40B4-BE49-F238E27FC236}">
                <a16:creationId xmlns:a16="http://schemas.microsoft.com/office/drawing/2014/main" id="{94FE1168-F262-4847-A9DC-C7D71DB59BF4}"/>
              </a:ext>
            </a:extLst>
          </p:cNvPr>
          <p:cNvSpPr>
            <a:spLocks noChangeArrowheads="1"/>
          </p:cNvSpPr>
          <p:nvPr/>
        </p:nvSpPr>
        <p:spPr bwMode="auto">
          <a:xfrm>
            <a:off x="72000" y="115889"/>
            <a:ext cx="8065591" cy="433387"/>
          </a:xfrm>
          <a:prstGeom prst="rect">
            <a:avLst/>
          </a:prstGeom>
          <a:noFill/>
          <a:ln w="9525">
            <a:noFill/>
            <a:miter lim="800000"/>
            <a:headEnd/>
            <a:tailEnd/>
          </a:ln>
        </p:spPr>
        <p:txBody>
          <a:bodyPr anchor="ctr"/>
          <a:lstStyle/>
          <a:p>
            <a:pPr eaLnBrk="1" hangingPunct="1">
              <a:defRPr/>
            </a:pPr>
            <a:r>
              <a:rPr lang="de-DE" altLang="de-DE" sz="2800" b="1" dirty="0">
                <a:solidFill>
                  <a:srgbClr val="008080"/>
                </a:solidFill>
                <a:ea typeface="ＭＳ Ｐゴシック" pitchFamily="34" charset="-128"/>
              </a:rPr>
              <a:t>IKT – Laboratory </a:t>
            </a:r>
            <a:r>
              <a:rPr lang="de-DE" altLang="de-DE" sz="2800" b="1" dirty="0" err="1">
                <a:solidFill>
                  <a:srgbClr val="008080"/>
                </a:solidFill>
                <a:ea typeface="ＭＳ Ｐゴシック" pitchFamily="34" charset="-128"/>
              </a:rPr>
              <a:t>for</a:t>
            </a:r>
            <a:r>
              <a:rPr lang="de-DE" altLang="de-DE" sz="2800" b="1" dirty="0">
                <a:solidFill>
                  <a:srgbClr val="008080"/>
                </a:solidFill>
                <a:ea typeface="ＭＳ Ｐゴシック" pitchFamily="34" charset="-128"/>
              </a:rPr>
              <a:t> CIPP Liners</a:t>
            </a:r>
          </a:p>
        </p:txBody>
      </p:sp>
      <p:grpSp>
        <p:nvGrpSpPr>
          <p:cNvPr id="4" name="Gruppieren 3">
            <a:extLst>
              <a:ext uri="{FF2B5EF4-FFF2-40B4-BE49-F238E27FC236}">
                <a16:creationId xmlns:a16="http://schemas.microsoft.com/office/drawing/2014/main" id="{41815DAC-E501-4365-903A-8A1099F11C10}"/>
              </a:ext>
            </a:extLst>
          </p:cNvPr>
          <p:cNvGrpSpPr/>
          <p:nvPr/>
        </p:nvGrpSpPr>
        <p:grpSpPr>
          <a:xfrm>
            <a:off x="1465007" y="873457"/>
            <a:ext cx="2880000" cy="2794020"/>
            <a:chOff x="4852425" y="875636"/>
            <a:chExt cx="2880000" cy="2794020"/>
          </a:xfrm>
        </p:grpSpPr>
        <p:sp>
          <p:nvSpPr>
            <p:cNvPr id="6" name="Text Box 3077">
              <a:extLst>
                <a:ext uri="{FF2B5EF4-FFF2-40B4-BE49-F238E27FC236}">
                  <a16:creationId xmlns:a16="http://schemas.microsoft.com/office/drawing/2014/main" id="{19B40E06-7258-4A40-B4F4-696C9BF88356}"/>
                </a:ext>
              </a:extLst>
            </p:cNvPr>
            <p:cNvSpPr txBox="1">
              <a:spLocks noChangeArrowheads="1"/>
            </p:cNvSpPr>
            <p:nvPr/>
          </p:nvSpPr>
          <p:spPr bwMode="auto">
            <a:xfrm>
              <a:off x="4852425" y="3269585"/>
              <a:ext cx="2880000" cy="4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701" rIns="91400" bIns="45701">
              <a:spAutoFit/>
            </a:bodyPr>
            <a:lstStyle>
              <a:lvl1pPr defTabSz="846138">
                <a:defRPr>
                  <a:solidFill>
                    <a:schemeClr val="tx1"/>
                  </a:solidFill>
                  <a:latin typeface="Arial" panose="020B0604020202020204" pitchFamily="34" charset="0"/>
                  <a:cs typeface="Arial" panose="020B0604020202020204" pitchFamily="34" charset="0"/>
                </a:defRPr>
              </a:lvl1pPr>
              <a:lvl2pPr marL="742950" indent="-285750" defTabSz="846138">
                <a:defRPr>
                  <a:solidFill>
                    <a:schemeClr val="tx1"/>
                  </a:solidFill>
                  <a:latin typeface="Arial" panose="020B0604020202020204" pitchFamily="34" charset="0"/>
                  <a:cs typeface="Arial" panose="020B0604020202020204" pitchFamily="34" charset="0"/>
                </a:defRPr>
              </a:lvl2pPr>
              <a:lvl3pPr marL="1143000" indent="-228600" defTabSz="846138">
                <a:defRPr>
                  <a:solidFill>
                    <a:schemeClr val="tx1"/>
                  </a:solidFill>
                  <a:latin typeface="Arial" panose="020B0604020202020204" pitchFamily="34" charset="0"/>
                  <a:cs typeface="Arial" panose="020B0604020202020204" pitchFamily="34" charset="0"/>
                </a:defRPr>
              </a:lvl3pPr>
              <a:lvl4pPr marL="1600200" indent="-228600" defTabSz="846138">
                <a:defRPr>
                  <a:solidFill>
                    <a:schemeClr val="tx1"/>
                  </a:solidFill>
                  <a:latin typeface="Arial" panose="020B0604020202020204" pitchFamily="34" charset="0"/>
                  <a:cs typeface="Arial" panose="020B0604020202020204" pitchFamily="34" charset="0"/>
                </a:defRPr>
              </a:lvl4pPr>
              <a:lvl5pPr marL="2057400" indent="-228600" defTabSz="846138">
                <a:defRPr>
                  <a:solidFill>
                    <a:schemeClr val="tx1"/>
                  </a:solidFill>
                  <a:latin typeface="Arial" panose="020B0604020202020204" pitchFamily="34" charset="0"/>
                  <a:cs typeface="Arial" panose="020B0604020202020204" pitchFamily="34" charset="0"/>
                </a:defRPr>
              </a:lvl5pPr>
              <a:lvl6pPr marL="25146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de-DE" altLang="de-DE" sz="2000" dirty="0">
                  <a:latin typeface="+mn-lt"/>
                  <a:ea typeface="MS PGothic" panose="020B0600070205080204" pitchFamily="34" charset="-128"/>
                  <a:cs typeface="Calibri" panose="020F0502020204030204" pitchFamily="34" charset="0"/>
                </a:rPr>
                <a:t>Composite </a:t>
              </a:r>
              <a:r>
                <a:rPr lang="de-DE" altLang="de-DE" sz="2000" dirty="0" err="1">
                  <a:latin typeface="+mn-lt"/>
                  <a:ea typeface="MS PGothic" panose="020B0600070205080204" pitchFamily="34" charset="-128"/>
                  <a:cs typeface="Calibri" panose="020F0502020204030204" pitchFamily="34" charset="0"/>
                </a:rPr>
                <a:t>thickness</a:t>
              </a:r>
              <a:endParaRPr lang="de-DE" altLang="de-DE" sz="2000" dirty="0">
                <a:latin typeface="+mn-lt"/>
                <a:ea typeface="MS PGothic" panose="020B0600070205080204" pitchFamily="34" charset="-128"/>
                <a:cs typeface="Calibri" panose="020F0502020204030204" pitchFamily="34" charset="0"/>
              </a:endParaRPr>
            </a:p>
          </p:txBody>
        </p:sp>
        <p:pic>
          <p:nvPicPr>
            <p:cNvPr id="7" name="Picture 3080" descr="Bild 3 Wanddicke Vermessung">
              <a:extLst>
                <a:ext uri="{FF2B5EF4-FFF2-40B4-BE49-F238E27FC236}">
                  <a16:creationId xmlns:a16="http://schemas.microsoft.com/office/drawing/2014/main" id="{AC39FA08-288B-4F5A-93C3-D2B2DA20C3A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52425" y="875636"/>
              <a:ext cx="2880000" cy="238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uppieren 7">
            <a:extLst>
              <a:ext uri="{FF2B5EF4-FFF2-40B4-BE49-F238E27FC236}">
                <a16:creationId xmlns:a16="http://schemas.microsoft.com/office/drawing/2014/main" id="{1192787F-0627-4159-9909-1EFCD9D3F081}"/>
              </a:ext>
            </a:extLst>
          </p:cNvPr>
          <p:cNvGrpSpPr/>
          <p:nvPr/>
        </p:nvGrpSpPr>
        <p:grpSpPr>
          <a:xfrm>
            <a:off x="8489949" y="875636"/>
            <a:ext cx="2682754" cy="2820154"/>
            <a:chOff x="8489949" y="875636"/>
            <a:chExt cx="2682754" cy="2820154"/>
          </a:xfrm>
        </p:grpSpPr>
        <p:sp>
          <p:nvSpPr>
            <p:cNvPr id="9" name="Text Box 3082">
              <a:extLst>
                <a:ext uri="{FF2B5EF4-FFF2-40B4-BE49-F238E27FC236}">
                  <a16:creationId xmlns:a16="http://schemas.microsoft.com/office/drawing/2014/main" id="{10DBBC44-B74C-4EBF-A8C9-9657562FD04B}"/>
                </a:ext>
              </a:extLst>
            </p:cNvPr>
            <p:cNvSpPr txBox="1">
              <a:spLocks noChangeArrowheads="1"/>
            </p:cNvSpPr>
            <p:nvPr/>
          </p:nvSpPr>
          <p:spPr bwMode="auto">
            <a:xfrm>
              <a:off x="8512568" y="3295719"/>
              <a:ext cx="2660135" cy="4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701" rIns="91400" bIns="45701">
              <a:spAutoFit/>
            </a:bodyPr>
            <a:lstStyle>
              <a:lvl1pPr defTabSz="846138">
                <a:defRPr>
                  <a:solidFill>
                    <a:schemeClr val="tx1"/>
                  </a:solidFill>
                  <a:latin typeface="Arial" panose="020B0604020202020204" pitchFamily="34" charset="0"/>
                  <a:cs typeface="Arial" panose="020B0604020202020204" pitchFamily="34" charset="0"/>
                </a:defRPr>
              </a:lvl1pPr>
              <a:lvl2pPr marL="742950" indent="-285750" defTabSz="846138">
                <a:defRPr>
                  <a:solidFill>
                    <a:schemeClr val="tx1"/>
                  </a:solidFill>
                  <a:latin typeface="Arial" panose="020B0604020202020204" pitchFamily="34" charset="0"/>
                  <a:cs typeface="Arial" panose="020B0604020202020204" pitchFamily="34" charset="0"/>
                </a:defRPr>
              </a:lvl2pPr>
              <a:lvl3pPr marL="1143000" indent="-228600" defTabSz="846138">
                <a:defRPr>
                  <a:solidFill>
                    <a:schemeClr val="tx1"/>
                  </a:solidFill>
                  <a:latin typeface="Arial" panose="020B0604020202020204" pitchFamily="34" charset="0"/>
                  <a:cs typeface="Arial" panose="020B0604020202020204" pitchFamily="34" charset="0"/>
                </a:defRPr>
              </a:lvl3pPr>
              <a:lvl4pPr marL="1600200" indent="-228600" defTabSz="846138">
                <a:defRPr>
                  <a:solidFill>
                    <a:schemeClr val="tx1"/>
                  </a:solidFill>
                  <a:latin typeface="Arial" panose="020B0604020202020204" pitchFamily="34" charset="0"/>
                  <a:cs typeface="Arial" panose="020B0604020202020204" pitchFamily="34" charset="0"/>
                </a:defRPr>
              </a:lvl4pPr>
              <a:lvl5pPr marL="2057400" indent="-228600" defTabSz="846138">
                <a:defRPr>
                  <a:solidFill>
                    <a:schemeClr val="tx1"/>
                  </a:solidFill>
                  <a:latin typeface="Arial" panose="020B0604020202020204" pitchFamily="34" charset="0"/>
                  <a:cs typeface="Arial" panose="020B0604020202020204" pitchFamily="34" charset="0"/>
                </a:defRPr>
              </a:lvl5pPr>
              <a:lvl6pPr marL="25146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de-DE" altLang="de-DE" sz="2000" dirty="0">
                  <a:latin typeface="+mn-lt"/>
                  <a:ea typeface="MS PGothic" panose="020B0600070205080204" pitchFamily="34" charset="-128"/>
                  <a:cs typeface="Calibri" panose="020F0502020204030204" pitchFamily="34" charset="0"/>
                </a:rPr>
                <a:t>3-point </a:t>
              </a:r>
              <a:r>
                <a:rPr lang="de-DE" altLang="de-DE" sz="2000" dirty="0" err="1">
                  <a:latin typeface="+mn-lt"/>
                  <a:ea typeface="MS PGothic" panose="020B0600070205080204" pitchFamily="34" charset="-128"/>
                  <a:cs typeface="Calibri" panose="020F0502020204030204" pitchFamily="34" charset="0"/>
                </a:rPr>
                <a:t>bending</a:t>
              </a:r>
              <a:r>
                <a:rPr lang="de-DE" altLang="de-DE" sz="2000" dirty="0">
                  <a:latin typeface="+mn-lt"/>
                  <a:ea typeface="MS PGothic" panose="020B0600070205080204" pitchFamily="34" charset="-128"/>
                  <a:cs typeface="Calibri" panose="020F0502020204030204" pitchFamily="34" charset="0"/>
                </a:rPr>
                <a:t> </a:t>
              </a:r>
              <a:r>
                <a:rPr lang="de-DE" altLang="de-DE" sz="2000" dirty="0" err="1">
                  <a:latin typeface="+mn-lt"/>
                  <a:ea typeface="MS PGothic" panose="020B0600070205080204" pitchFamily="34" charset="-128"/>
                  <a:cs typeface="Calibri" panose="020F0502020204030204" pitchFamily="34" charset="0"/>
                </a:rPr>
                <a:t>test</a:t>
              </a:r>
              <a:endParaRPr lang="de-DE" altLang="de-DE" sz="2000" dirty="0">
                <a:latin typeface="+mn-lt"/>
                <a:ea typeface="MS PGothic" panose="020B0600070205080204" pitchFamily="34" charset="-128"/>
                <a:cs typeface="Calibri" panose="020F0502020204030204" pitchFamily="34" charset="0"/>
              </a:endParaRPr>
            </a:p>
          </p:txBody>
        </p:sp>
        <p:pic>
          <p:nvPicPr>
            <p:cNvPr id="10" name="Picture 3084" descr="Bild 1-klein">
              <a:extLst>
                <a:ext uri="{FF2B5EF4-FFF2-40B4-BE49-F238E27FC236}">
                  <a16:creationId xmlns:a16="http://schemas.microsoft.com/office/drawing/2014/main" id="{82958B18-B9CA-4221-B1A4-CE45DDAEEED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89949" y="875636"/>
              <a:ext cx="267493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uppieren 11">
            <a:extLst>
              <a:ext uri="{FF2B5EF4-FFF2-40B4-BE49-F238E27FC236}">
                <a16:creationId xmlns:a16="http://schemas.microsoft.com/office/drawing/2014/main" id="{86FC94A7-38C3-42BB-984D-AD669970F0A1}"/>
              </a:ext>
            </a:extLst>
          </p:cNvPr>
          <p:cNvGrpSpPr/>
          <p:nvPr/>
        </p:nvGrpSpPr>
        <p:grpSpPr>
          <a:xfrm>
            <a:off x="4852424" y="3802984"/>
            <a:ext cx="2880001" cy="2854081"/>
            <a:chOff x="4852424" y="3802984"/>
            <a:chExt cx="2880001" cy="2854081"/>
          </a:xfrm>
        </p:grpSpPr>
        <p:sp>
          <p:nvSpPr>
            <p:cNvPr id="13" name="Text Box 3078">
              <a:extLst>
                <a:ext uri="{FF2B5EF4-FFF2-40B4-BE49-F238E27FC236}">
                  <a16:creationId xmlns:a16="http://schemas.microsoft.com/office/drawing/2014/main" id="{F8345242-4303-4764-931A-979B295074DA}"/>
                </a:ext>
              </a:extLst>
            </p:cNvPr>
            <p:cNvSpPr txBox="1">
              <a:spLocks noChangeArrowheads="1"/>
            </p:cNvSpPr>
            <p:nvPr/>
          </p:nvSpPr>
          <p:spPr bwMode="auto">
            <a:xfrm>
              <a:off x="4852424" y="6256994"/>
              <a:ext cx="2880001" cy="400071"/>
            </a:xfrm>
            <a:prstGeom prst="rect">
              <a:avLst/>
            </a:prstGeom>
            <a:noFill/>
            <a:ln>
              <a:noFill/>
            </a:ln>
          </p:spPr>
          <p:txBody>
            <a:bodyPr wrap="square" lIns="91400" tIns="45701" rIns="91400" bIns="45701">
              <a:spAutoFit/>
            </a:bodyPr>
            <a:lstStyle>
              <a:lvl1pPr defTabSz="846138" eaLnBrk="0" hangingPunct="0">
                <a:defRPr sz="2400">
                  <a:solidFill>
                    <a:schemeClr val="tx1"/>
                  </a:solidFill>
                  <a:latin typeface="FranklinGothic"/>
                  <a:ea typeface="MS PGothic" panose="020B0600070205080204" pitchFamily="34" charset="-128"/>
                </a:defRPr>
              </a:lvl1pPr>
              <a:lvl2pPr marL="687388" indent="-265113" defTabSz="846138" eaLnBrk="0" hangingPunct="0">
                <a:defRPr sz="2400">
                  <a:solidFill>
                    <a:schemeClr val="tx1"/>
                  </a:solidFill>
                  <a:latin typeface="FranklinGothic"/>
                  <a:ea typeface="MS PGothic" panose="020B0600070205080204" pitchFamily="34" charset="-128"/>
                </a:defRPr>
              </a:lvl2pPr>
              <a:lvl3pPr marL="1057275" indent="-211138" defTabSz="846138" eaLnBrk="0" hangingPunct="0">
                <a:defRPr sz="2400">
                  <a:solidFill>
                    <a:schemeClr val="tx1"/>
                  </a:solidFill>
                  <a:latin typeface="FranklinGothic"/>
                  <a:ea typeface="MS PGothic" panose="020B0600070205080204" pitchFamily="34" charset="-128"/>
                </a:defRPr>
              </a:lvl3pPr>
              <a:lvl4pPr marL="1479550" indent="-211138" defTabSz="846138" eaLnBrk="0" hangingPunct="0">
                <a:defRPr sz="2400">
                  <a:solidFill>
                    <a:schemeClr val="tx1"/>
                  </a:solidFill>
                  <a:latin typeface="FranklinGothic"/>
                  <a:ea typeface="MS PGothic" panose="020B0600070205080204" pitchFamily="34" charset="-128"/>
                </a:defRPr>
              </a:lvl4pPr>
              <a:lvl5pPr marL="1901825" indent="-211138" defTabSz="846138" eaLnBrk="0" hangingPunct="0">
                <a:defRPr sz="2400">
                  <a:solidFill>
                    <a:schemeClr val="tx1"/>
                  </a:solidFill>
                  <a:latin typeface="FranklinGothic"/>
                  <a:ea typeface="MS PGothic" panose="020B0600070205080204" pitchFamily="34" charset="-128"/>
                </a:defRPr>
              </a:lvl5pPr>
              <a:lvl6pPr marL="23590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6pPr>
              <a:lvl7pPr marL="28162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7pPr>
              <a:lvl8pPr marL="32734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8pPr>
              <a:lvl9pPr marL="37306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9pPr>
            </a:lstStyle>
            <a:p>
              <a:pPr algn="ctr">
                <a:spcBef>
                  <a:spcPct val="50000"/>
                </a:spcBef>
                <a:defRPr/>
              </a:pPr>
              <a:r>
                <a:rPr lang="de-DE" altLang="de-DE" sz="2000" dirty="0">
                  <a:latin typeface="+mn-lt"/>
                  <a:cs typeface="Calibri" panose="020F0502020204030204" pitchFamily="34" charset="0"/>
                </a:rPr>
                <a:t>Crown </a:t>
              </a:r>
              <a:r>
                <a:rPr lang="de-DE" altLang="de-DE" sz="2000" dirty="0" err="1">
                  <a:latin typeface="+mn-lt"/>
                  <a:cs typeface="Calibri" panose="020F0502020204030204" pitchFamily="34" charset="0"/>
                </a:rPr>
                <a:t>pressure</a:t>
              </a:r>
              <a:r>
                <a:rPr lang="de-DE" altLang="de-DE" sz="2000" dirty="0">
                  <a:latin typeface="+mn-lt"/>
                  <a:cs typeface="Calibri" panose="020F0502020204030204" pitchFamily="34" charset="0"/>
                </a:rPr>
                <a:t> </a:t>
              </a:r>
              <a:r>
                <a:rPr lang="de-DE" altLang="de-DE" sz="2000" dirty="0" err="1">
                  <a:latin typeface="+mn-lt"/>
                  <a:cs typeface="Calibri" panose="020F0502020204030204" pitchFamily="34" charset="0"/>
                </a:rPr>
                <a:t>test</a:t>
              </a:r>
              <a:endParaRPr lang="de-DE" altLang="de-DE" sz="2000" dirty="0">
                <a:latin typeface="+mn-lt"/>
                <a:cs typeface="Calibri" panose="020F0502020204030204" pitchFamily="34" charset="0"/>
              </a:endParaRPr>
            </a:p>
          </p:txBody>
        </p:sp>
        <p:sp>
          <p:nvSpPr>
            <p:cNvPr id="14" name="Rectangle 3079">
              <a:extLst>
                <a:ext uri="{FF2B5EF4-FFF2-40B4-BE49-F238E27FC236}">
                  <a16:creationId xmlns:a16="http://schemas.microsoft.com/office/drawing/2014/main" id="{2025596D-6958-4B6F-86AE-B35FB5CA1E56}"/>
                </a:ext>
              </a:extLst>
            </p:cNvPr>
            <p:cNvSpPr>
              <a:spLocks noChangeArrowheads="1"/>
            </p:cNvSpPr>
            <p:nvPr/>
          </p:nvSpPr>
          <p:spPr bwMode="auto">
            <a:xfrm>
              <a:off x="5393762" y="4895185"/>
              <a:ext cx="1295400" cy="381000"/>
            </a:xfrm>
            <a:prstGeom prst="rect">
              <a:avLst/>
            </a:prstGeom>
            <a:noFill/>
            <a:ln>
              <a:noFill/>
            </a:ln>
          </p:spPr>
          <p:txBody>
            <a:bodyPr wrap="none" lIns="91400" tIns="45701" rIns="91400" bIns="45701" anchor="ctr"/>
            <a:lstStyle>
              <a:lvl1pPr defTabSz="846138" eaLnBrk="0" hangingPunct="0">
                <a:defRPr sz="2400">
                  <a:solidFill>
                    <a:schemeClr val="tx1"/>
                  </a:solidFill>
                  <a:latin typeface="FranklinGothic"/>
                  <a:ea typeface="MS PGothic" panose="020B0600070205080204" pitchFamily="34" charset="-128"/>
                </a:defRPr>
              </a:lvl1pPr>
              <a:lvl2pPr marL="687388" indent="-265113" defTabSz="846138" eaLnBrk="0" hangingPunct="0">
                <a:defRPr sz="2400">
                  <a:solidFill>
                    <a:schemeClr val="tx1"/>
                  </a:solidFill>
                  <a:latin typeface="FranklinGothic"/>
                  <a:ea typeface="MS PGothic" panose="020B0600070205080204" pitchFamily="34" charset="-128"/>
                </a:defRPr>
              </a:lvl2pPr>
              <a:lvl3pPr marL="1057275" indent="-211138" defTabSz="846138" eaLnBrk="0" hangingPunct="0">
                <a:defRPr sz="2400">
                  <a:solidFill>
                    <a:schemeClr val="tx1"/>
                  </a:solidFill>
                  <a:latin typeface="FranklinGothic"/>
                  <a:ea typeface="MS PGothic" panose="020B0600070205080204" pitchFamily="34" charset="-128"/>
                </a:defRPr>
              </a:lvl3pPr>
              <a:lvl4pPr marL="1479550" indent="-211138" defTabSz="846138" eaLnBrk="0" hangingPunct="0">
                <a:defRPr sz="2400">
                  <a:solidFill>
                    <a:schemeClr val="tx1"/>
                  </a:solidFill>
                  <a:latin typeface="FranklinGothic"/>
                  <a:ea typeface="MS PGothic" panose="020B0600070205080204" pitchFamily="34" charset="-128"/>
                </a:defRPr>
              </a:lvl4pPr>
              <a:lvl5pPr marL="1901825" indent="-211138" defTabSz="846138" eaLnBrk="0" hangingPunct="0">
                <a:defRPr sz="2400">
                  <a:solidFill>
                    <a:schemeClr val="tx1"/>
                  </a:solidFill>
                  <a:latin typeface="FranklinGothic"/>
                  <a:ea typeface="MS PGothic" panose="020B0600070205080204" pitchFamily="34" charset="-128"/>
                </a:defRPr>
              </a:lvl5pPr>
              <a:lvl6pPr marL="23590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6pPr>
              <a:lvl7pPr marL="28162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7pPr>
              <a:lvl8pPr marL="32734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8pPr>
              <a:lvl9pPr marL="37306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9pPr>
            </a:lstStyle>
            <a:p>
              <a:pPr>
                <a:defRPr/>
              </a:pPr>
              <a:endParaRPr lang="nl-NL" altLang="de-DE" sz="2000">
                <a:latin typeface="+mn-lt"/>
              </a:endParaRPr>
            </a:p>
          </p:txBody>
        </p:sp>
        <p:pic>
          <p:nvPicPr>
            <p:cNvPr id="15" name="Picture 2" descr="IMG_6347">
              <a:extLst>
                <a:ext uri="{FF2B5EF4-FFF2-40B4-BE49-F238E27FC236}">
                  <a16:creationId xmlns:a16="http://schemas.microsoft.com/office/drawing/2014/main" id="{C8145131-A0C1-4F83-9D07-C84D24EF9C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52425" y="3802984"/>
              <a:ext cx="2880000" cy="24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uppieren 15">
            <a:extLst>
              <a:ext uri="{FF2B5EF4-FFF2-40B4-BE49-F238E27FC236}">
                <a16:creationId xmlns:a16="http://schemas.microsoft.com/office/drawing/2014/main" id="{6AF9504B-C315-495F-9A0B-DA9C97965FB2}"/>
              </a:ext>
            </a:extLst>
          </p:cNvPr>
          <p:cNvGrpSpPr/>
          <p:nvPr/>
        </p:nvGrpSpPr>
        <p:grpSpPr>
          <a:xfrm>
            <a:off x="8489947" y="3802984"/>
            <a:ext cx="2674937" cy="2854082"/>
            <a:chOff x="8489947" y="3802984"/>
            <a:chExt cx="2674937" cy="2854082"/>
          </a:xfrm>
        </p:grpSpPr>
        <p:pic>
          <p:nvPicPr>
            <p:cNvPr id="17" name="Picture 11" descr="Titel_Kriechneigung">
              <a:extLst>
                <a:ext uri="{FF2B5EF4-FFF2-40B4-BE49-F238E27FC236}">
                  <a16:creationId xmlns:a16="http://schemas.microsoft.com/office/drawing/2014/main" id="{C1019B24-C108-437B-9788-70A7C285283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489947" y="3802984"/>
              <a:ext cx="2674937" cy="24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3078">
              <a:extLst>
                <a:ext uri="{FF2B5EF4-FFF2-40B4-BE49-F238E27FC236}">
                  <a16:creationId xmlns:a16="http://schemas.microsoft.com/office/drawing/2014/main" id="{78D284F4-3F2E-473F-9377-BE992E90F4A2}"/>
                </a:ext>
              </a:extLst>
            </p:cNvPr>
            <p:cNvSpPr txBox="1">
              <a:spLocks noChangeArrowheads="1"/>
            </p:cNvSpPr>
            <p:nvPr/>
          </p:nvSpPr>
          <p:spPr bwMode="auto">
            <a:xfrm>
              <a:off x="8489947" y="6256995"/>
              <a:ext cx="2660135" cy="4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701" rIns="91400" bIns="45701">
              <a:spAutoFit/>
            </a:bodyPr>
            <a:lstStyle>
              <a:lvl1pPr defTabSz="846138">
                <a:defRPr>
                  <a:solidFill>
                    <a:schemeClr val="tx1"/>
                  </a:solidFill>
                  <a:latin typeface="Arial" panose="020B0604020202020204" pitchFamily="34" charset="0"/>
                  <a:cs typeface="Arial" panose="020B0604020202020204" pitchFamily="34" charset="0"/>
                </a:defRPr>
              </a:lvl1pPr>
              <a:lvl2pPr marL="742950" indent="-285750" defTabSz="846138">
                <a:defRPr>
                  <a:solidFill>
                    <a:schemeClr val="tx1"/>
                  </a:solidFill>
                  <a:latin typeface="Arial" panose="020B0604020202020204" pitchFamily="34" charset="0"/>
                  <a:cs typeface="Arial" panose="020B0604020202020204" pitchFamily="34" charset="0"/>
                </a:defRPr>
              </a:lvl2pPr>
              <a:lvl3pPr marL="1143000" indent="-228600" defTabSz="846138">
                <a:defRPr>
                  <a:solidFill>
                    <a:schemeClr val="tx1"/>
                  </a:solidFill>
                  <a:latin typeface="Arial" panose="020B0604020202020204" pitchFamily="34" charset="0"/>
                  <a:cs typeface="Arial" panose="020B0604020202020204" pitchFamily="34" charset="0"/>
                </a:defRPr>
              </a:lvl3pPr>
              <a:lvl4pPr marL="1600200" indent="-228600" defTabSz="846138">
                <a:defRPr>
                  <a:solidFill>
                    <a:schemeClr val="tx1"/>
                  </a:solidFill>
                  <a:latin typeface="Arial" panose="020B0604020202020204" pitchFamily="34" charset="0"/>
                  <a:cs typeface="Arial" panose="020B0604020202020204" pitchFamily="34" charset="0"/>
                </a:defRPr>
              </a:lvl4pPr>
              <a:lvl5pPr marL="2057400" indent="-228600" defTabSz="846138">
                <a:defRPr>
                  <a:solidFill>
                    <a:schemeClr val="tx1"/>
                  </a:solidFill>
                  <a:latin typeface="Arial" panose="020B0604020202020204" pitchFamily="34" charset="0"/>
                  <a:cs typeface="Arial" panose="020B0604020202020204" pitchFamily="34" charset="0"/>
                </a:defRPr>
              </a:lvl5pPr>
              <a:lvl6pPr marL="25146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de-DE" altLang="de-DE" sz="2000" dirty="0">
                  <a:latin typeface="+mn-lt"/>
                  <a:ea typeface="MS PGothic" panose="020B0600070205080204" pitchFamily="34" charset="-128"/>
                  <a:cs typeface="Calibri" panose="020F0502020204030204" pitchFamily="34" charset="0"/>
                </a:rPr>
                <a:t>Long-term </a:t>
              </a:r>
              <a:r>
                <a:rPr lang="de-DE" altLang="de-DE" sz="2000" dirty="0" err="1">
                  <a:latin typeface="+mn-lt"/>
                  <a:ea typeface="MS PGothic" panose="020B0600070205080204" pitchFamily="34" charset="-128"/>
                  <a:cs typeface="Calibri" panose="020F0502020204030204" pitchFamily="34" charset="0"/>
                </a:rPr>
                <a:t>properties</a:t>
              </a:r>
              <a:endParaRPr lang="de-DE" altLang="de-DE" sz="2000" dirty="0">
                <a:latin typeface="+mn-lt"/>
                <a:ea typeface="MS PGothic" panose="020B0600070205080204" pitchFamily="34" charset="-128"/>
                <a:cs typeface="Calibri" panose="020F0502020204030204" pitchFamily="34" charset="0"/>
              </a:endParaRPr>
            </a:p>
          </p:txBody>
        </p:sp>
      </p:grpSp>
      <p:grpSp>
        <p:nvGrpSpPr>
          <p:cNvPr id="19" name="Gruppieren 18">
            <a:extLst>
              <a:ext uri="{FF2B5EF4-FFF2-40B4-BE49-F238E27FC236}">
                <a16:creationId xmlns:a16="http://schemas.microsoft.com/office/drawing/2014/main" id="{4465B4E9-2FCD-4CEC-A9BC-7B1D45B30D99}"/>
              </a:ext>
            </a:extLst>
          </p:cNvPr>
          <p:cNvGrpSpPr/>
          <p:nvPr/>
        </p:nvGrpSpPr>
        <p:grpSpPr>
          <a:xfrm>
            <a:off x="4766307" y="875636"/>
            <a:ext cx="2980688" cy="2791841"/>
            <a:chOff x="1465006" y="875636"/>
            <a:chExt cx="2980688" cy="2791841"/>
          </a:xfrm>
        </p:grpSpPr>
        <p:sp>
          <p:nvSpPr>
            <p:cNvPr id="20" name="Text Box 3078">
              <a:extLst>
                <a:ext uri="{FF2B5EF4-FFF2-40B4-BE49-F238E27FC236}">
                  <a16:creationId xmlns:a16="http://schemas.microsoft.com/office/drawing/2014/main" id="{02943BA2-13A0-4191-8F4B-0E5E36F29242}"/>
                </a:ext>
              </a:extLst>
            </p:cNvPr>
            <p:cNvSpPr txBox="1">
              <a:spLocks noChangeArrowheads="1"/>
            </p:cNvSpPr>
            <p:nvPr/>
          </p:nvSpPr>
          <p:spPr bwMode="auto">
            <a:xfrm>
              <a:off x="1479576" y="3267406"/>
              <a:ext cx="2966118" cy="4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701" rIns="91400" bIns="45701">
              <a:spAutoFit/>
            </a:bodyPr>
            <a:lstStyle>
              <a:lvl1pPr defTabSz="846138">
                <a:defRPr>
                  <a:solidFill>
                    <a:schemeClr val="tx1"/>
                  </a:solidFill>
                  <a:latin typeface="Arial" panose="020B0604020202020204" pitchFamily="34" charset="0"/>
                  <a:cs typeface="Arial" panose="020B0604020202020204" pitchFamily="34" charset="0"/>
                </a:defRPr>
              </a:lvl1pPr>
              <a:lvl2pPr marL="742950" indent="-285750" defTabSz="846138">
                <a:defRPr>
                  <a:solidFill>
                    <a:schemeClr val="tx1"/>
                  </a:solidFill>
                  <a:latin typeface="Arial" panose="020B0604020202020204" pitchFamily="34" charset="0"/>
                  <a:cs typeface="Arial" panose="020B0604020202020204" pitchFamily="34" charset="0"/>
                </a:defRPr>
              </a:lvl2pPr>
              <a:lvl3pPr marL="1143000" indent="-228600" defTabSz="846138">
                <a:defRPr>
                  <a:solidFill>
                    <a:schemeClr val="tx1"/>
                  </a:solidFill>
                  <a:latin typeface="Arial" panose="020B0604020202020204" pitchFamily="34" charset="0"/>
                  <a:cs typeface="Arial" panose="020B0604020202020204" pitchFamily="34" charset="0"/>
                </a:defRPr>
              </a:lvl3pPr>
              <a:lvl4pPr marL="1600200" indent="-228600" defTabSz="846138">
                <a:defRPr>
                  <a:solidFill>
                    <a:schemeClr val="tx1"/>
                  </a:solidFill>
                  <a:latin typeface="Arial" panose="020B0604020202020204" pitchFamily="34" charset="0"/>
                  <a:cs typeface="Arial" panose="020B0604020202020204" pitchFamily="34" charset="0"/>
                </a:defRPr>
              </a:lvl4pPr>
              <a:lvl5pPr marL="2057400" indent="-228600" defTabSz="846138">
                <a:defRPr>
                  <a:solidFill>
                    <a:schemeClr val="tx1"/>
                  </a:solidFill>
                  <a:latin typeface="Arial" panose="020B0604020202020204" pitchFamily="34" charset="0"/>
                  <a:cs typeface="Arial" panose="020B0604020202020204" pitchFamily="34" charset="0"/>
                </a:defRPr>
              </a:lvl5pPr>
              <a:lvl6pPr marL="25146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de-DE" altLang="de-DE" sz="2000" dirty="0" err="1">
                  <a:latin typeface="Calibri" panose="020F0502020204030204" pitchFamily="34" charset="0"/>
                  <a:ea typeface="MS PGothic" panose="020B0600070205080204" pitchFamily="34" charset="-128"/>
                  <a:cs typeface="Calibri" panose="020F0502020204030204" pitchFamily="34" charset="0"/>
                </a:rPr>
                <a:t>Watertightness</a:t>
              </a:r>
              <a:endParaRPr lang="de-DE" altLang="de-DE" sz="2000" baseline="-14000" dirty="0">
                <a:latin typeface="Calibri" panose="020F0502020204030204" pitchFamily="34" charset="0"/>
                <a:ea typeface="MS PGothic" panose="020B0600070205080204" pitchFamily="34" charset="-128"/>
                <a:cs typeface="Calibri" panose="020F0502020204030204" pitchFamily="34" charset="0"/>
              </a:endParaRPr>
            </a:p>
          </p:txBody>
        </p:sp>
        <p:pic>
          <p:nvPicPr>
            <p:cNvPr id="21" name="Picture 11" descr="Dichtheit">
              <a:extLst>
                <a:ext uri="{FF2B5EF4-FFF2-40B4-BE49-F238E27FC236}">
                  <a16:creationId xmlns:a16="http://schemas.microsoft.com/office/drawing/2014/main" id="{DB3BDCAA-CD70-4F61-8454-CB01A470C452}"/>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465006" y="875636"/>
              <a:ext cx="2966118" cy="238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uppieren 21">
            <a:extLst>
              <a:ext uri="{FF2B5EF4-FFF2-40B4-BE49-F238E27FC236}">
                <a16:creationId xmlns:a16="http://schemas.microsoft.com/office/drawing/2014/main" id="{BE55C413-54B2-489C-B463-395BE324DD1A}"/>
              </a:ext>
            </a:extLst>
          </p:cNvPr>
          <p:cNvGrpSpPr/>
          <p:nvPr/>
        </p:nvGrpSpPr>
        <p:grpSpPr>
          <a:xfrm>
            <a:off x="1465005" y="3802984"/>
            <a:ext cx="2939130" cy="2854083"/>
            <a:chOff x="1465005" y="3802984"/>
            <a:chExt cx="2939130" cy="2854083"/>
          </a:xfrm>
        </p:grpSpPr>
        <p:pic>
          <p:nvPicPr>
            <p:cNvPr id="23" name="Picture 8">
              <a:extLst>
                <a:ext uri="{FF2B5EF4-FFF2-40B4-BE49-F238E27FC236}">
                  <a16:creationId xmlns:a16="http://schemas.microsoft.com/office/drawing/2014/main" id="{6FDC204C-2BF3-4363-B19C-60AB1D4A397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7914"/>
            <a:stretch/>
          </p:blipFill>
          <p:spPr bwMode="auto">
            <a:xfrm>
              <a:off x="1465006" y="3802984"/>
              <a:ext cx="2939129" cy="24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3078">
              <a:extLst>
                <a:ext uri="{FF2B5EF4-FFF2-40B4-BE49-F238E27FC236}">
                  <a16:creationId xmlns:a16="http://schemas.microsoft.com/office/drawing/2014/main" id="{A6E8304B-92C9-4470-AD61-4F2F6F734286}"/>
                </a:ext>
              </a:extLst>
            </p:cNvPr>
            <p:cNvSpPr txBox="1">
              <a:spLocks noChangeArrowheads="1"/>
            </p:cNvSpPr>
            <p:nvPr/>
          </p:nvSpPr>
          <p:spPr bwMode="auto">
            <a:xfrm>
              <a:off x="1465005" y="6256996"/>
              <a:ext cx="2939129" cy="400071"/>
            </a:xfrm>
            <a:prstGeom prst="rect">
              <a:avLst/>
            </a:prstGeom>
            <a:noFill/>
            <a:ln>
              <a:noFill/>
            </a:ln>
          </p:spPr>
          <p:txBody>
            <a:bodyPr wrap="square" lIns="91400" tIns="45701" rIns="91400" bIns="45701">
              <a:spAutoFit/>
            </a:bodyPr>
            <a:lstStyle>
              <a:lvl1pPr defTabSz="846138" eaLnBrk="0" hangingPunct="0">
                <a:defRPr sz="2400">
                  <a:solidFill>
                    <a:schemeClr val="tx1"/>
                  </a:solidFill>
                  <a:latin typeface="FranklinGothic"/>
                  <a:ea typeface="MS PGothic" panose="020B0600070205080204" pitchFamily="34" charset="-128"/>
                </a:defRPr>
              </a:lvl1pPr>
              <a:lvl2pPr marL="687388" indent="-265113" defTabSz="846138" eaLnBrk="0" hangingPunct="0">
                <a:defRPr sz="2400">
                  <a:solidFill>
                    <a:schemeClr val="tx1"/>
                  </a:solidFill>
                  <a:latin typeface="FranklinGothic"/>
                  <a:ea typeface="MS PGothic" panose="020B0600070205080204" pitchFamily="34" charset="-128"/>
                </a:defRPr>
              </a:lvl2pPr>
              <a:lvl3pPr marL="1057275" indent="-211138" defTabSz="846138" eaLnBrk="0" hangingPunct="0">
                <a:defRPr sz="2400">
                  <a:solidFill>
                    <a:schemeClr val="tx1"/>
                  </a:solidFill>
                  <a:latin typeface="FranklinGothic"/>
                  <a:ea typeface="MS PGothic" panose="020B0600070205080204" pitchFamily="34" charset="-128"/>
                </a:defRPr>
              </a:lvl3pPr>
              <a:lvl4pPr marL="1479550" indent="-211138" defTabSz="846138" eaLnBrk="0" hangingPunct="0">
                <a:defRPr sz="2400">
                  <a:solidFill>
                    <a:schemeClr val="tx1"/>
                  </a:solidFill>
                  <a:latin typeface="FranklinGothic"/>
                  <a:ea typeface="MS PGothic" panose="020B0600070205080204" pitchFamily="34" charset="-128"/>
                </a:defRPr>
              </a:lvl4pPr>
              <a:lvl5pPr marL="1901825" indent="-211138" defTabSz="846138" eaLnBrk="0" hangingPunct="0">
                <a:defRPr sz="2400">
                  <a:solidFill>
                    <a:schemeClr val="tx1"/>
                  </a:solidFill>
                  <a:latin typeface="FranklinGothic"/>
                  <a:ea typeface="MS PGothic" panose="020B0600070205080204" pitchFamily="34" charset="-128"/>
                </a:defRPr>
              </a:lvl5pPr>
              <a:lvl6pPr marL="23590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6pPr>
              <a:lvl7pPr marL="28162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7pPr>
              <a:lvl8pPr marL="32734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8pPr>
              <a:lvl9pPr marL="37306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9pPr>
            </a:lstStyle>
            <a:p>
              <a:pPr algn="ctr">
                <a:spcBef>
                  <a:spcPct val="50000"/>
                </a:spcBef>
                <a:defRPr/>
              </a:pPr>
              <a:r>
                <a:rPr lang="de-DE" altLang="de-DE" sz="2000" dirty="0">
                  <a:latin typeface="+mn-lt"/>
                  <a:cs typeface="Calibri" panose="020F0502020204030204" pitchFamily="34" charset="0"/>
                </a:rPr>
                <a:t>Optical </a:t>
              </a:r>
              <a:r>
                <a:rPr lang="de-DE" altLang="de-DE" sz="2000" dirty="0" err="1">
                  <a:latin typeface="+mn-lt"/>
                  <a:cs typeface="Calibri" panose="020F0502020204030204" pitchFamily="34" charset="0"/>
                </a:rPr>
                <a:t>inspection</a:t>
              </a:r>
              <a:endParaRPr lang="de-DE" altLang="de-DE" sz="2000" dirty="0">
                <a:latin typeface="+mn-lt"/>
                <a:cs typeface="Calibri" panose="020F0502020204030204" pitchFamily="34" charset="0"/>
              </a:endParaRPr>
            </a:p>
          </p:txBody>
        </p:sp>
      </p:grpSp>
    </p:spTree>
    <p:extLst>
      <p:ext uri="{BB962C8B-B14F-4D97-AF65-F5344CB8AC3E}">
        <p14:creationId xmlns:p14="http://schemas.microsoft.com/office/powerpoint/2010/main" val="422439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34ACEF60-B584-4772-A088-59604EB70BB1}" vid="{6B17088A-E423-453E-B1A3-28D7D72CF4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ikt-2017-d-16zu9</Template>
  <TotalTime>0</TotalTime>
  <Words>1036</Words>
  <Application>Microsoft Office PowerPoint</Application>
  <PresentationFormat>Breitbild</PresentationFormat>
  <Paragraphs>101</Paragraphs>
  <Slides>9</Slides>
  <Notes>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MS PGothic</vt:lpstr>
      <vt:lpstr>MS PGothic</vt:lpstr>
      <vt:lpstr>Arial</vt:lpstr>
      <vt:lpstr>Calibri</vt:lpstr>
      <vt:lpstr>Calibri Light</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IKT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Klameth</dc:creator>
  <cp:lastModifiedBy>klameth</cp:lastModifiedBy>
  <cp:revision>52</cp:revision>
  <dcterms:created xsi:type="dcterms:W3CDTF">2025-01-28T09:20:44Z</dcterms:created>
  <dcterms:modified xsi:type="dcterms:W3CDTF">2026-01-09T12:37:05Z</dcterms:modified>
</cp:coreProperties>
</file>