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2" r:id="rId2"/>
    <p:sldId id="256" r:id="rId3"/>
    <p:sldId id="257" r:id="rId4"/>
    <p:sldId id="258" r:id="rId5"/>
    <p:sldId id="259" r:id="rId6"/>
    <p:sldId id="260" r:id="rId7"/>
    <p:sldId id="261" r:id="rId8"/>
    <p:sldId id="264" r:id="rId9"/>
    <p:sldId id="265" r:id="rId10"/>
    <p:sldId id="268" r:id="rId11"/>
    <p:sldId id="269" r:id="rId12"/>
    <p:sldId id="270" r:id="rId13"/>
    <p:sldId id="271" r:id="rId14"/>
    <p:sldId id="272" r:id="rId15"/>
    <p:sldId id="273"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4695" autoAdjust="0"/>
  </p:normalViewPr>
  <p:slideViewPr>
    <p:cSldViewPr snapToGrid="0">
      <p:cViewPr varScale="1">
        <p:scale>
          <a:sx n="103" d="100"/>
          <a:sy n="103" d="100"/>
        </p:scale>
        <p:origin x="126" y="17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BDC44-55F2-466C-8EC3-58EA1380CF1C}" type="datetimeFigureOut">
              <a:rPr lang="de-DE" smtClean="0"/>
              <a:t>09.01.2026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C644E-DC55-479D-9F2B-08FFE40731A5}" type="slidenum">
              <a:rPr lang="de-DE" smtClean="0"/>
              <a:t>‹Nr.›</a:t>
            </a:fld>
            <a:endParaRPr lang="de-DE"/>
          </a:p>
        </p:txBody>
      </p:sp>
    </p:spTree>
    <p:extLst>
      <p:ext uri="{BB962C8B-B14F-4D97-AF65-F5344CB8AC3E}">
        <p14:creationId xmlns:p14="http://schemas.microsoft.com/office/powerpoint/2010/main" val="314459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Before</a:t>
            </a:r>
            <a:r>
              <a:rPr lang="de-DE" dirty="0"/>
              <a:t> </a:t>
            </a:r>
            <a:r>
              <a:rPr lang="de-DE" dirty="0" err="1"/>
              <a:t>we</a:t>
            </a:r>
            <a:r>
              <a:rPr lang="de-DE" dirty="0"/>
              <a:t> </a:t>
            </a:r>
            <a:r>
              <a:rPr lang="de-DE" dirty="0" err="1"/>
              <a:t>start</a:t>
            </a:r>
            <a:r>
              <a:rPr lang="de-DE" dirty="0"/>
              <a:t> </a:t>
            </a:r>
            <a:r>
              <a:rPr lang="de-DE" dirty="0" err="1"/>
              <a:t>with</a:t>
            </a:r>
            <a:r>
              <a:rPr lang="de-DE" dirty="0"/>
              <a:t> </a:t>
            </a:r>
            <a:r>
              <a:rPr lang="de-DE" dirty="0" err="1"/>
              <a:t>the</a:t>
            </a:r>
            <a:r>
              <a:rPr lang="de-DE" dirty="0"/>
              <a:t> </a:t>
            </a:r>
            <a:r>
              <a:rPr lang="de-DE" dirty="0" err="1"/>
              <a:t>presentation</a:t>
            </a:r>
            <a:r>
              <a:rPr lang="de-DE" dirty="0"/>
              <a:t>: </a:t>
            </a:r>
            <a:r>
              <a:rPr lang="de-DE" dirty="0" err="1"/>
              <a:t>What</a:t>
            </a:r>
            <a:r>
              <a:rPr lang="de-DE" dirty="0"/>
              <a:t> am I </a:t>
            </a:r>
            <a:r>
              <a:rPr lang="de-DE" dirty="0" err="1"/>
              <a:t>actually</a:t>
            </a:r>
            <a:r>
              <a:rPr lang="de-DE" dirty="0"/>
              <a:t> </a:t>
            </a:r>
            <a:r>
              <a:rPr lang="de-DE" dirty="0" err="1"/>
              <a:t>talking</a:t>
            </a:r>
            <a:r>
              <a:rPr lang="de-DE" dirty="0"/>
              <a:t> </a:t>
            </a:r>
            <a:r>
              <a:rPr lang="de-DE" dirty="0" err="1"/>
              <a:t>about</a:t>
            </a:r>
            <a:r>
              <a:rPr lang="de-DE" dirty="0"/>
              <a:t> </a:t>
            </a:r>
            <a:r>
              <a:rPr lang="de-DE" dirty="0" err="1"/>
              <a:t>today</a:t>
            </a:r>
            <a:r>
              <a:rPr lang="de-DE" dirty="0"/>
              <a:t>? </a:t>
            </a:r>
            <a:r>
              <a:rPr lang="de-DE" dirty="0" err="1"/>
              <a:t>What</a:t>
            </a:r>
            <a:r>
              <a:rPr lang="de-DE" dirty="0"/>
              <a:t> </a:t>
            </a:r>
            <a:r>
              <a:rPr lang="de-DE" dirty="0" err="1"/>
              <a:t>does</a:t>
            </a:r>
            <a:r>
              <a:rPr lang="de-DE" dirty="0"/>
              <a:t> </a:t>
            </a:r>
            <a:r>
              <a:rPr lang="de-DE" dirty="0" err="1"/>
              <a:t>risk</a:t>
            </a:r>
            <a:r>
              <a:rPr lang="de-DE" dirty="0"/>
              <a:t> </a:t>
            </a:r>
            <a:r>
              <a:rPr lang="de-DE" dirty="0" err="1"/>
              <a:t>mean</a:t>
            </a:r>
            <a:r>
              <a:rPr lang="de-DE" dirty="0"/>
              <a:t> </a:t>
            </a:r>
            <a:r>
              <a:rPr lang="de-DE" dirty="0" err="1"/>
              <a:t>with</a:t>
            </a:r>
            <a:r>
              <a:rPr lang="de-DE" dirty="0"/>
              <a:t> </a:t>
            </a:r>
            <a:r>
              <a:rPr lang="de-DE" dirty="0" err="1"/>
              <a:t>special</a:t>
            </a:r>
            <a:r>
              <a:rPr lang="de-DE" dirty="0"/>
              <a:t> </a:t>
            </a:r>
            <a:r>
              <a:rPr lang="de-DE" dirty="0" err="1"/>
              <a:t>regard</a:t>
            </a:r>
            <a:r>
              <a:rPr lang="de-DE" dirty="0"/>
              <a:t> </a:t>
            </a:r>
            <a:r>
              <a:rPr lang="de-DE" dirty="0" err="1"/>
              <a:t>to</a:t>
            </a:r>
            <a:r>
              <a:rPr lang="de-DE" dirty="0"/>
              <a:t> large </a:t>
            </a:r>
            <a:r>
              <a:rPr lang="de-DE" dirty="0" err="1"/>
              <a:t>scale</a:t>
            </a:r>
            <a:r>
              <a:rPr lang="de-DE" dirty="0"/>
              <a:t> </a:t>
            </a:r>
            <a:r>
              <a:rPr lang="de-DE" dirty="0" err="1"/>
              <a:t>sewers</a:t>
            </a:r>
            <a:r>
              <a:rPr lang="de-DE" dirty="0"/>
              <a:t>? Risk = </a:t>
            </a:r>
            <a:r>
              <a:rPr lang="de-DE" dirty="0" err="1"/>
              <a:t>Probability</a:t>
            </a:r>
            <a:r>
              <a:rPr lang="de-DE" dirty="0"/>
              <a:t> x </a:t>
            </a:r>
            <a:r>
              <a:rPr lang="de-DE" dirty="0" err="1"/>
              <a:t>Effect</a:t>
            </a:r>
            <a:r>
              <a:rPr lang="de-DE" dirty="0"/>
              <a:t>. </a:t>
            </a:r>
            <a:r>
              <a:rPr lang="de-DE" dirty="0" err="1"/>
              <a:t>Where</a:t>
            </a:r>
            <a:r>
              <a:rPr lang="de-DE" dirty="0"/>
              <a:t> </a:t>
            </a:r>
            <a:r>
              <a:rPr lang="de-DE" dirty="0" err="1"/>
              <a:t>Probability</a:t>
            </a:r>
            <a:r>
              <a:rPr lang="de-DE" dirty="0"/>
              <a:t> </a:t>
            </a:r>
            <a:r>
              <a:rPr lang="de-DE" dirty="0" err="1"/>
              <a:t>means</a:t>
            </a:r>
            <a:r>
              <a:rPr lang="de-DE" dirty="0"/>
              <a:t> </a:t>
            </a:r>
            <a:r>
              <a:rPr lang="de-DE" dirty="0" err="1"/>
              <a:t>the</a:t>
            </a:r>
            <a:r>
              <a:rPr lang="de-DE" dirty="0"/>
              <a:t> </a:t>
            </a:r>
            <a:r>
              <a:rPr lang="de-DE" dirty="0" err="1"/>
              <a:t>chance</a:t>
            </a:r>
            <a:r>
              <a:rPr lang="de-DE" dirty="0"/>
              <a:t> </a:t>
            </a:r>
            <a:r>
              <a:rPr lang="de-DE" dirty="0" err="1"/>
              <a:t>of</a:t>
            </a:r>
            <a:r>
              <a:rPr lang="de-DE" dirty="0"/>
              <a:t> </a:t>
            </a:r>
            <a:r>
              <a:rPr lang="de-DE" dirty="0" err="1"/>
              <a:t>something</a:t>
            </a:r>
            <a:r>
              <a:rPr lang="de-DE" dirty="0"/>
              <a:t> </a:t>
            </a:r>
            <a:r>
              <a:rPr lang="de-DE" dirty="0" err="1"/>
              <a:t>happens</a:t>
            </a:r>
            <a:r>
              <a:rPr lang="de-DE" dirty="0"/>
              <a:t> </a:t>
            </a:r>
            <a:r>
              <a:rPr lang="de-DE" dirty="0" err="1"/>
              <a:t>to</a:t>
            </a:r>
            <a:r>
              <a:rPr lang="de-DE" dirty="0"/>
              <a:t> </a:t>
            </a:r>
            <a:r>
              <a:rPr lang="de-DE" dirty="0" err="1"/>
              <a:t>our</a:t>
            </a:r>
            <a:r>
              <a:rPr lang="de-DE" dirty="0"/>
              <a:t> </a:t>
            </a:r>
            <a:r>
              <a:rPr lang="de-DE" dirty="0" err="1"/>
              <a:t>sewer</a:t>
            </a:r>
            <a:r>
              <a:rPr lang="de-DE" dirty="0"/>
              <a:t>. This </a:t>
            </a:r>
            <a:r>
              <a:rPr lang="de-DE" dirty="0" err="1"/>
              <a:t>depende</a:t>
            </a:r>
            <a:r>
              <a:rPr lang="de-DE" dirty="0"/>
              <a:t> </a:t>
            </a:r>
            <a:r>
              <a:rPr lang="de-DE" dirty="0" err="1"/>
              <a:t>mainly</a:t>
            </a:r>
            <a:r>
              <a:rPr lang="de-DE" dirty="0"/>
              <a:t> on ist </a:t>
            </a:r>
            <a:r>
              <a:rPr lang="de-DE" dirty="0" err="1"/>
              <a:t>condition</a:t>
            </a:r>
            <a:r>
              <a:rPr lang="de-DE" dirty="0"/>
              <a:t> and </a:t>
            </a:r>
            <a:r>
              <a:rPr lang="de-DE" dirty="0" err="1"/>
              <a:t>the</a:t>
            </a:r>
            <a:r>
              <a:rPr lang="de-DE" dirty="0"/>
              <a:t> </a:t>
            </a:r>
            <a:r>
              <a:rPr lang="de-DE" dirty="0" err="1"/>
              <a:t>structural</a:t>
            </a:r>
            <a:r>
              <a:rPr lang="de-DE" dirty="0"/>
              <a:t> </a:t>
            </a:r>
            <a:r>
              <a:rPr lang="de-DE" dirty="0" err="1"/>
              <a:t>load</a:t>
            </a:r>
            <a:r>
              <a:rPr lang="de-DE" dirty="0"/>
              <a:t> on it. </a:t>
            </a:r>
            <a:r>
              <a:rPr lang="de-DE" dirty="0" err="1"/>
              <a:t>While</a:t>
            </a:r>
            <a:r>
              <a:rPr lang="de-DE" dirty="0"/>
              <a:t> </a:t>
            </a:r>
            <a:r>
              <a:rPr lang="de-DE" dirty="0" err="1"/>
              <a:t>Effect</a:t>
            </a:r>
            <a:r>
              <a:rPr lang="de-DE" dirty="0"/>
              <a:t> </a:t>
            </a:r>
            <a:r>
              <a:rPr lang="de-DE" dirty="0" err="1"/>
              <a:t>describes</a:t>
            </a:r>
            <a:r>
              <a:rPr lang="de-DE" dirty="0"/>
              <a:t> </a:t>
            </a:r>
            <a:r>
              <a:rPr lang="de-DE" dirty="0" err="1"/>
              <a:t>the</a:t>
            </a:r>
            <a:r>
              <a:rPr lang="de-DE" dirty="0"/>
              <a:t> </a:t>
            </a:r>
            <a:r>
              <a:rPr lang="de-DE" dirty="0" err="1"/>
              <a:t>consequence</a:t>
            </a:r>
            <a:r>
              <a:rPr lang="de-DE" dirty="0"/>
              <a:t> </a:t>
            </a:r>
            <a:r>
              <a:rPr lang="de-DE" dirty="0" err="1"/>
              <a:t>of</a:t>
            </a:r>
            <a:r>
              <a:rPr lang="de-DE" dirty="0"/>
              <a:t> potential </a:t>
            </a:r>
            <a:r>
              <a:rPr lang="de-DE" dirty="0" err="1"/>
              <a:t>failure</a:t>
            </a:r>
            <a:r>
              <a:rPr lang="de-DE" dirty="0"/>
              <a:t>. The Risk </a:t>
            </a:r>
            <a:r>
              <a:rPr lang="de-DE" dirty="0" err="1"/>
              <a:t>increases</a:t>
            </a:r>
            <a:r>
              <a:rPr lang="de-DE" dirty="0"/>
              <a:t> </a:t>
            </a:r>
            <a:r>
              <a:rPr lang="de-DE" dirty="0" err="1"/>
              <a:t>basically</a:t>
            </a:r>
            <a:r>
              <a:rPr lang="de-DE" dirty="0"/>
              <a:t> </a:t>
            </a:r>
            <a:r>
              <a:rPr lang="de-DE" dirty="0" err="1"/>
              <a:t>with</a:t>
            </a:r>
            <a:r>
              <a:rPr lang="de-DE" dirty="0"/>
              <a:t> </a:t>
            </a:r>
            <a:r>
              <a:rPr lang="de-DE" dirty="0" err="1"/>
              <a:t>increasing</a:t>
            </a:r>
            <a:r>
              <a:rPr lang="de-DE" dirty="0"/>
              <a:t> </a:t>
            </a:r>
            <a:r>
              <a:rPr lang="de-DE" dirty="0" err="1"/>
              <a:t>diameter</a:t>
            </a:r>
            <a:r>
              <a:rPr lang="de-DE" dirty="0"/>
              <a:t>.</a:t>
            </a:r>
          </a:p>
          <a:p>
            <a:r>
              <a:rPr lang="de-DE" dirty="0" err="1"/>
              <a:t>Example</a:t>
            </a:r>
            <a:r>
              <a:rPr lang="de-DE" dirty="0"/>
              <a:t> </a:t>
            </a:r>
            <a:r>
              <a:rPr lang="de-DE" dirty="0" err="1"/>
              <a:t>shown</a:t>
            </a:r>
            <a:r>
              <a:rPr lang="de-DE" dirty="0"/>
              <a:t> on </a:t>
            </a:r>
            <a:r>
              <a:rPr lang="de-DE" dirty="0" err="1"/>
              <a:t>the</a:t>
            </a:r>
            <a:r>
              <a:rPr lang="de-DE" dirty="0"/>
              <a:t> </a:t>
            </a:r>
            <a:r>
              <a:rPr lang="de-DE" dirty="0" err="1"/>
              <a:t>right</a:t>
            </a:r>
            <a:r>
              <a:rPr lang="de-DE" dirty="0"/>
              <a:t> </a:t>
            </a:r>
            <a:r>
              <a:rPr lang="de-DE" dirty="0" err="1"/>
              <a:t>side</a:t>
            </a:r>
            <a:r>
              <a:rPr lang="de-DE" dirty="0"/>
              <a:t>: </a:t>
            </a:r>
            <a:r>
              <a:rPr lang="de-DE" dirty="0" err="1"/>
              <a:t>Collapse</a:t>
            </a:r>
            <a:r>
              <a:rPr lang="de-DE" dirty="0"/>
              <a:t> </a:t>
            </a:r>
            <a:r>
              <a:rPr lang="de-DE" dirty="0" err="1"/>
              <a:t>of</a:t>
            </a:r>
            <a:r>
              <a:rPr lang="de-DE" dirty="0"/>
              <a:t> Metro </a:t>
            </a:r>
            <a:r>
              <a:rPr lang="de-DE" dirty="0" err="1"/>
              <a:t>construction</a:t>
            </a:r>
            <a:r>
              <a:rPr lang="de-DE" dirty="0"/>
              <a:t> in Munich in 1994 </a:t>
            </a:r>
            <a:r>
              <a:rPr lang="de-DE" dirty="0" err="1"/>
              <a:t>with</a:t>
            </a:r>
            <a:r>
              <a:rPr lang="de-DE" dirty="0"/>
              <a:t> </a:t>
            </a:r>
            <a:r>
              <a:rPr lang="de-DE" dirty="0" err="1"/>
              <a:t>fatally</a:t>
            </a:r>
            <a:r>
              <a:rPr lang="de-DE" dirty="0"/>
              <a:t> </a:t>
            </a:r>
            <a:r>
              <a:rPr lang="de-DE" dirty="0" err="1"/>
              <a:t>injured</a:t>
            </a:r>
            <a:r>
              <a:rPr lang="de-DE" dirty="0"/>
              <a:t> </a:t>
            </a:r>
            <a:r>
              <a:rPr lang="de-DE" dirty="0" err="1"/>
              <a:t>passengers</a:t>
            </a:r>
            <a:r>
              <a:rPr lang="de-DE" dirty="0"/>
              <a:t>.</a:t>
            </a:r>
          </a:p>
        </p:txBody>
      </p:sp>
      <p:sp>
        <p:nvSpPr>
          <p:cNvPr id="4" name="Foliennummernplatzhalter 3"/>
          <p:cNvSpPr>
            <a:spLocks noGrp="1"/>
          </p:cNvSpPr>
          <p:nvPr>
            <p:ph type="sldNum" sz="quarter" idx="10"/>
          </p:nvPr>
        </p:nvSpPr>
        <p:spPr/>
        <p:txBody>
          <a:bodyPr/>
          <a:lstStyle/>
          <a:p>
            <a:fld id="{2CAC644E-DC55-479D-9F2B-08FFE40731A5}" type="slidenum">
              <a:rPr lang="de-DE" smtClean="0"/>
              <a:t>1</a:t>
            </a:fld>
            <a:endParaRPr lang="de-DE"/>
          </a:p>
        </p:txBody>
      </p:sp>
    </p:spTree>
    <p:extLst>
      <p:ext uri="{BB962C8B-B14F-4D97-AF65-F5344CB8AC3E}">
        <p14:creationId xmlns:p14="http://schemas.microsoft.com/office/powerpoint/2010/main" val="923238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What you get directly from the MAC test are the homogeneous areas of the channel, the structural weak points in the system and the locations where core sampling might be useful.</a:t>
            </a:r>
          </a:p>
          <a:p>
            <a:r>
              <a:rPr lang="en-US" dirty="0"/>
              <a:t>Furthermore, the modulus of elasticity of the </a:t>
            </a:r>
            <a:r>
              <a:rPr lang="en-US" dirty="0" err="1"/>
              <a:t>sewerwall</a:t>
            </a:r>
            <a:r>
              <a:rPr lang="en-US" dirty="0"/>
              <a:t> and the soil behind it can be derived from a numerical comparison calculation. These then serve as input values for static recalculations of the sewer.</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10</a:t>
            </a:fld>
            <a:endParaRPr lang="de-DE"/>
          </a:p>
        </p:txBody>
      </p:sp>
    </p:spTree>
    <p:extLst>
      <p:ext uri="{BB962C8B-B14F-4D97-AF65-F5344CB8AC3E}">
        <p14:creationId xmlns:p14="http://schemas.microsoft.com/office/powerpoint/2010/main" val="330462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With regard to the renovation of the sewer, you can first determine the condition of the sewer and divide it into homogeneous </a:t>
            </a:r>
            <a:r>
              <a:rPr lang="en-US" dirty="0" err="1"/>
              <a:t>areas.This</a:t>
            </a:r>
            <a:r>
              <a:rPr lang="en-US" dirty="0"/>
              <a:t> usually allows you to determine the required renovation method. This generally depends on the target size: for example, do you only want to seal the sewer, improve its hydraulics or reinforce its structure?</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11</a:t>
            </a:fld>
            <a:endParaRPr lang="de-DE"/>
          </a:p>
        </p:txBody>
      </p:sp>
    </p:spTree>
    <p:extLst>
      <p:ext uri="{BB962C8B-B14F-4D97-AF65-F5344CB8AC3E}">
        <p14:creationId xmlns:p14="http://schemas.microsoft.com/office/powerpoint/2010/main" val="8877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As a quality control measure, you can carry out a before-and-after check to see whether the action was successful.</a:t>
            </a:r>
          </a:p>
          <a:p>
            <a:r>
              <a:rPr lang="en-US" dirty="0"/>
              <a:t>You can also carry out recurring inspections to detect potential deterioration in the condition of the sewer at an early stage and take timely action.</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12</a:t>
            </a:fld>
            <a:endParaRPr lang="de-DE"/>
          </a:p>
        </p:txBody>
      </p:sp>
    </p:spTree>
    <p:extLst>
      <p:ext uri="{BB962C8B-B14F-4D97-AF65-F5344CB8AC3E}">
        <p14:creationId xmlns:p14="http://schemas.microsoft.com/office/powerpoint/2010/main" val="204112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complete package therefore consists of the MAC test itself, the numerical calculation for comparison and the subsequent static recalculation of the sewer.</a:t>
            </a:r>
          </a:p>
          <a:p>
            <a:r>
              <a:rPr lang="en-US" dirty="0"/>
              <a:t>In principle, the numerical calculations can also be performed beforehand. This provides a plausibility range for the results from the MAC test and allows you to see directly during the measurement whether the values obtained are reasonable or not.</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13</a:t>
            </a:fld>
            <a:endParaRPr lang="de-DE"/>
          </a:p>
        </p:txBody>
      </p:sp>
    </p:spTree>
    <p:extLst>
      <p:ext uri="{BB962C8B-B14F-4D97-AF65-F5344CB8AC3E}">
        <p14:creationId xmlns:p14="http://schemas.microsoft.com/office/powerpoint/2010/main" val="20135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 </a:t>
            </a:r>
            <a:r>
              <a:rPr lang="en-US" dirty="0" err="1"/>
              <a:t>summarise</a:t>
            </a:r>
            <a:r>
              <a:rPr lang="en-US" dirty="0"/>
              <a:t> briefly:</a:t>
            </a:r>
          </a:p>
          <a:p>
            <a:r>
              <a:rPr lang="en-US" dirty="0"/>
              <a:t>The MAC system supports you in assessing the condition of the sewer.</a:t>
            </a:r>
          </a:p>
          <a:p>
            <a:r>
              <a:rPr lang="en-US" dirty="0"/>
              <a:t>You can then select the appropriate rehabilitation method and monitor it accordingly.</a:t>
            </a:r>
          </a:p>
          <a:p>
            <a:r>
              <a:rPr lang="en-US" dirty="0"/>
              <a:t>You can then assess the success of the measure.</a:t>
            </a:r>
          </a:p>
          <a:p>
            <a:r>
              <a:rPr lang="en-US" dirty="0"/>
              <a:t>And you can carry out recurring inspections to keep an eye on the time-dependent deterioration of the sewer.</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14</a:t>
            </a:fld>
            <a:endParaRPr lang="de-DE"/>
          </a:p>
        </p:txBody>
      </p:sp>
    </p:spTree>
    <p:extLst>
      <p:ext uri="{BB962C8B-B14F-4D97-AF65-F5344CB8AC3E}">
        <p14:creationId xmlns:p14="http://schemas.microsoft.com/office/powerpoint/2010/main" val="42940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a:t>
            </a:r>
          </a:p>
          <a:p>
            <a:r>
              <a:rPr lang="de-DE" dirty="0"/>
              <a:t>Any </a:t>
            </a:r>
            <a:r>
              <a:rPr lang="de-DE" dirty="0" err="1"/>
              <a:t>questions</a:t>
            </a:r>
            <a:r>
              <a:rPr lang="de-DE" dirty="0"/>
              <a:t> so </a:t>
            </a:r>
            <a:r>
              <a:rPr lang="de-DE" dirty="0" err="1"/>
              <a:t>far</a:t>
            </a:r>
            <a:r>
              <a:rPr lang="de-DE" dirty="0"/>
              <a:t>?</a:t>
            </a:r>
          </a:p>
        </p:txBody>
      </p:sp>
      <p:sp>
        <p:nvSpPr>
          <p:cNvPr id="4" name="Foliennummernplatzhalter 3"/>
          <p:cNvSpPr>
            <a:spLocks noGrp="1"/>
          </p:cNvSpPr>
          <p:nvPr>
            <p:ph type="sldNum" sz="quarter" idx="10"/>
          </p:nvPr>
        </p:nvSpPr>
        <p:spPr/>
        <p:txBody>
          <a:bodyPr/>
          <a:lstStyle/>
          <a:p>
            <a:fld id="{2CAC644E-DC55-479D-9F2B-08FFE40731A5}" type="slidenum">
              <a:rPr lang="de-DE" smtClean="0"/>
              <a:t>15</a:t>
            </a:fld>
            <a:endParaRPr lang="de-DE"/>
          </a:p>
        </p:txBody>
      </p:sp>
    </p:spTree>
    <p:extLst>
      <p:ext uri="{BB962C8B-B14F-4D97-AF65-F5344CB8AC3E}">
        <p14:creationId xmlns:p14="http://schemas.microsoft.com/office/powerpoint/2010/main" val="36908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(Reading </a:t>
            </a:r>
            <a:r>
              <a:rPr lang="de-DE" dirty="0" err="1"/>
              <a:t>bullet</a:t>
            </a:r>
            <a:r>
              <a:rPr lang="de-DE" dirty="0"/>
              <a:t> </a:t>
            </a:r>
            <a:r>
              <a:rPr lang="de-DE" dirty="0" err="1"/>
              <a:t>points</a:t>
            </a:r>
            <a:r>
              <a:rPr lang="de-DE" dirty="0"/>
              <a:t>)</a:t>
            </a:r>
          </a:p>
          <a:p>
            <a:r>
              <a:rPr lang="de-DE" dirty="0"/>
              <a:t>Optical </a:t>
            </a:r>
            <a:r>
              <a:rPr lang="de-DE" dirty="0" err="1"/>
              <a:t>inspection</a:t>
            </a:r>
            <a:r>
              <a:rPr lang="de-DE" dirty="0"/>
              <a:t>: </a:t>
            </a:r>
            <a:r>
              <a:rPr lang="de-DE" dirty="0" err="1"/>
              <a:t>good</a:t>
            </a:r>
            <a:r>
              <a:rPr lang="de-DE" dirty="0"/>
              <a:t> / </a:t>
            </a:r>
            <a:r>
              <a:rPr lang="de-DE" dirty="0" err="1"/>
              <a:t>bad</a:t>
            </a:r>
            <a:r>
              <a:rPr lang="de-DE" dirty="0"/>
              <a:t> ?</a:t>
            </a:r>
          </a:p>
          <a:p>
            <a:r>
              <a:rPr lang="de-DE" dirty="0"/>
              <a:t>MAC-Test: </a:t>
            </a:r>
            <a:r>
              <a:rPr lang="de-DE" dirty="0" err="1"/>
              <a:t>good</a:t>
            </a:r>
            <a:r>
              <a:rPr lang="de-DE" dirty="0"/>
              <a:t> / </a:t>
            </a:r>
            <a:r>
              <a:rPr lang="de-DE" dirty="0" err="1"/>
              <a:t>bad</a:t>
            </a:r>
            <a:r>
              <a:rPr lang="de-DE" dirty="0"/>
              <a:t> ?</a:t>
            </a:r>
          </a:p>
          <a:p>
            <a:r>
              <a:rPr lang="de-DE" dirty="0" err="1"/>
              <a:t>Permutations</a:t>
            </a:r>
            <a:r>
              <a:rPr lang="de-DE" dirty="0"/>
              <a:t>: g/g = OK!, b/b = </a:t>
            </a:r>
            <a:r>
              <a:rPr lang="de-DE" dirty="0" err="1"/>
              <a:t>revovation</a:t>
            </a:r>
            <a:r>
              <a:rPr lang="de-DE" dirty="0"/>
              <a:t>, b/g = </a:t>
            </a:r>
            <a:r>
              <a:rPr lang="de-DE" dirty="0" err="1"/>
              <a:t>saving</a:t>
            </a:r>
            <a:r>
              <a:rPr lang="de-DE" dirty="0"/>
              <a:t> </a:t>
            </a:r>
            <a:r>
              <a:rPr lang="de-DE" dirty="0" err="1"/>
              <a:t>money</a:t>
            </a:r>
            <a:r>
              <a:rPr lang="de-DE" dirty="0"/>
              <a:t>, g/b = happy </a:t>
            </a:r>
            <a:r>
              <a:rPr lang="de-DE" dirty="0" err="1"/>
              <a:t>to</a:t>
            </a:r>
            <a:r>
              <a:rPr lang="de-DE" dirty="0"/>
              <a:t> </a:t>
            </a:r>
            <a:r>
              <a:rPr lang="de-DE" dirty="0" err="1"/>
              <a:t>have</a:t>
            </a:r>
            <a:r>
              <a:rPr lang="de-DE" dirty="0"/>
              <a:t> </a:t>
            </a:r>
            <a:r>
              <a:rPr lang="de-DE" dirty="0" err="1"/>
              <a:t>the</a:t>
            </a:r>
            <a:r>
              <a:rPr lang="de-DE" dirty="0"/>
              <a:t> MAC!</a:t>
            </a:r>
          </a:p>
        </p:txBody>
      </p:sp>
      <p:sp>
        <p:nvSpPr>
          <p:cNvPr id="4" name="Foliennummernplatzhalter 3"/>
          <p:cNvSpPr>
            <a:spLocks noGrp="1"/>
          </p:cNvSpPr>
          <p:nvPr>
            <p:ph type="sldNum" sz="quarter" idx="10"/>
          </p:nvPr>
        </p:nvSpPr>
        <p:spPr/>
        <p:txBody>
          <a:bodyPr/>
          <a:lstStyle/>
          <a:p>
            <a:fld id="{2CAC644E-DC55-479D-9F2B-08FFE40731A5}" type="slidenum">
              <a:rPr lang="de-DE" smtClean="0"/>
              <a:t>2</a:t>
            </a:fld>
            <a:endParaRPr lang="de-DE"/>
          </a:p>
        </p:txBody>
      </p:sp>
    </p:spTree>
    <p:extLst>
      <p:ext uri="{BB962C8B-B14F-4D97-AF65-F5344CB8AC3E}">
        <p14:creationId xmlns:p14="http://schemas.microsoft.com/office/powerpoint/2010/main" val="280268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MAC system essentially consists of a hydraulic press that applies force to the sides of the sewer wall. The resulting deformation is measured using displacement transducers. Force and displacement are limited so that everything remains within the elastic range and no damage is caused to the sewer. Two variables are measured: The MAC-Stiffness and the transmission ratio along the sewer.</a:t>
            </a:r>
          </a:p>
          <a:p>
            <a:r>
              <a:rPr lang="en-US" dirty="0"/>
              <a:t>In principle, the method can be used in all sewer shapes and with all materials from DN 1000 upwards.</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3</a:t>
            </a:fld>
            <a:endParaRPr lang="de-DE"/>
          </a:p>
        </p:txBody>
      </p:sp>
    </p:spTree>
    <p:extLst>
      <p:ext uri="{BB962C8B-B14F-4D97-AF65-F5344CB8AC3E}">
        <p14:creationId xmlns:p14="http://schemas.microsoft.com/office/powerpoint/2010/main" val="193582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Here we see the MAC in use in a DN 2000 masonry sewer in Hamburg. The chassis was adapted to the dimensions of the sewer. It is controlled via a wireless remote </a:t>
            </a:r>
            <a:r>
              <a:rPr lang="en-US" dirty="0" err="1"/>
              <a:t>control.Two</a:t>
            </a:r>
            <a:r>
              <a:rPr lang="en-US" dirty="0"/>
              <a:t> workers are needed to push the device to the individual measuring positions.</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4</a:t>
            </a:fld>
            <a:endParaRPr lang="de-DE"/>
          </a:p>
        </p:txBody>
      </p:sp>
    </p:spTree>
    <p:extLst>
      <p:ext uri="{BB962C8B-B14F-4D97-AF65-F5344CB8AC3E}">
        <p14:creationId xmlns:p14="http://schemas.microsoft.com/office/powerpoint/2010/main" val="66514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Usually, measuring points are approached every 5 to 10 </a:t>
            </a:r>
            <a:r>
              <a:rPr lang="en-US" dirty="0" err="1"/>
              <a:t>metres</a:t>
            </a:r>
            <a:r>
              <a:rPr lang="en-US" dirty="0"/>
              <a:t>, depending on requirements and the condition of the sewer. The hydraulic press is then moved into position and three measurements are taken. The first measurement is used to fix the device in place, the second is the actual measurement and the third is used for verification. The next measuring point is then approached.</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5</a:t>
            </a:fld>
            <a:endParaRPr lang="de-DE"/>
          </a:p>
        </p:txBody>
      </p:sp>
    </p:spTree>
    <p:extLst>
      <p:ext uri="{BB962C8B-B14F-4D97-AF65-F5344CB8AC3E}">
        <p14:creationId xmlns:p14="http://schemas.microsoft.com/office/powerpoint/2010/main" val="228614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Reading </a:t>
            </a:r>
            <a:r>
              <a:rPr lang="de-DE" dirty="0" err="1"/>
              <a:t>bullet</a:t>
            </a:r>
            <a:r>
              <a:rPr lang="de-DE" dirty="0"/>
              <a:t> </a:t>
            </a:r>
            <a:r>
              <a:rPr lang="de-DE" dirty="0" err="1"/>
              <a:t>points</a:t>
            </a:r>
            <a:r>
              <a:rPr lang="de-DE" dirty="0"/>
              <a:t>.</a:t>
            </a:r>
          </a:p>
        </p:txBody>
      </p:sp>
      <p:sp>
        <p:nvSpPr>
          <p:cNvPr id="4" name="Foliennummernplatzhalter 3"/>
          <p:cNvSpPr>
            <a:spLocks noGrp="1"/>
          </p:cNvSpPr>
          <p:nvPr>
            <p:ph type="sldNum" sz="quarter" idx="10"/>
          </p:nvPr>
        </p:nvSpPr>
        <p:spPr/>
        <p:txBody>
          <a:bodyPr/>
          <a:lstStyle/>
          <a:p>
            <a:fld id="{2CAC644E-DC55-479D-9F2B-08FFE40731A5}" type="slidenum">
              <a:rPr lang="de-DE" smtClean="0"/>
              <a:t>6</a:t>
            </a:fld>
            <a:endParaRPr lang="de-DE"/>
          </a:p>
        </p:txBody>
      </p:sp>
    </p:spTree>
    <p:extLst>
      <p:ext uri="{BB962C8B-B14F-4D97-AF65-F5344CB8AC3E}">
        <p14:creationId xmlns:p14="http://schemas.microsoft.com/office/powerpoint/2010/main" val="113636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typical test day looks like this: You arrive on site and prepare the device. In the meantime, you inspect the sewer to identify any obstacles and determine the measuring </a:t>
            </a:r>
            <a:r>
              <a:rPr lang="en-US" dirty="0" err="1"/>
              <a:t>points.After</a:t>
            </a:r>
            <a:r>
              <a:rPr lang="en-US" dirty="0"/>
              <a:t> installing the device in the sewer, the test is carried out and the device is then removed </a:t>
            </a:r>
            <a:r>
              <a:rPr lang="en-US" dirty="0" err="1"/>
              <a:t>again.The</a:t>
            </a:r>
            <a:r>
              <a:rPr lang="en-US" dirty="0"/>
              <a:t> evaluation is then carried out in the office.</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7</a:t>
            </a:fld>
            <a:endParaRPr lang="de-DE"/>
          </a:p>
        </p:txBody>
      </p:sp>
    </p:spTree>
    <p:extLst>
      <p:ext uri="{BB962C8B-B14F-4D97-AF65-F5344CB8AC3E}">
        <p14:creationId xmlns:p14="http://schemas.microsoft.com/office/powerpoint/2010/main" val="413193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With the help of the evaluation, the investigation section can then be divided into individual homogeneous areas with similar properties. In addition, points can be determined that appear particularly weak and where the extraction of drill cores could be useful.</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8</a:t>
            </a:fld>
            <a:endParaRPr lang="de-DE"/>
          </a:p>
        </p:txBody>
      </p:sp>
    </p:spTree>
    <p:extLst>
      <p:ext uri="{BB962C8B-B14F-4D97-AF65-F5344CB8AC3E}">
        <p14:creationId xmlns:p14="http://schemas.microsoft.com/office/powerpoint/2010/main" val="3667364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With the help of computer-assisted comparative calculations, a quality index can then be generated from the results. This indicates how good the stiffness of the sewer is in comparison to its calculated new condition.</a:t>
            </a:r>
          </a:p>
          <a:p>
            <a:r>
              <a:rPr lang="en-US" dirty="0"/>
              <a:t>The exact specification is determined on the basis of the static boundary conditions of the sewer.</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9</a:t>
            </a:fld>
            <a:endParaRPr lang="de-DE"/>
          </a:p>
        </p:txBody>
      </p:sp>
    </p:spTree>
    <p:extLst>
      <p:ext uri="{BB962C8B-B14F-4D97-AF65-F5344CB8AC3E}">
        <p14:creationId xmlns:p14="http://schemas.microsoft.com/office/powerpoint/2010/main" val="162306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404923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203763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366127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199752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312802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894FFFC-FAC9-467C-B048-8BBB613099CC}" type="datetimeFigureOut">
              <a:rPr lang="de-DE" smtClean="0"/>
              <a:t>09.01.2026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8862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894FFFC-FAC9-467C-B048-8BBB613099CC}" type="datetimeFigureOut">
              <a:rPr lang="de-DE" smtClean="0"/>
              <a:t>09.01.2026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181892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0894FFFC-FAC9-467C-B048-8BBB613099CC}" type="datetimeFigureOut">
              <a:rPr lang="de-DE" smtClean="0"/>
              <a:t>09.01.2026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105081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94FFFC-FAC9-467C-B048-8BBB613099CC}" type="datetimeFigureOut">
              <a:rPr lang="de-DE" smtClean="0"/>
              <a:t>09.01.2026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314649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894FFFC-FAC9-467C-B048-8BBB613099CC}" type="datetimeFigureOut">
              <a:rPr lang="de-DE" smtClean="0"/>
              <a:t>09.01.2026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241486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894FFFC-FAC9-467C-B048-8BBB613099CC}" type="datetimeFigureOut">
              <a:rPr lang="de-DE" smtClean="0"/>
              <a:t>09.01.2026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121721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FFFC-FAC9-467C-B048-8BBB613099CC}" type="datetimeFigureOut">
              <a:rPr lang="de-DE" smtClean="0"/>
              <a:t>09.01.2026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9C800-FFB1-4325-B3A7-87D2EA9EAD89}" type="slidenum">
              <a:rPr lang="de-DE" smtClean="0"/>
              <a:t>‹Nr.›</a:t>
            </a:fld>
            <a:endParaRPr lang="de-DE"/>
          </a:p>
        </p:txBody>
      </p:sp>
      <p:grpSp>
        <p:nvGrpSpPr>
          <p:cNvPr id="7" name="Gruppieren 6"/>
          <p:cNvGrpSpPr/>
          <p:nvPr userDrawn="1"/>
        </p:nvGrpSpPr>
        <p:grpSpPr>
          <a:xfrm>
            <a:off x="0" y="0"/>
            <a:ext cx="12192000" cy="649224"/>
            <a:chOff x="0" y="0"/>
            <a:chExt cx="12192000" cy="649224"/>
          </a:xfrm>
        </p:grpSpPr>
        <p:pic>
          <p:nvPicPr>
            <p:cNvPr id="8" name="Grafik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9" name="Grafik 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48000" y="0"/>
              <a:ext cx="9144000" cy="649224"/>
            </a:xfrm>
            <a:prstGeom prst="rect">
              <a:avLst/>
            </a:prstGeom>
          </p:spPr>
        </p:pic>
      </p:grpSp>
    </p:spTree>
    <p:extLst>
      <p:ext uri="{BB962C8B-B14F-4D97-AF65-F5344CB8AC3E}">
        <p14:creationId xmlns:p14="http://schemas.microsoft.com/office/powerpoint/2010/main" val="141646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EBF8B4A-81D1-4EB8-9D69-B9D024FC3E12}"/>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latin typeface="+mn-lt"/>
                <a:ea typeface="ＭＳ Ｐゴシック" pitchFamily="34" charset="-128"/>
              </a:rPr>
              <a:t>Risk </a:t>
            </a:r>
            <a:r>
              <a:rPr lang="de-DE" altLang="de-DE" sz="2800" b="1" dirty="0" err="1">
                <a:solidFill>
                  <a:srgbClr val="008080"/>
                </a:solidFill>
                <a:latin typeface="+mn-lt"/>
                <a:ea typeface="ＭＳ Ｐゴシック" pitchFamily="34" charset="-128"/>
              </a:rPr>
              <a:t>assessment</a:t>
            </a:r>
            <a:r>
              <a:rPr lang="de-DE" altLang="de-DE" sz="2800" b="1" dirty="0">
                <a:solidFill>
                  <a:srgbClr val="008080"/>
                </a:solidFill>
                <a:latin typeface="+mn-lt"/>
                <a:ea typeface="ＭＳ Ｐゴシック" pitchFamily="34" charset="-128"/>
              </a:rPr>
              <a:t> on large </a:t>
            </a:r>
            <a:r>
              <a:rPr lang="de-DE" altLang="de-DE" sz="2800" b="1" dirty="0" err="1">
                <a:solidFill>
                  <a:srgbClr val="008080"/>
                </a:solidFill>
                <a:latin typeface="+mn-lt"/>
                <a:ea typeface="ＭＳ Ｐゴシック" pitchFamily="34" charset="-128"/>
              </a:rPr>
              <a:t>scale</a:t>
            </a:r>
            <a:r>
              <a:rPr lang="de-DE" altLang="de-DE" sz="2800" b="1" dirty="0">
                <a:solidFill>
                  <a:srgbClr val="008080"/>
                </a:solidFill>
                <a:latin typeface="+mn-lt"/>
                <a:ea typeface="ＭＳ Ｐゴシック" pitchFamily="34" charset="-128"/>
              </a:rPr>
              <a:t> </a:t>
            </a:r>
            <a:r>
              <a:rPr lang="de-DE" altLang="de-DE" sz="2800" b="1" dirty="0" err="1">
                <a:solidFill>
                  <a:srgbClr val="008080"/>
                </a:solidFill>
                <a:latin typeface="+mn-lt"/>
                <a:ea typeface="ＭＳ Ｐゴシック" pitchFamily="34" charset="-128"/>
              </a:rPr>
              <a:t>sewers</a:t>
            </a:r>
            <a:endParaRPr lang="de-DE" altLang="de-DE" sz="2800" b="1" dirty="0">
              <a:solidFill>
                <a:srgbClr val="008080"/>
              </a:solidFill>
              <a:latin typeface="+mn-lt"/>
              <a:ea typeface="ＭＳ Ｐゴシック" pitchFamily="34" charset="-128"/>
            </a:endParaRPr>
          </a:p>
        </p:txBody>
      </p:sp>
      <p:sp>
        <p:nvSpPr>
          <p:cNvPr id="7" name="Foliennummernplatzhalter 6">
            <a:extLst>
              <a:ext uri="{FF2B5EF4-FFF2-40B4-BE49-F238E27FC236}">
                <a16:creationId xmlns:a16="http://schemas.microsoft.com/office/drawing/2014/main" id="{F0D72859-886F-4B4B-880C-6F1ACC6FB594}"/>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a:t>
            </a:fld>
            <a:endParaRPr lang="de-DE" sz="1400" b="1" dirty="0"/>
          </a:p>
        </p:txBody>
      </p:sp>
      <p:pic>
        <p:nvPicPr>
          <p:cNvPr id="2050" name="Picture 2" descr="https://www.sueddeutsche.de/2022/06/13/bf74a672-8bc2-4d41-974d-483a5e80d363.jpeg?q=60&amp;fm=jpeg&amp;width=1000&amp;rect=30%2C66%2C1335%2C750">
            <a:extLst>
              <a:ext uri="{FF2B5EF4-FFF2-40B4-BE49-F238E27FC236}">
                <a16:creationId xmlns:a16="http://schemas.microsoft.com/office/drawing/2014/main" id="{7241C327-CA4E-44CD-91DB-EC3A80BB12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9559" y="2638358"/>
            <a:ext cx="6385354" cy="358856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4F761AE5-D3D4-4061-9F30-E732CAB682BE}"/>
              </a:ext>
            </a:extLst>
          </p:cNvPr>
          <p:cNvSpPr/>
          <p:nvPr/>
        </p:nvSpPr>
        <p:spPr>
          <a:xfrm>
            <a:off x="9913223" y="6226927"/>
            <a:ext cx="2151690" cy="307777"/>
          </a:xfrm>
          <a:prstGeom prst="rect">
            <a:avLst/>
          </a:prstGeom>
        </p:spPr>
        <p:txBody>
          <a:bodyPr wrap="square">
            <a:spAutoFit/>
          </a:bodyPr>
          <a:lstStyle/>
          <a:p>
            <a:r>
              <a:rPr lang="de-DE" sz="1400" dirty="0"/>
              <a:t>Foto: </a:t>
            </a:r>
            <a:r>
              <a:rPr lang="de-DE" sz="1400" dirty="0" err="1"/>
              <a:t>picture-alliance</a:t>
            </a:r>
            <a:r>
              <a:rPr lang="de-DE" sz="1400" dirty="0"/>
              <a:t> / dpa</a:t>
            </a:r>
          </a:p>
        </p:txBody>
      </p:sp>
      <p:sp>
        <p:nvSpPr>
          <p:cNvPr id="11" name="Rechteck 10">
            <a:extLst>
              <a:ext uri="{FF2B5EF4-FFF2-40B4-BE49-F238E27FC236}">
                <a16:creationId xmlns:a16="http://schemas.microsoft.com/office/drawing/2014/main" id="{CF367645-1A52-4658-8DCE-7162B5E49B7A}"/>
              </a:ext>
            </a:extLst>
          </p:cNvPr>
          <p:cNvSpPr/>
          <p:nvPr/>
        </p:nvSpPr>
        <p:spPr>
          <a:xfrm>
            <a:off x="510746" y="775176"/>
            <a:ext cx="5058032" cy="1200329"/>
          </a:xfrm>
          <a:prstGeom prst="rect">
            <a:avLst/>
          </a:prstGeom>
        </p:spPr>
        <p:txBody>
          <a:bodyPr wrap="square">
            <a:spAutoFit/>
          </a:bodyPr>
          <a:lstStyle/>
          <a:p>
            <a:r>
              <a:rPr lang="de-DE" sz="2400" b="1" dirty="0" err="1"/>
              <a:t>What</a:t>
            </a:r>
            <a:r>
              <a:rPr lang="de-DE" sz="2400" b="1" dirty="0"/>
              <a:t> </a:t>
            </a:r>
            <a:r>
              <a:rPr lang="de-DE" sz="2400" b="1" dirty="0" err="1"/>
              <a:t>does</a:t>
            </a:r>
            <a:r>
              <a:rPr lang="de-DE" sz="2400" b="1" dirty="0"/>
              <a:t> Risk </a:t>
            </a:r>
            <a:r>
              <a:rPr lang="de-DE" sz="2400" b="1" dirty="0" err="1"/>
              <a:t>mean</a:t>
            </a:r>
            <a:r>
              <a:rPr lang="de-DE" sz="2400" b="1" dirty="0"/>
              <a:t>?</a:t>
            </a:r>
          </a:p>
          <a:p>
            <a:endParaRPr lang="de-DE" sz="2400" b="1" dirty="0"/>
          </a:p>
          <a:p>
            <a:r>
              <a:rPr lang="de-DE" sz="2400" b="1" dirty="0">
                <a:solidFill>
                  <a:srgbClr val="FF0000"/>
                </a:solidFill>
              </a:rPr>
              <a:t>Risk</a:t>
            </a:r>
            <a:r>
              <a:rPr lang="de-DE" sz="2400" b="1" dirty="0"/>
              <a:t> = </a:t>
            </a:r>
            <a:r>
              <a:rPr lang="de-DE" sz="2400" b="1" dirty="0" err="1"/>
              <a:t>Probability</a:t>
            </a:r>
            <a:r>
              <a:rPr lang="de-DE" sz="2400" b="1" dirty="0"/>
              <a:t> x </a:t>
            </a:r>
            <a:r>
              <a:rPr lang="de-DE" sz="2400" b="1" dirty="0" err="1"/>
              <a:t>Effect</a:t>
            </a:r>
            <a:endParaRPr lang="de-DE" sz="2400" b="1" dirty="0"/>
          </a:p>
        </p:txBody>
      </p:sp>
      <p:sp>
        <p:nvSpPr>
          <p:cNvPr id="12" name="Rechteck 11">
            <a:extLst>
              <a:ext uri="{FF2B5EF4-FFF2-40B4-BE49-F238E27FC236}">
                <a16:creationId xmlns:a16="http://schemas.microsoft.com/office/drawing/2014/main" id="{0F761183-768C-4809-9344-6B12F73545EF}"/>
              </a:ext>
            </a:extLst>
          </p:cNvPr>
          <p:cNvSpPr/>
          <p:nvPr/>
        </p:nvSpPr>
        <p:spPr>
          <a:xfrm>
            <a:off x="5686357" y="921936"/>
            <a:ext cx="6385354" cy="1200329"/>
          </a:xfrm>
          <a:prstGeom prst="rect">
            <a:avLst/>
          </a:prstGeom>
        </p:spPr>
        <p:txBody>
          <a:bodyPr wrap="square">
            <a:spAutoFit/>
          </a:bodyPr>
          <a:lstStyle/>
          <a:p>
            <a:r>
              <a:rPr lang="de-DE" sz="2400" b="1" dirty="0"/>
              <a:t>„Crater </a:t>
            </a:r>
            <a:r>
              <a:rPr lang="de-DE" sz="2400" b="1" dirty="0" err="1"/>
              <a:t>of</a:t>
            </a:r>
            <a:r>
              <a:rPr lang="de-DE" sz="2400" b="1" dirty="0"/>
              <a:t> Death“ in Munich/Trudering, 20.09.1994, </a:t>
            </a:r>
            <a:r>
              <a:rPr lang="de-DE" sz="2400" b="1" dirty="0" err="1"/>
              <a:t>Collapse</a:t>
            </a:r>
            <a:r>
              <a:rPr lang="de-DE" sz="2400" b="1" dirty="0"/>
              <a:t> </a:t>
            </a:r>
            <a:r>
              <a:rPr lang="de-DE" sz="2400" b="1" dirty="0" err="1"/>
              <a:t>during</a:t>
            </a:r>
            <a:r>
              <a:rPr lang="de-DE" sz="2400" b="1" dirty="0"/>
              <a:t> Metro </a:t>
            </a:r>
            <a:r>
              <a:rPr lang="de-DE" sz="2400" b="1" dirty="0" err="1"/>
              <a:t>construction</a:t>
            </a:r>
            <a:endParaRPr lang="de-DE" sz="2400" b="1" dirty="0"/>
          </a:p>
          <a:p>
            <a:r>
              <a:rPr lang="de-DE" sz="2400" b="1" dirty="0" err="1"/>
              <a:t>Result</a:t>
            </a:r>
            <a:r>
              <a:rPr lang="de-DE" sz="2400" b="1" dirty="0"/>
              <a:t>: 3 </a:t>
            </a:r>
            <a:r>
              <a:rPr lang="de-DE" sz="2400" b="1" dirty="0" err="1"/>
              <a:t>dead</a:t>
            </a:r>
            <a:r>
              <a:rPr lang="de-DE" sz="2400" b="1" dirty="0"/>
              <a:t>, &gt;30 </a:t>
            </a:r>
            <a:r>
              <a:rPr lang="de-DE" sz="2400" b="1" dirty="0" err="1"/>
              <a:t>injured</a:t>
            </a:r>
            <a:endParaRPr lang="de-DE" sz="2400" b="1" dirty="0"/>
          </a:p>
        </p:txBody>
      </p:sp>
      <p:sp>
        <p:nvSpPr>
          <p:cNvPr id="9" name="Rechteck 8">
            <a:extLst>
              <a:ext uri="{FF2B5EF4-FFF2-40B4-BE49-F238E27FC236}">
                <a16:creationId xmlns:a16="http://schemas.microsoft.com/office/drawing/2014/main" id="{90F86236-FCFC-4521-B951-DE5F0CF408C1}"/>
              </a:ext>
            </a:extLst>
          </p:cNvPr>
          <p:cNvSpPr/>
          <p:nvPr/>
        </p:nvSpPr>
        <p:spPr>
          <a:xfrm>
            <a:off x="447372" y="3176847"/>
            <a:ext cx="1770727" cy="830997"/>
          </a:xfrm>
          <a:prstGeom prst="rect">
            <a:avLst/>
          </a:prstGeom>
          <a:ln w="19050">
            <a:solidFill>
              <a:schemeClr val="tx1"/>
            </a:solidFill>
          </a:ln>
        </p:spPr>
        <p:txBody>
          <a:bodyPr wrap="square">
            <a:spAutoFit/>
          </a:bodyPr>
          <a:lstStyle/>
          <a:p>
            <a:r>
              <a:rPr lang="de-DE" sz="2400" b="1" dirty="0"/>
              <a:t>Chance </a:t>
            </a:r>
            <a:r>
              <a:rPr lang="de-DE" sz="2400" b="1" dirty="0" err="1"/>
              <a:t>that</a:t>
            </a:r>
            <a:endParaRPr lang="de-DE" sz="2400" b="1" dirty="0"/>
          </a:p>
          <a:p>
            <a:r>
              <a:rPr lang="de-DE" sz="2400" b="1" dirty="0" err="1"/>
              <a:t>it</a:t>
            </a:r>
            <a:r>
              <a:rPr lang="de-DE" sz="2400" b="1" dirty="0"/>
              <a:t> </a:t>
            </a:r>
            <a:r>
              <a:rPr lang="de-DE" sz="2400" b="1" dirty="0" err="1"/>
              <a:t>happens</a:t>
            </a:r>
            <a:r>
              <a:rPr lang="de-DE" sz="2400" b="1" dirty="0"/>
              <a:t>?</a:t>
            </a:r>
          </a:p>
        </p:txBody>
      </p:sp>
      <p:sp>
        <p:nvSpPr>
          <p:cNvPr id="10" name="Rechteck 9">
            <a:extLst>
              <a:ext uri="{FF2B5EF4-FFF2-40B4-BE49-F238E27FC236}">
                <a16:creationId xmlns:a16="http://schemas.microsoft.com/office/drawing/2014/main" id="{8BB8B71A-1487-44C8-8B83-A93D4D05617B}"/>
              </a:ext>
            </a:extLst>
          </p:cNvPr>
          <p:cNvSpPr/>
          <p:nvPr/>
        </p:nvSpPr>
        <p:spPr>
          <a:xfrm>
            <a:off x="3002896" y="3176847"/>
            <a:ext cx="1944489" cy="830997"/>
          </a:xfrm>
          <a:prstGeom prst="rect">
            <a:avLst/>
          </a:prstGeom>
          <a:ln w="19050">
            <a:solidFill>
              <a:schemeClr val="tx1"/>
            </a:solidFill>
          </a:ln>
        </p:spPr>
        <p:txBody>
          <a:bodyPr wrap="square">
            <a:spAutoFit/>
          </a:bodyPr>
          <a:lstStyle/>
          <a:p>
            <a:r>
              <a:rPr lang="de-DE" sz="2400" b="1" dirty="0" err="1"/>
              <a:t>Consequence</a:t>
            </a:r>
            <a:endParaRPr lang="de-DE" sz="2400" b="1" dirty="0"/>
          </a:p>
          <a:p>
            <a:r>
              <a:rPr lang="de-DE" sz="2400" b="1" dirty="0" err="1"/>
              <a:t>if</a:t>
            </a:r>
            <a:r>
              <a:rPr lang="de-DE" sz="2400" b="1" dirty="0"/>
              <a:t> </a:t>
            </a:r>
            <a:r>
              <a:rPr lang="de-DE" sz="2400" b="1" dirty="0" err="1"/>
              <a:t>it</a:t>
            </a:r>
            <a:r>
              <a:rPr lang="de-DE" sz="2400" b="1" dirty="0"/>
              <a:t> </a:t>
            </a:r>
            <a:r>
              <a:rPr lang="de-DE" sz="2400" b="1" dirty="0" err="1"/>
              <a:t>happens</a:t>
            </a:r>
            <a:r>
              <a:rPr lang="de-DE" sz="2400" b="1" dirty="0"/>
              <a:t>?</a:t>
            </a:r>
            <a:endParaRPr lang="de-DE" sz="2400" dirty="0"/>
          </a:p>
        </p:txBody>
      </p:sp>
      <p:cxnSp>
        <p:nvCxnSpPr>
          <p:cNvPr id="14" name="Gerade Verbindung mit Pfeil 13">
            <a:extLst>
              <a:ext uri="{FF2B5EF4-FFF2-40B4-BE49-F238E27FC236}">
                <a16:creationId xmlns:a16="http://schemas.microsoft.com/office/drawing/2014/main" id="{6404DF19-9F25-4537-AFFA-2CA3DB0034BA}"/>
              </a:ext>
            </a:extLst>
          </p:cNvPr>
          <p:cNvCxnSpPr>
            <a:cxnSpLocks/>
            <a:endCxn id="9" idx="0"/>
          </p:cNvCxnSpPr>
          <p:nvPr/>
        </p:nvCxnSpPr>
        <p:spPr>
          <a:xfrm flipH="1">
            <a:off x="1332736" y="2122265"/>
            <a:ext cx="582691" cy="10545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86D2FBEC-F09B-4B8E-8272-97B37D7AD70A}"/>
              </a:ext>
            </a:extLst>
          </p:cNvPr>
          <p:cNvCxnSpPr>
            <a:cxnSpLocks/>
            <a:endCxn id="10" idx="0"/>
          </p:cNvCxnSpPr>
          <p:nvPr/>
        </p:nvCxnSpPr>
        <p:spPr>
          <a:xfrm>
            <a:off x="3493971" y="2122265"/>
            <a:ext cx="481170" cy="10545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AE234A6A-7E28-4D9A-9790-688AB0306082}"/>
              </a:ext>
            </a:extLst>
          </p:cNvPr>
          <p:cNvSpPr/>
          <p:nvPr/>
        </p:nvSpPr>
        <p:spPr>
          <a:xfrm>
            <a:off x="447371" y="4767915"/>
            <a:ext cx="1770727" cy="830997"/>
          </a:xfrm>
          <a:prstGeom prst="rect">
            <a:avLst/>
          </a:prstGeom>
          <a:ln w="19050">
            <a:solidFill>
              <a:schemeClr val="tx1"/>
            </a:solidFill>
          </a:ln>
        </p:spPr>
        <p:txBody>
          <a:bodyPr wrap="square">
            <a:spAutoFit/>
          </a:bodyPr>
          <a:lstStyle/>
          <a:p>
            <a:r>
              <a:rPr lang="de-DE" sz="2400" b="1" dirty="0" err="1"/>
              <a:t>Condition</a:t>
            </a:r>
            <a:r>
              <a:rPr lang="de-DE" sz="2400" b="1" dirty="0"/>
              <a:t> </a:t>
            </a:r>
            <a:r>
              <a:rPr lang="de-DE" sz="2400" b="1" dirty="0" err="1"/>
              <a:t>of</a:t>
            </a:r>
            <a:r>
              <a:rPr lang="de-DE" sz="2400" b="1" dirty="0"/>
              <a:t> </a:t>
            </a:r>
            <a:r>
              <a:rPr lang="de-DE" sz="2400" b="1" dirty="0" err="1"/>
              <a:t>the</a:t>
            </a:r>
            <a:r>
              <a:rPr lang="de-DE" sz="2400" b="1" dirty="0"/>
              <a:t> </a:t>
            </a:r>
            <a:r>
              <a:rPr lang="de-DE" sz="2400" b="1" dirty="0" err="1"/>
              <a:t>sewer</a:t>
            </a:r>
            <a:endParaRPr lang="de-DE" sz="2400" b="1" dirty="0"/>
          </a:p>
        </p:txBody>
      </p:sp>
      <p:sp>
        <p:nvSpPr>
          <p:cNvPr id="15" name="Rechteck 14">
            <a:extLst>
              <a:ext uri="{FF2B5EF4-FFF2-40B4-BE49-F238E27FC236}">
                <a16:creationId xmlns:a16="http://schemas.microsoft.com/office/drawing/2014/main" id="{94327E4E-274B-42A1-94EF-1D9B2FE2D83C}"/>
              </a:ext>
            </a:extLst>
          </p:cNvPr>
          <p:cNvSpPr/>
          <p:nvPr/>
        </p:nvSpPr>
        <p:spPr>
          <a:xfrm>
            <a:off x="3039762" y="4767914"/>
            <a:ext cx="1875837" cy="830997"/>
          </a:xfrm>
          <a:prstGeom prst="rect">
            <a:avLst/>
          </a:prstGeom>
          <a:ln w="19050">
            <a:solidFill>
              <a:schemeClr val="tx1"/>
            </a:solidFill>
          </a:ln>
        </p:spPr>
        <p:txBody>
          <a:bodyPr wrap="square">
            <a:spAutoFit/>
          </a:bodyPr>
          <a:lstStyle/>
          <a:p>
            <a:r>
              <a:rPr lang="de-DE" sz="2400" b="1" dirty="0"/>
              <a:t>Dimension </a:t>
            </a:r>
            <a:r>
              <a:rPr lang="de-DE" sz="2400" b="1" dirty="0" err="1"/>
              <a:t>of</a:t>
            </a:r>
            <a:r>
              <a:rPr lang="de-DE" sz="2400" b="1" dirty="0"/>
              <a:t> </a:t>
            </a:r>
            <a:r>
              <a:rPr lang="de-DE" sz="2400" b="1" dirty="0" err="1"/>
              <a:t>the</a:t>
            </a:r>
            <a:r>
              <a:rPr lang="de-DE" sz="2400" b="1" dirty="0"/>
              <a:t> </a:t>
            </a:r>
            <a:r>
              <a:rPr lang="de-DE" sz="2400" b="1" dirty="0" err="1"/>
              <a:t>sewer</a:t>
            </a:r>
            <a:endParaRPr lang="de-DE" sz="2400" b="1" dirty="0"/>
          </a:p>
        </p:txBody>
      </p:sp>
      <p:cxnSp>
        <p:nvCxnSpPr>
          <p:cNvPr id="16" name="Gerade Verbindung mit Pfeil 15">
            <a:extLst>
              <a:ext uri="{FF2B5EF4-FFF2-40B4-BE49-F238E27FC236}">
                <a16:creationId xmlns:a16="http://schemas.microsoft.com/office/drawing/2014/main" id="{06795B4D-AED4-466F-B3F2-E74685F99245}"/>
              </a:ext>
            </a:extLst>
          </p:cNvPr>
          <p:cNvCxnSpPr>
            <a:cxnSpLocks/>
            <a:stCxn id="9" idx="2"/>
            <a:endCxn id="13" idx="0"/>
          </p:cNvCxnSpPr>
          <p:nvPr/>
        </p:nvCxnSpPr>
        <p:spPr>
          <a:xfrm flipH="1">
            <a:off x="1332735" y="4007844"/>
            <a:ext cx="1" cy="760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B02EDA9-4170-4BCC-AE13-EF5EC2E03D18}"/>
              </a:ext>
            </a:extLst>
          </p:cNvPr>
          <p:cNvCxnSpPr>
            <a:cxnSpLocks/>
            <a:stCxn id="10" idx="2"/>
            <a:endCxn id="15" idx="0"/>
          </p:cNvCxnSpPr>
          <p:nvPr/>
        </p:nvCxnSpPr>
        <p:spPr>
          <a:xfrm>
            <a:off x="3975141" y="4007844"/>
            <a:ext cx="2540" cy="760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11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FD45694-1FC8-4DC0-96C5-421CD98BB0EA}"/>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Results</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of</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the</a:t>
            </a:r>
            <a:r>
              <a:rPr lang="de-DE" altLang="de-DE" sz="2800" b="1" dirty="0">
                <a:solidFill>
                  <a:srgbClr val="008080"/>
                </a:solidFill>
                <a:ea typeface="ＭＳ Ｐゴシック" pitchFamily="34" charset="-128"/>
              </a:rPr>
              <a:t> MAC-Tests 1/3</a:t>
            </a:r>
            <a:endParaRPr lang="de-DE" altLang="de-DE" sz="2800" b="1" dirty="0">
              <a:solidFill>
                <a:srgbClr val="008080"/>
              </a:solidFill>
              <a:latin typeface="+mn-lt"/>
              <a:ea typeface="ＭＳ Ｐゴシック" pitchFamily="34" charset="-128"/>
            </a:endParaRPr>
          </a:p>
        </p:txBody>
      </p:sp>
      <p:sp>
        <p:nvSpPr>
          <p:cNvPr id="3" name="Textfeld 2">
            <a:extLst>
              <a:ext uri="{FF2B5EF4-FFF2-40B4-BE49-F238E27FC236}">
                <a16:creationId xmlns:a16="http://schemas.microsoft.com/office/drawing/2014/main" id="{475CD74C-AC3F-4FE1-8C93-04D171F9B4EE}"/>
              </a:ext>
            </a:extLst>
          </p:cNvPr>
          <p:cNvSpPr txBox="1"/>
          <p:nvPr/>
        </p:nvSpPr>
        <p:spPr>
          <a:xfrm>
            <a:off x="360363" y="1079500"/>
            <a:ext cx="7898271" cy="5139869"/>
          </a:xfrm>
          <a:prstGeom prst="rect">
            <a:avLst/>
          </a:prstGeom>
          <a:noFill/>
        </p:spPr>
        <p:txBody>
          <a:bodyPr wrap="square">
            <a:spAutoFit/>
          </a:bodyPr>
          <a:lstStyle/>
          <a:p>
            <a:pPr marL="531813" indent="-531813" eaLnBrk="1" hangingPunct="1">
              <a:lnSpc>
                <a:spcPct val="120000"/>
              </a:lnSpc>
              <a:spcAft>
                <a:spcPts val="600"/>
              </a:spcAft>
              <a:defRPr/>
            </a:pPr>
            <a:r>
              <a:rPr lang="de-DE" altLang="de-DE" sz="2800" b="1" dirty="0" err="1">
                <a:solidFill>
                  <a:srgbClr val="008080"/>
                </a:solidFill>
                <a:latin typeface="+mn-lt"/>
              </a:rPr>
              <a:t>Results</a:t>
            </a:r>
            <a:r>
              <a:rPr lang="de-DE" altLang="de-DE" sz="2800" b="1" dirty="0">
                <a:solidFill>
                  <a:srgbClr val="008080"/>
                </a:solidFill>
                <a:latin typeface="+mn-lt"/>
              </a:rPr>
              <a:t> </a:t>
            </a:r>
            <a:r>
              <a:rPr lang="de-DE" altLang="de-DE" sz="2800" b="1" dirty="0" err="1">
                <a:solidFill>
                  <a:srgbClr val="008080"/>
                </a:solidFill>
                <a:latin typeface="+mn-lt"/>
              </a:rPr>
              <a:t>of</a:t>
            </a:r>
            <a:r>
              <a:rPr lang="de-DE" altLang="de-DE" sz="2800" b="1" dirty="0">
                <a:solidFill>
                  <a:srgbClr val="008080"/>
                </a:solidFill>
                <a:latin typeface="+mn-lt"/>
              </a:rPr>
              <a:t> </a:t>
            </a:r>
            <a:r>
              <a:rPr lang="de-DE" altLang="de-DE" sz="2800" b="1" dirty="0" err="1">
                <a:solidFill>
                  <a:srgbClr val="008080"/>
                </a:solidFill>
                <a:latin typeface="+mn-lt"/>
              </a:rPr>
              <a:t>the</a:t>
            </a:r>
            <a:r>
              <a:rPr lang="de-DE" altLang="de-DE" sz="2800" b="1" dirty="0">
                <a:solidFill>
                  <a:srgbClr val="008080"/>
                </a:solidFill>
                <a:latin typeface="+mn-lt"/>
              </a:rPr>
              <a:t> MAC-</a:t>
            </a:r>
            <a:r>
              <a:rPr lang="de-DE" altLang="de-DE" sz="2800" b="1" dirty="0" err="1">
                <a:solidFill>
                  <a:srgbClr val="008080"/>
                </a:solidFill>
                <a:latin typeface="+mn-lt"/>
              </a:rPr>
              <a:t>Testing</a:t>
            </a:r>
            <a:endParaRPr lang="de-DE" altLang="de-DE" sz="2800" b="1" dirty="0">
              <a:solidFill>
                <a:srgbClr val="008080"/>
              </a:solidFill>
              <a:latin typeface="+mn-lt"/>
            </a:endParaRPr>
          </a:p>
          <a:p>
            <a:pPr marL="265113" indent="-265113" eaLnBrk="1" hangingPunct="1">
              <a:spcAft>
                <a:spcPts val="600"/>
              </a:spcAft>
              <a:buFont typeface="Symbol" pitchFamily="18" charset="2"/>
              <a:buChar char="-"/>
              <a:defRPr/>
            </a:pPr>
            <a:r>
              <a:rPr lang="de-DE" altLang="de-DE" sz="2400" b="1" dirty="0">
                <a:latin typeface="+mn-lt"/>
              </a:rPr>
              <a:t>Classification </a:t>
            </a:r>
            <a:r>
              <a:rPr lang="de-DE" altLang="de-DE" sz="2400" b="1" dirty="0" err="1">
                <a:latin typeface="+mn-lt"/>
              </a:rPr>
              <a:t>into</a:t>
            </a:r>
            <a:r>
              <a:rPr lang="de-DE" altLang="de-DE" sz="2400" b="1" dirty="0">
                <a:latin typeface="+mn-lt"/>
              </a:rPr>
              <a:t> </a:t>
            </a:r>
            <a:r>
              <a:rPr lang="de-DE" altLang="de-DE" sz="2400" b="1" dirty="0" err="1">
                <a:latin typeface="+mn-lt"/>
              </a:rPr>
              <a:t>homegenious</a:t>
            </a:r>
            <a:r>
              <a:rPr lang="de-DE" altLang="de-DE" sz="2400" b="1" dirty="0">
                <a:latin typeface="+mn-lt"/>
              </a:rPr>
              <a:t> </a:t>
            </a:r>
            <a:r>
              <a:rPr lang="de-DE" altLang="de-DE" sz="2400" b="1" dirty="0" err="1">
                <a:latin typeface="+mn-lt"/>
              </a:rPr>
              <a:t>sections</a:t>
            </a:r>
            <a:endParaRPr lang="de-DE" altLang="de-DE" sz="2400" b="1" dirty="0">
              <a:latin typeface="+mn-lt"/>
            </a:endParaRPr>
          </a:p>
          <a:p>
            <a:pPr marL="265113" indent="-265113" eaLnBrk="1" hangingPunct="1">
              <a:spcAft>
                <a:spcPts val="600"/>
              </a:spcAft>
              <a:buFont typeface="Symbol" pitchFamily="18" charset="2"/>
              <a:buChar char="-"/>
              <a:defRPr/>
            </a:pPr>
            <a:r>
              <a:rPr lang="de-DE" altLang="de-DE" sz="2400" b="1" dirty="0" err="1">
                <a:latin typeface="+mn-lt"/>
              </a:rPr>
              <a:t>Uniformity</a:t>
            </a:r>
            <a:r>
              <a:rPr lang="de-DE" altLang="de-DE" sz="2400" b="1" dirty="0">
                <a:latin typeface="+mn-lt"/>
              </a:rPr>
              <a:t> </a:t>
            </a:r>
            <a:r>
              <a:rPr lang="de-DE" altLang="de-DE" sz="2400" b="1" dirty="0" err="1">
                <a:latin typeface="+mn-lt"/>
              </a:rPr>
              <a:t>of</a:t>
            </a:r>
            <a:r>
              <a:rPr lang="de-DE" altLang="de-DE" sz="2400" b="1" dirty="0">
                <a:latin typeface="+mn-lt"/>
              </a:rPr>
              <a:t> </a:t>
            </a:r>
            <a:r>
              <a:rPr lang="de-DE" altLang="de-DE" sz="2400" b="1" dirty="0" err="1">
                <a:latin typeface="+mn-lt"/>
              </a:rPr>
              <a:t>the</a:t>
            </a:r>
            <a:r>
              <a:rPr lang="de-DE" altLang="de-DE" sz="2400" b="1" dirty="0">
                <a:latin typeface="+mn-lt"/>
              </a:rPr>
              <a:t> </a:t>
            </a:r>
            <a:r>
              <a:rPr lang="de-DE" altLang="de-DE" sz="2400" b="1" dirty="0" err="1">
                <a:latin typeface="+mn-lt"/>
              </a:rPr>
              <a:t>pipe-soil</a:t>
            </a:r>
            <a:r>
              <a:rPr lang="de-DE" altLang="de-DE" sz="2400" b="1" dirty="0">
                <a:latin typeface="+mn-lt"/>
              </a:rPr>
              <a:t> </a:t>
            </a:r>
            <a:r>
              <a:rPr lang="de-DE" altLang="de-DE" sz="2400" b="1" dirty="0" err="1">
                <a:latin typeface="+mn-lt"/>
              </a:rPr>
              <a:t>system</a:t>
            </a:r>
            <a:endParaRPr lang="de-DE" altLang="de-DE" sz="2400" b="1" dirty="0">
              <a:latin typeface="+mn-lt"/>
            </a:endParaRPr>
          </a:p>
          <a:p>
            <a:pPr marL="265113" indent="-265113" eaLnBrk="1" hangingPunct="1">
              <a:spcAft>
                <a:spcPts val="600"/>
              </a:spcAft>
              <a:buFont typeface="Symbol" pitchFamily="18" charset="2"/>
              <a:buChar char="-"/>
              <a:defRPr/>
            </a:pPr>
            <a:r>
              <a:rPr lang="de-DE" altLang="de-DE" sz="2400" b="1" dirty="0" err="1">
                <a:latin typeface="+mn-lt"/>
              </a:rPr>
              <a:t>Detection</a:t>
            </a:r>
            <a:r>
              <a:rPr lang="de-DE" altLang="de-DE" sz="2400" b="1" dirty="0">
                <a:latin typeface="+mn-lt"/>
              </a:rPr>
              <a:t> </a:t>
            </a:r>
            <a:r>
              <a:rPr lang="de-DE" altLang="de-DE" sz="2400" b="1" dirty="0" err="1">
                <a:latin typeface="+mn-lt"/>
              </a:rPr>
              <a:t>of</a:t>
            </a:r>
            <a:r>
              <a:rPr lang="de-DE" altLang="de-DE" sz="2400" b="1" dirty="0">
                <a:latin typeface="+mn-lt"/>
              </a:rPr>
              <a:t> </a:t>
            </a:r>
            <a:r>
              <a:rPr lang="de-DE" altLang="de-DE" sz="2400" b="1" dirty="0" err="1">
                <a:latin typeface="+mn-lt"/>
              </a:rPr>
              <a:t>weak</a:t>
            </a:r>
            <a:r>
              <a:rPr lang="de-DE" altLang="de-DE" sz="2400" b="1" dirty="0">
                <a:latin typeface="+mn-lt"/>
              </a:rPr>
              <a:t> </a:t>
            </a:r>
            <a:r>
              <a:rPr lang="de-DE" altLang="de-DE" sz="2400" b="1" dirty="0" err="1">
                <a:latin typeface="+mn-lt"/>
              </a:rPr>
              <a:t>spots</a:t>
            </a:r>
            <a:endParaRPr lang="de-DE" altLang="de-DE" sz="2400" b="1" dirty="0">
              <a:latin typeface="+mn-lt"/>
            </a:endParaRPr>
          </a:p>
          <a:p>
            <a:pPr marL="265113" indent="-265113" eaLnBrk="1" hangingPunct="1">
              <a:spcAft>
                <a:spcPts val="600"/>
              </a:spcAft>
              <a:buFont typeface="Symbol" pitchFamily="18" charset="2"/>
              <a:buChar char="-"/>
              <a:defRPr/>
            </a:pPr>
            <a:r>
              <a:rPr lang="de-DE" altLang="de-DE" sz="2400" b="1" dirty="0">
                <a:latin typeface="+mn-lt"/>
              </a:rPr>
              <a:t>Determination </a:t>
            </a:r>
            <a:r>
              <a:rPr lang="de-DE" altLang="de-DE" sz="2400" b="1" dirty="0" err="1">
                <a:latin typeface="+mn-lt"/>
              </a:rPr>
              <a:t>of</a:t>
            </a:r>
            <a:r>
              <a:rPr lang="de-DE" altLang="de-DE" sz="2400" b="1" dirty="0">
                <a:latin typeface="+mn-lt"/>
              </a:rPr>
              <a:t> </a:t>
            </a:r>
            <a:r>
              <a:rPr lang="de-DE" altLang="de-DE" sz="2400" b="1" dirty="0" err="1">
                <a:latin typeface="+mn-lt"/>
              </a:rPr>
              <a:t>extraction</a:t>
            </a:r>
            <a:r>
              <a:rPr lang="de-DE" altLang="de-DE" sz="2400" b="1" dirty="0">
                <a:latin typeface="+mn-lt"/>
              </a:rPr>
              <a:t> </a:t>
            </a:r>
            <a:r>
              <a:rPr lang="de-DE" altLang="de-DE" sz="2400" b="1" dirty="0" err="1">
                <a:latin typeface="+mn-lt"/>
              </a:rPr>
              <a:t>points</a:t>
            </a:r>
            <a:r>
              <a:rPr lang="de-DE" altLang="de-DE" sz="2400" b="1" dirty="0">
                <a:latin typeface="+mn-lt"/>
              </a:rPr>
              <a:t> </a:t>
            </a:r>
            <a:r>
              <a:rPr lang="de-DE" altLang="de-DE" sz="2400" b="1" dirty="0" err="1">
                <a:latin typeface="+mn-lt"/>
              </a:rPr>
              <a:t>for</a:t>
            </a:r>
            <a:r>
              <a:rPr lang="de-DE" altLang="de-DE" sz="2400" b="1" dirty="0">
                <a:latin typeface="+mn-lt"/>
              </a:rPr>
              <a:t> </a:t>
            </a:r>
            <a:r>
              <a:rPr lang="de-DE" altLang="de-DE" sz="2400" b="1" dirty="0" err="1">
                <a:latin typeface="+mn-lt"/>
              </a:rPr>
              <a:t>core</a:t>
            </a:r>
            <a:r>
              <a:rPr lang="de-DE" altLang="de-DE" sz="2400" b="1" dirty="0">
                <a:latin typeface="+mn-lt"/>
              </a:rPr>
              <a:t> </a:t>
            </a:r>
            <a:r>
              <a:rPr lang="de-DE" altLang="de-DE" sz="2400" b="1" dirty="0" err="1">
                <a:latin typeface="+mn-lt"/>
              </a:rPr>
              <a:t>samples</a:t>
            </a:r>
            <a:endParaRPr lang="de-DE" altLang="de-DE" sz="2400" b="1" dirty="0">
              <a:latin typeface="+mn-lt"/>
            </a:endParaRPr>
          </a:p>
          <a:p>
            <a:pPr marL="531813" indent="-531813" eaLnBrk="1" hangingPunct="1">
              <a:spcAft>
                <a:spcPct val="20000"/>
              </a:spcAft>
              <a:defRPr/>
            </a:pPr>
            <a:endParaRPr lang="de-DE" sz="2400" b="1" dirty="0">
              <a:latin typeface="+mn-lt"/>
            </a:endParaRPr>
          </a:p>
          <a:p>
            <a:pPr marL="723900" indent="-723900" eaLnBrk="1" hangingPunct="1">
              <a:lnSpc>
                <a:spcPct val="120000"/>
              </a:lnSpc>
              <a:spcAft>
                <a:spcPts val="600"/>
              </a:spcAft>
              <a:defRPr/>
            </a:pPr>
            <a:r>
              <a:rPr lang="de-DE" altLang="de-DE" sz="2800" b="1" dirty="0">
                <a:solidFill>
                  <a:srgbClr val="008080"/>
                </a:solidFill>
                <a:latin typeface="+mn-lt"/>
              </a:rPr>
              <a:t>Determination </a:t>
            </a:r>
            <a:r>
              <a:rPr lang="de-DE" altLang="de-DE" sz="2800" b="1" dirty="0" err="1">
                <a:solidFill>
                  <a:srgbClr val="008080"/>
                </a:solidFill>
                <a:latin typeface="+mn-lt"/>
              </a:rPr>
              <a:t>of</a:t>
            </a:r>
            <a:r>
              <a:rPr lang="de-DE" altLang="de-DE" sz="2800" b="1" dirty="0">
                <a:solidFill>
                  <a:srgbClr val="008080"/>
                </a:solidFill>
                <a:latin typeface="+mn-lt"/>
              </a:rPr>
              <a:t> </a:t>
            </a:r>
            <a:r>
              <a:rPr lang="de-DE" altLang="de-DE" sz="2800" b="1" dirty="0" err="1">
                <a:solidFill>
                  <a:srgbClr val="008080"/>
                </a:solidFill>
                <a:latin typeface="+mn-lt"/>
              </a:rPr>
              <a:t>Structural</a:t>
            </a:r>
            <a:r>
              <a:rPr lang="de-DE" altLang="de-DE" sz="2800" b="1" dirty="0">
                <a:solidFill>
                  <a:srgbClr val="008080"/>
                </a:solidFill>
                <a:latin typeface="+mn-lt"/>
              </a:rPr>
              <a:t> </a:t>
            </a:r>
            <a:r>
              <a:rPr lang="de-DE" altLang="de-DE" sz="2800" b="1" dirty="0" err="1">
                <a:solidFill>
                  <a:srgbClr val="008080"/>
                </a:solidFill>
                <a:latin typeface="+mn-lt"/>
              </a:rPr>
              <a:t>Capacity</a:t>
            </a:r>
            <a:endParaRPr lang="de-DE" altLang="de-DE" sz="2800" b="1" dirty="0">
              <a:solidFill>
                <a:srgbClr val="008080"/>
              </a:solidFill>
              <a:latin typeface="+mn-lt"/>
            </a:endParaRPr>
          </a:p>
          <a:p>
            <a:pPr marL="271463" indent="-271463" eaLnBrk="1" hangingPunct="1">
              <a:spcAft>
                <a:spcPts val="600"/>
              </a:spcAft>
              <a:buFont typeface="Symbol" pitchFamily="18" charset="2"/>
              <a:buChar char="-"/>
              <a:defRPr/>
            </a:pPr>
            <a:r>
              <a:rPr lang="de-DE" altLang="de-DE" sz="2400" b="1" dirty="0">
                <a:latin typeface="+mn-lt"/>
              </a:rPr>
              <a:t>Separation </a:t>
            </a:r>
            <a:r>
              <a:rPr lang="de-DE" altLang="de-DE" sz="2400" b="1" dirty="0" err="1">
                <a:latin typeface="+mn-lt"/>
              </a:rPr>
              <a:t>of</a:t>
            </a:r>
            <a:r>
              <a:rPr lang="de-DE" altLang="de-DE" sz="2400" b="1" dirty="0">
                <a:latin typeface="+mn-lt"/>
              </a:rPr>
              <a:t> </a:t>
            </a:r>
            <a:r>
              <a:rPr lang="de-DE" altLang="de-DE" sz="2400" b="1" dirty="0" err="1">
                <a:latin typeface="+mn-lt"/>
              </a:rPr>
              <a:t>pipe</a:t>
            </a:r>
            <a:r>
              <a:rPr lang="de-DE" altLang="de-DE" sz="2400" b="1" dirty="0">
                <a:latin typeface="+mn-lt"/>
              </a:rPr>
              <a:t> and </a:t>
            </a:r>
            <a:r>
              <a:rPr lang="de-DE" altLang="de-DE" sz="2400" b="1" dirty="0" err="1">
                <a:latin typeface="+mn-lt"/>
              </a:rPr>
              <a:t>soil</a:t>
            </a:r>
            <a:r>
              <a:rPr lang="de-DE" altLang="de-DE" sz="2400" b="1" dirty="0">
                <a:latin typeface="+mn-lt"/>
              </a:rPr>
              <a:t> </a:t>
            </a:r>
            <a:r>
              <a:rPr lang="de-DE" altLang="de-DE" sz="2400" b="1" dirty="0" err="1">
                <a:latin typeface="+mn-lt"/>
              </a:rPr>
              <a:t>by</a:t>
            </a:r>
            <a:r>
              <a:rPr lang="de-DE" altLang="de-DE" sz="2400" b="1" dirty="0">
                <a:latin typeface="+mn-lt"/>
              </a:rPr>
              <a:t> </a:t>
            </a:r>
            <a:r>
              <a:rPr lang="de-DE" altLang="de-DE" sz="2400" b="1" dirty="0" err="1">
                <a:latin typeface="+mn-lt"/>
              </a:rPr>
              <a:t>numeric</a:t>
            </a:r>
            <a:r>
              <a:rPr lang="de-DE" altLang="de-DE" sz="2400" b="1" dirty="0">
                <a:latin typeface="+mn-lt"/>
              </a:rPr>
              <a:t> </a:t>
            </a:r>
            <a:r>
              <a:rPr lang="de-DE" altLang="de-DE" sz="2400" b="1" dirty="0" err="1">
                <a:latin typeface="+mn-lt"/>
              </a:rPr>
              <a:t>calculation</a:t>
            </a:r>
            <a:endParaRPr lang="de-DE" altLang="de-DE" sz="2400" b="1" dirty="0">
              <a:latin typeface="+mn-lt"/>
            </a:endParaRPr>
          </a:p>
          <a:p>
            <a:pPr marL="271463" indent="-271463" eaLnBrk="1" hangingPunct="1">
              <a:spcAft>
                <a:spcPts val="600"/>
              </a:spcAft>
              <a:buFont typeface="Symbol" pitchFamily="18" charset="2"/>
              <a:buChar char="-"/>
              <a:defRPr/>
            </a:pPr>
            <a:r>
              <a:rPr lang="de-DE" altLang="de-DE" sz="2400" b="1" dirty="0">
                <a:latin typeface="+mn-lt"/>
              </a:rPr>
              <a:t>Determination </a:t>
            </a:r>
            <a:r>
              <a:rPr lang="de-DE" altLang="de-DE" sz="2400" b="1" dirty="0" err="1">
                <a:latin typeface="+mn-lt"/>
              </a:rPr>
              <a:t>of</a:t>
            </a:r>
            <a:r>
              <a:rPr lang="de-DE" altLang="de-DE" sz="2400" b="1" dirty="0">
                <a:latin typeface="+mn-lt"/>
              </a:rPr>
              <a:t> E-</a:t>
            </a:r>
            <a:r>
              <a:rPr lang="de-DE" altLang="de-DE" sz="2400" b="1" dirty="0" err="1">
                <a:latin typeface="+mn-lt"/>
              </a:rPr>
              <a:t>Modulus</a:t>
            </a:r>
            <a:r>
              <a:rPr lang="de-DE" altLang="de-DE" sz="2400" b="1" dirty="0">
                <a:latin typeface="+mn-lt"/>
              </a:rPr>
              <a:t> </a:t>
            </a:r>
            <a:r>
              <a:rPr lang="de-DE" altLang="de-DE" sz="2400" b="1" dirty="0" err="1">
                <a:latin typeface="+mn-lt"/>
              </a:rPr>
              <a:t>of</a:t>
            </a:r>
            <a:r>
              <a:rPr lang="de-DE" altLang="de-DE" sz="2400" b="1" dirty="0">
                <a:latin typeface="+mn-lt"/>
              </a:rPr>
              <a:t> </a:t>
            </a:r>
            <a:r>
              <a:rPr lang="de-DE" altLang="de-DE" sz="2400" b="1" dirty="0" err="1">
                <a:latin typeface="+mn-lt"/>
              </a:rPr>
              <a:t>pipe</a:t>
            </a:r>
            <a:r>
              <a:rPr lang="de-DE" altLang="de-DE" sz="2400" b="1" dirty="0">
                <a:latin typeface="+mn-lt"/>
              </a:rPr>
              <a:t> and </a:t>
            </a:r>
            <a:r>
              <a:rPr lang="de-DE" altLang="de-DE" sz="2400" b="1" dirty="0" err="1">
                <a:latin typeface="+mn-lt"/>
              </a:rPr>
              <a:t>soil</a:t>
            </a:r>
            <a:endParaRPr lang="de-DE" altLang="de-DE" sz="2400" b="1" dirty="0">
              <a:latin typeface="+mn-lt"/>
            </a:endParaRPr>
          </a:p>
          <a:p>
            <a:pPr marL="271463" indent="-271463" eaLnBrk="1" hangingPunct="1">
              <a:spcAft>
                <a:spcPts val="600"/>
              </a:spcAft>
              <a:buFont typeface="Symbol" pitchFamily="18" charset="2"/>
              <a:buChar char="-"/>
              <a:defRPr/>
            </a:pPr>
            <a:r>
              <a:rPr lang="de-DE" altLang="de-DE" sz="2400" b="1" dirty="0">
                <a:latin typeface="+mn-lt"/>
              </a:rPr>
              <a:t>Static </a:t>
            </a:r>
            <a:r>
              <a:rPr lang="de-DE" altLang="de-DE" sz="2400" b="1" dirty="0" err="1">
                <a:latin typeface="+mn-lt"/>
              </a:rPr>
              <a:t>calculations</a:t>
            </a:r>
            <a:r>
              <a:rPr lang="de-DE" altLang="de-DE" sz="2400" b="1" dirty="0">
                <a:latin typeface="+mn-lt"/>
              </a:rPr>
              <a:t> </a:t>
            </a:r>
            <a:r>
              <a:rPr lang="de-DE" altLang="de-DE" sz="2400" b="1" dirty="0" err="1">
                <a:latin typeface="+mn-lt"/>
              </a:rPr>
              <a:t>according</a:t>
            </a:r>
            <a:r>
              <a:rPr lang="de-DE" altLang="de-DE" sz="2400" b="1" dirty="0">
                <a:latin typeface="+mn-lt"/>
              </a:rPr>
              <a:t> </a:t>
            </a:r>
            <a:r>
              <a:rPr lang="de-DE" altLang="de-DE" sz="2400" b="1" dirty="0" err="1">
                <a:latin typeface="+mn-lt"/>
              </a:rPr>
              <a:t>to</a:t>
            </a:r>
            <a:br>
              <a:rPr lang="de-DE" altLang="de-DE" sz="2400" b="1" dirty="0">
                <a:latin typeface="+mn-lt"/>
              </a:rPr>
            </a:br>
            <a:r>
              <a:rPr lang="de-DE" altLang="de-DE" sz="2400" b="1" dirty="0">
                <a:latin typeface="+mn-lt"/>
              </a:rPr>
              <a:t>ATV-A 127 (</a:t>
            </a:r>
            <a:r>
              <a:rPr lang="de-DE" altLang="de-DE" sz="2400" b="1" dirty="0" err="1">
                <a:latin typeface="+mn-lt"/>
              </a:rPr>
              <a:t>trench</a:t>
            </a:r>
            <a:r>
              <a:rPr lang="de-DE" altLang="de-DE" sz="2400" b="1" dirty="0">
                <a:latin typeface="+mn-lt"/>
              </a:rPr>
              <a:t> </a:t>
            </a:r>
            <a:r>
              <a:rPr lang="de-DE" altLang="de-DE" sz="2400" b="1" dirty="0" err="1">
                <a:latin typeface="+mn-lt"/>
              </a:rPr>
              <a:t>laid</a:t>
            </a:r>
            <a:r>
              <a:rPr lang="de-DE" altLang="de-DE" sz="2400" b="1" dirty="0">
                <a:latin typeface="+mn-lt"/>
              </a:rPr>
              <a:t> </a:t>
            </a:r>
            <a:r>
              <a:rPr lang="de-DE" altLang="de-DE" sz="2400" b="1" dirty="0" err="1">
                <a:latin typeface="+mn-lt"/>
              </a:rPr>
              <a:t>pipes</a:t>
            </a:r>
            <a:r>
              <a:rPr lang="de-DE" altLang="de-DE" sz="2400" b="1" dirty="0">
                <a:latin typeface="+mn-lt"/>
              </a:rPr>
              <a:t>) </a:t>
            </a:r>
            <a:r>
              <a:rPr lang="de-DE" altLang="de-DE" sz="2400" b="1" dirty="0" err="1">
                <a:latin typeface="+mn-lt"/>
              </a:rPr>
              <a:t>or</a:t>
            </a:r>
            <a:r>
              <a:rPr lang="de-DE" altLang="de-DE" sz="2400" b="1" dirty="0">
                <a:latin typeface="+mn-lt"/>
              </a:rPr>
              <a:t> DWA A 143-2 (CIPP-Liners)</a:t>
            </a:r>
          </a:p>
        </p:txBody>
      </p:sp>
      <p:pic>
        <p:nvPicPr>
          <p:cNvPr id="4" name="Grafik 2" descr="Bild 2-4_30-09-2016.jpg">
            <a:extLst>
              <a:ext uri="{FF2B5EF4-FFF2-40B4-BE49-F238E27FC236}">
                <a16:creationId xmlns:a16="http://schemas.microsoft.com/office/drawing/2014/main" id="{754BFBE4-FA95-41C8-9830-5E2ACE95099E}"/>
              </a:ext>
            </a:extLst>
          </p:cNvPr>
          <p:cNvPicPr>
            <a:picLocks noChangeAspect="1"/>
          </p:cNvPicPr>
          <p:nvPr/>
        </p:nvPicPr>
        <p:blipFill>
          <a:blip r:embed="rId3" cstate="print"/>
          <a:srcRect/>
          <a:stretch>
            <a:fillRect/>
          </a:stretch>
        </p:blipFill>
        <p:spPr bwMode="auto">
          <a:xfrm>
            <a:off x="8258634" y="955676"/>
            <a:ext cx="3539204" cy="2257424"/>
          </a:xfrm>
          <a:prstGeom prst="rect">
            <a:avLst/>
          </a:prstGeom>
          <a:noFill/>
          <a:ln w="12700">
            <a:solidFill>
              <a:schemeClr val="bg1">
                <a:lumMod val="75000"/>
              </a:schemeClr>
            </a:solidFill>
            <a:miter lim="800000"/>
            <a:headEnd/>
            <a:tailEnd/>
          </a:ln>
        </p:spPr>
      </p:pic>
      <p:pic>
        <p:nvPicPr>
          <p:cNvPr id="5" name="Grafik 4" descr="ATV_DVWK_A_127.png">
            <a:extLst>
              <a:ext uri="{FF2B5EF4-FFF2-40B4-BE49-F238E27FC236}">
                <a16:creationId xmlns:a16="http://schemas.microsoft.com/office/drawing/2014/main" id="{D590544F-F343-43D9-ACCB-3B1F967896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30334" y="3644900"/>
            <a:ext cx="1995805" cy="2823914"/>
          </a:xfrm>
          <a:prstGeom prst="rect">
            <a:avLst/>
          </a:prstGeom>
          <a:ln>
            <a:solidFill>
              <a:schemeClr val="bg1">
                <a:lumMod val="75000"/>
              </a:schemeClr>
            </a:solidFill>
          </a:ln>
        </p:spPr>
      </p:pic>
      <p:sp>
        <p:nvSpPr>
          <p:cNvPr id="6" name="Foliennummernplatzhalter 6">
            <a:extLst>
              <a:ext uri="{FF2B5EF4-FFF2-40B4-BE49-F238E27FC236}">
                <a16:creationId xmlns:a16="http://schemas.microsoft.com/office/drawing/2014/main" id="{4AD17C82-0F55-4F7B-B529-01F5FD567CA3}"/>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10</a:t>
            </a:fld>
            <a:endParaRPr lang="de-DE" sz="1400" b="1" dirty="0"/>
          </a:p>
        </p:txBody>
      </p:sp>
    </p:spTree>
    <p:extLst>
      <p:ext uri="{BB962C8B-B14F-4D97-AF65-F5344CB8AC3E}">
        <p14:creationId xmlns:p14="http://schemas.microsoft.com/office/powerpoint/2010/main" val="427786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9F318DDF-1EEF-4C6B-8BA3-C2E350CB0D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2459" y="828000"/>
            <a:ext cx="3699818" cy="42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a:extLst>
              <a:ext uri="{FF2B5EF4-FFF2-40B4-BE49-F238E27FC236}">
                <a16:creationId xmlns:a16="http://schemas.microsoft.com/office/drawing/2014/main" id="{DEB1A0C8-882F-427A-9CE6-A22F10521155}"/>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Results</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of</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the</a:t>
            </a:r>
            <a:r>
              <a:rPr lang="de-DE" altLang="de-DE" sz="2800" b="1" dirty="0">
                <a:solidFill>
                  <a:srgbClr val="008080"/>
                </a:solidFill>
                <a:ea typeface="ＭＳ Ｐゴシック" pitchFamily="34" charset="-128"/>
              </a:rPr>
              <a:t> MAC-Tests </a:t>
            </a:r>
            <a:r>
              <a:rPr lang="de-DE" altLang="de-DE" sz="2800" b="1" dirty="0">
                <a:solidFill>
                  <a:srgbClr val="008080"/>
                </a:solidFill>
                <a:latin typeface="+mn-lt"/>
                <a:ea typeface="ＭＳ Ｐゴシック" pitchFamily="34" charset="-128"/>
              </a:rPr>
              <a:t>2/3</a:t>
            </a:r>
          </a:p>
        </p:txBody>
      </p:sp>
      <p:sp>
        <p:nvSpPr>
          <p:cNvPr id="3" name="Textfeld 2">
            <a:extLst>
              <a:ext uri="{FF2B5EF4-FFF2-40B4-BE49-F238E27FC236}">
                <a16:creationId xmlns:a16="http://schemas.microsoft.com/office/drawing/2014/main" id="{91C5A1FD-AD78-419A-9C11-328DA9F1AD92}"/>
              </a:ext>
            </a:extLst>
          </p:cNvPr>
          <p:cNvSpPr txBox="1"/>
          <p:nvPr/>
        </p:nvSpPr>
        <p:spPr>
          <a:xfrm>
            <a:off x="360363" y="1079500"/>
            <a:ext cx="8135937" cy="4250394"/>
          </a:xfrm>
          <a:prstGeom prst="rect">
            <a:avLst/>
          </a:prstGeom>
          <a:noFill/>
        </p:spPr>
        <p:txBody>
          <a:bodyPr>
            <a:spAutoFit/>
          </a:bodyPr>
          <a:lstStyle/>
          <a:p>
            <a:pPr marL="531813" indent="-531813" eaLnBrk="1" hangingPunct="1">
              <a:lnSpc>
                <a:spcPct val="120000"/>
              </a:lnSpc>
              <a:spcAft>
                <a:spcPts val="600"/>
              </a:spcAft>
              <a:defRPr/>
            </a:pPr>
            <a:r>
              <a:rPr lang="de-DE" altLang="de-DE" sz="2800" b="1" dirty="0">
                <a:solidFill>
                  <a:srgbClr val="008080"/>
                </a:solidFill>
                <a:latin typeface="+mn-lt"/>
              </a:rPr>
              <a:t>Definition</a:t>
            </a:r>
          </a:p>
          <a:p>
            <a:pPr marL="268288" indent="-268288">
              <a:spcAft>
                <a:spcPts val="600"/>
              </a:spcAft>
              <a:buFont typeface="Symbol" pitchFamily="18" charset="2"/>
              <a:buChar char="-"/>
              <a:defRPr/>
            </a:pPr>
            <a:r>
              <a:rPr lang="de-DE" altLang="de-DE" sz="2400" b="1" dirty="0"/>
              <a:t>Host </a:t>
            </a:r>
            <a:r>
              <a:rPr lang="de-DE" altLang="de-DE" sz="2400" b="1" dirty="0" err="1"/>
              <a:t>pipe</a:t>
            </a:r>
            <a:r>
              <a:rPr lang="de-DE" altLang="de-DE" sz="2400" b="1" dirty="0"/>
              <a:t> </a:t>
            </a:r>
            <a:r>
              <a:rPr lang="de-DE" altLang="de-DE" sz="2400" b="1" dirty="0" err="1"/>
              <a:t>condition</a:t>
            </a:r>
            <a:r>
              <a:rPr lang="de-DE" altLang="de-DE" sz="2400" b="1" dirty="0"/>
              <a:t> I / II</a:t>
            </a:r>
          </a:p>
          <a:p>
            <a:pPr marL="268288" indent="-268288" eaLnBrk="1" hangingPunct="1">
              <a:spcAft>
                <a:spcPts val="600"/>
              </a:spcAft>
              <a:buFont typeface="Symbol" pitchFamily="18" charset="2"/>
              <a:buChar char="-"/>
              <a:defRPr/>
            </a:pPr>
            <a:r>
              <a:rPr lang="de-DE" altLang="de-DE" sz="2400" b="1" dirty="0">
                <a:latin typeface="+mn-lt"/>
              </a:rPr>
              <a:t>Determination </a:t>
            </a:r>
            <a:r>
              <a:rPr lang="de-DE" altLang="de-DE" sz="2400" b="1" dirty="0" err="1">
                <a:latin typeface="+mn-lt"/>
              </a:rPr>
              <a:t>of</a:t>
            </a:r>
            <a:r>
              <a:rPr lang="de-DE" altLang="de-DE" sz="2400" b="1" dirty="0">
                <a:latin typeface="+mn-lt"/>
              </a:rPr>
              <a:t> </a:t>
            </a:r>
            <a:r>
              <a:rPr lang="de-DE" altLang="de-DE" sz="2400" b="1" dirty="0" err="1">
                <a:latin typeface="+mn-lt"/>
              </a:rPr>
              <a:t>zones</a:t>
            </a:r>
            <a:endParaRPr lang="de-DE" altLang="de-DE" sz="2400" b="1" dirty="0">
              <a:latin typeface="+mn-lt"/>
            </a:endParaRPr>
          </a:p>
          <a:p>
            <a:pPr marL="531813" indent="-531813" eaLnBrk="1" hangingPunct="1">
              <a:spcAft>
                <a:spcPts val="600"/>
              </a:spcAft>
              <a:buFont typeface="Symbol" pitchFamily="18" charset="2"/>
              <a:buChar char="-"/>
              <a:defRPr/>
            </a:pPr>
            <a:endParaRPr lang="de-DE" altLang="de-DE" sz="2400" b="1" dirty="0">
              <a:latin typeface="+mn-lt"/>
            </a:endParaRPr>
          </a:p>
          <a:p>
            <a:pPr marL="723900" indent="-723900" eaLnBrk="1" hangingPunct="1">
              <a:lnSpc>
                <a:spcPct val="120000"/>
              </a:lnSpc>
              <a:spcAft>
                <a:spcPts val="600"/>
              </a:spcAft>
              <a:defRPr/>
            </a:pPr>
            <a:r>
              <a:rPr lang="de-DE" altLang="de-DE" sz="2800" b="1" dirty="0">
                <a:solidFill>
                  <a:srgbClr val="008080"/>
                </a:solidFill>
                <a:latin typeface="+mn-lt"/>
              </a:rPr>
              <a:t>Renovation</a:t>
            </a:r>
          </a:p>
          <a:p>
            <a:pPr marL="271463" indent="-271463" eaLnBrk="1" hangingPunct="1">
              <a:spcAft>
                <a:spcPts val="600"/>
              </a:spcAft>
              <a:buFont typeface="Symbol" pitchFamily="18" charset="2"/>
              <a:buChar char="-"/>
              <a:defRPr/>
            </a:pPr>
            <a:r>
              <a:rPr lang="de-DE" altLang="de-DE" sz="2400" b="1" dirty="0" err="1">
                <a:latin typeface="+mn-lt"/>
              </a:rPr>
              <a:t>Selection</a:t>
            </a:r>
            <a:r>
              <a:rPr lang="de-DE" altLang="de-DE" sz="2400" b="1" dirty="0">
                <a:latin typeface="+mn-lt"/>
              </a:rPr>
              <a:t> </a:t>
            </a:r>
            <a:r>
              <a:rPr lang="de-DE" altLang="de-DE" sz="2400" b="1" dirty="0" err="1">
                <a:latin typeface="+mn-lt"/>
              </a:rPr>
              <a:t>of</a:t>
            </a:r>
            <a:r>
              <a:rPr lang="de-DE" altLang="de-DE" sz="2400" b="1" dirty="0">
                <a:latin typeface="+mn-lt"/>
              </a:rPr>
              <a:t> </a:t>
            </a:r>
            <a:r>
              <a:rPr lang="de-DE" altLang="de-DE" sz="2400" b="1" dirty="0" err="1">
                <a:latin typeface="+mn-lt"/>
              </a:rPr>
              <a:t>method</a:t>
            </a:r>
            <a:r>
              <a:rPr lang="de-DE" altLang="de-DE" sz="2400" b="1" dirty="0">
                <a:latin typeface="+mn-lt"/>
              </a:rPr>
              <a:t> and material</a:t>
            </a:r>
          </a:p>
          <a:p>
            <a:pPr marL="271463" indent="-271463">
              <a:spcAft>
                <a:spcPts val="600"/>
              </a:spcAft>
              <a:buFont typeface="Symbol" pitchFamily="18" charset="2"/>
              <a:buChar char="-"/>
              <a:defRPr/>
            </a:pPr>
            <a:r>
              <a:rPr lang="de-DE" altLang="de-DE" sz="2400" b="1" dirty="0" err="1"/>
              <a:t>Preservation</a:t>
            </a:r>
            <a:r>
              <a:rPr lang="de-DE" altLang="de-DE" sz="2400" b="1" dirty="0"/>
              <a:t> / </a:t>
            </a:r>
            <a:r>
              <a:rPr lang="de-DE" altLang="de-DE" sz="2400" b="1" dirty="0" err="1"/>
              <a:t>sealing</a:t>
            </a:r>
            <a:r>
              <a:rPr lang="de-DE" altLang="de-DE" sz="2400" b="1" dirty="0"/>
              <a:t> /</a:t>
            </a:r>
            <a:br>
              <a:rPr lang="de-DE" altLang="de-DE" sz="2400" b="1" dirty="0"/>
            </a:br>
            <a:r>
              <a:rPr lang="de-DE" altLang="de-DE" sz="2400" b="1" dirty="0" err="1"/>
              <a:t>hydraulics</a:t>
            </a:r>
            <a:r>
              <a:rPr lang="de-DE" altLang="de-DE" sz="2400" b="1" dirty="0"/>
              <a:t> / </a:t>
            </a:r>
            <a:r>
              <a:rPr lang="de-DE" altLang="de-DE" sz="2400" b="1" dirty="0" err="1"/>
              <a:t>soil</a:t>
            </a:r>
            <a:r>
              <a:rPr lang="de-DE" altLang="de-DE" sz="2400" b="1" dirty="0"/>
              <a:t> </a:t>
            </a:r>
            <a:r>
              <a:rPr lang="de-DE" altLang="de-DE" sz="2400" b="1" dirty="0" err="1"/>
              <a:t>improvement</a:t>
            </a:r>
            <a:endParaRPr lang="de-DE" altLang="de-DE" sz="2400" b="1" dirty="0"/>
          </a:p>
          <a:p>
            <a:pPr marL="271463" indent="-271463" eaLnBrk="1" hangingPunct="1">
              <a:spcAft>
                <a:spcPts val="600"/>
              </a:spcAft>
              <a:buFont typeface="Symbol" pitchFamily="18" charset="2"/>
              <a:buChar char="-"/>
              <a:defRPr/>
            </a:pPr>
            <a:r>
              <a:rPr lang="de-DE" altLang="de-DE" sz="2400" b="1" dirty="0">
                <a:latin typeface="+mn-lt"/>
              </a:rPr>
              <a:t>Performing </a:t>
            </a:r>
            <a:r>
              <a:rPr lang="de-DE" altLang="de-DE" sz="2400" b="1" dirty="0" err="1">
                <a:latin typeface="+mn-lt"/>
              </a:rPr>
              <a:t>of</a:t>
            </a:r>
            <a:r>
              <a:rPr lang="de-DE" altLang="de-DE" sz="2400" b="1" dirty="0">
                <a:latin typeface="+mn-lt"/>
              </a:rPr>
              <a:t> </a:t>
            </a:r>
            <a:r>
              <a:rPr lang="de-DE" altLang="de-DE" sz="2400" b="1" dirty="0" err="1">
                <a:latin typeface="+mn-lt"/>
              </a:rPr>
              <a:t>rehabilitation</a:t>
            </a:r>
            <a:endParaRPr lang="de-DE" altLang="de-DE" sz="2400" b="1" dirty="0">
              <a:latin typeface="+mn-lt"/>
            </a:endParaRPr>
          </a:p>
        </p:txBody>
      </p:sp>
      <p:pic>
        <p:nvPicPr>
          <p:cNvPr id="4" name="Picture 9" descr="DSCF8037">
            <a:extLst>
              <a:ext uri="{FF2B5EF4-FFF2-40B4-BE49-F238E27FC236}">
                <a16:creationId xmlns:a16="http://schemas.microsoft.com/office/drawing/2014/main" id="{A1AFF88E-ABDE-4616-A4C3-B98B66FCB0B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6724" y="828000"/>
            <a:ext cx="2972115" cy="42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6">
            <a:extLst>
              <a:ext uri="{FF2B5EF4-FFF2-40B4-BE49-F238E27FC236}">
                <a16:creationId xmlns:a16="http://schemas.microsoft.com/office/drawing/2014/main" id="{1AC746B6-5BF4-4B61-A962-0B84A3DCB963}"/>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11</a:t>
            </a:fld>
            <a:endParaRPr lang="de-DE" sz="1400" b="1" dirty="0"/>
          </a:p>
        </p:txBody>
      </p:sp>
    </p:spTree>
    <p:extLst>
      <p:ext uri="{BB962C8B-B14F-4D97-AF65-F5344CB8AC3E}">
        <p14:creationId xmlns:p14="http://schemas.microsoft.com/office/powerpoint/2010/main" val="155346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9EBB001-7E5D-4FDF-9EF2-5AC7D53CABDD}"/>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Results</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of</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the</a:t>
            </a:r>
            <a:r>
              <a:rPr lang="de-DE" altLang="de-DE" sz="2800" b="1" dirty="0">
                <a:solidFill>
                  <a:srgbClr val="008080"/>
                </a:solidFill>
                <a:ea typeface="ＭＳ Ｐゴシック" pitchFamily="34" charset="-128"/>
              </a:rPr>
              <a:t> MAC-Tests </a:t>
            </a:r>
            <a:r>
              <a:rPr lang="de-DE" altLang="de-DE" sz="2800" b="1" dirty="0">
                <a:solidFill>
                  <a:srgbClr val="008080"/>
                </a:solidFill>
                <a:latin typeface="+mn-lt"/>
                <a:ea typeface="ＭＳ Ｐゴシック" pitchFamily="34" charset="-128"/>
              </a:rPr>
              <a:t>3/3</a:t>
            </a:r>
          </a:p>
        </p:txBody>
      </p:sp>
      <p:sp>
        <p:nvSpPr>
          <p:cNvPr id="3" name="Textfeld 2">
            <a:extLst>
              <a:ext uri="{FF2B5EF4-FFF2-40B4-BE49-F238E27FC236}">
                <a16:creationId xmlns:a16="http://schemas.microsoft.com/office/drawing/2014/main" id="{E2D447C8-4060-463F-913D-6AEB9D0BA408}"/>
              </a:ext>
            </a:extLst>
          </p:cNvPr>
          <p:cNvSpPr txBox="1"/>
          <p:nvPr/>
        </p:nvSpPr>
        <p:spPr>
          <a:xfrm>
            <a:off x="360363" y="1080000"/>
            <a:ext cx="5975350" cy="3434786"/>
          </a:xfrm>
          <a:prstGeom prst="rect">
            <a:avLst/>
          </a:prstGeom>
          <a:noFill/>
        </p:spPr>
        <p:txBody>
          <a:bodyPr>
            <a:spAutoFit/>
          </a:bodyPr>
          <a:lstStyle/>
          <a:p>
            <a:pPr marL="531813" indent="-531813" eaLnBrk="1" hangingPunct="1">
              <a:lnSpc>
                <a:spcPct val="120000"/>
              </a:lnSpc>
              <a:spcAft>
                <a:spcPts val="600"/>
              </a:spcAft>
              <a:defRPr/>
            </a:pPr>
            <a:r>
              <a:rPr lang="de-DE" altLang="de-DE" sz="2800" b="1" dirty="0">
                <a:solidFill>
                  <a:srgbClr val="008080"/>
                </a:solidFill>
                <a:latin typeface="+mn-lt"/>
              </a:rPr>
              <a:t>Quality Assurance</a:t>
            </a:r>
          </a:p>
          <a:p>
            <a:pPr marL="268288" indent="-268288" eaLnBrk="1" hangingPunct="1">
              <a:spcAft>
                <a:spcPts val="600"/>
              </a:spcAft>
              <a:buFont typeface="Symbol" pitchFamily="18" charset="2"/>
              <a:buChar char="-"/>
              <a:defRPr/>
            </a:pPr>
            <a:r>
              <a:rPr lang="de-DE" altLang="de-DE" sz="2400" b="1" dirty="0">
                <a:latin typeface="+mn-lt"/>
              </a:rPr>
              <a:t>Second MAC-Test</a:t>
            </a:r>
          </a:p>
          <a:p>
            <a:pPr marL="268288" indent="-268288" eaLnBrk="1" hangingPunct="1">
              <a:spcAft>
                <a:spcPts val="600"/>
              </a:spcAft>
              <a:buFont typeface="Symbol" pitchFamily="18" charset="2"/>
              <a:buChar char="-"/>
              <a:defRPr/>
            </a:pPr>
            <a:r>
              <a:rPr lang="de-DE" altLang="de-DE" sz="2400" b="1" dirty="0">
                <a:latin typeface="+mn-lt"/>
              </a:rPr>
              <a:t>Performing </a:t>
            </a:r>
            <a:r>
              <a:rPr lang="de-DE" altLang="de-DE" sz="2400" b="1" dirty="0" err="1">
                <a:latin typeface="+mn-lt"/>
              </a:rPr>
              <a:t>before</a:t>
            </a:r>
            <a:r>
              <a:rPr lang="de-DE" altLang="de-DE" sz="2400" b="1" dirty="0">
                <a:latin typeface="+mn-lt"/>
              </a:rPr>
              <a:t>-after </a:t>
            </a:r>
            <a:r>
              <a:rPr lang="de-DE" altLang="de-DE" sz="2400" b="1" dirty="0" err="1">
                <a:latin typeface="+mn-lt"/>
              </a:rPr>
              <a:t>comparison</a:t>
            </a:r>
            <a:endParaRPr lang="de-DE" altLang="de-DE" sz="2400" b="1" dirty="0">
              <a:latin typeface="+mn-lt"/>
            </a:endParaRPr>
          </a:p>
          <a:p>
            <a:pPr eaLnBrk="1" hangingPunct="1">
              <a:spcAft>
                <a:spcPts val="600"/>
              </a:spcAft>
              <a:defRPr/>
            </a:pPr>
            <a:endParaRPr lang="de-DE" altLang="de-DE" sz="2400" b="1" dirty="0"/>
          </a:p>
          <a:p>
            <a:pPr marL="723900" indent="-723900" eaLnBrk="1" hangingPunct="1">
              <a:lnSpc>
                <a:spcPct val="120000"/>
              </a:lnSpc>
              <a:spcAft>
                <a:spcPts val="600"/>
              </a:spcAft>
              <a:defRPr/>
            </a:pPr>
            <a:r>
              <a:rPr lang="de-DE" altLang="de-DE" sz="2800" b="1" dirty="0">
                <a:solidFill>
                  <a:srgbClr val="008080"/>
                </a:solidFill>
                <a:latin typeface="+mn-lt"/>
              </a:rPr>
              <a:t>Proof </a:t>
            </a:r>
            <a:r>
              <a:rPr lang="de-DE" altLang="de-DE" sz="2800" b="1" dirty="0" err="1">
                <a:solidFill>
                  <a:srgbClr val="008080"/>
                </a:solidFill>
                <a:latin typeface="+mn-lt"/>
              </a:rPr>
              <a:t>of</a:t>
            </a:r>
            <a:r>
              <a:rPr lang="de-DE" altLang="de-DE" sz="2800" b="1" dirty="0">
                <a:solidFill>
                  <a:srgbClr val="008080"/>
                </a:solidFill>
                <a:latin typeface="+mn-lt"/>
              </a:rPr>
              <a:t> </a:t>
            </a:r>
            <a:r>
              <a:rPr lang="de-DE" altLang="de-DE" sz="2800" b="1" dirty="0" err="1">
                <a:solidFill>
                  <a:srgbClr val="008080"/>
                </a:solidFill>
                <a:latin typeface="+mn-lt"/>
              </a:rPr>
              <a:t>long</a:t>
            </a:r>
            <a:r>
              <a:rPr lang="de-DE" altLang="de-DE" sz="2800" b="1" dirty="0">
                <a:solidFill>
                  <a:srgbClr val="008080"/>
                </a:solidFill>
                <a:latin typeface="+mn-lt"/>
              </a:rPr>
              <a:t>-term </a:t>
            </a:r>
            <a:r>
              <a:rPr lang="de-DE" altLang="de-DE" sz="2800" b="1" dirty="0" err="1">
                <a:solidFill>
                  <a:srgbClr val="008080"/>
                </a:solidFill>
                <a:latin typeface="+mn-lt"/>
              </a:rPr>
              <a:t>Effect</a:t>
            </a:r>
            <a:endParaRPr lang="de-DE" altLang="de-DE" sz="2800" b="1" dirty="0">
              <a:solidFill>
                <a:srgbClr val="008080"/>
              </a:solidFill>
              <a:latin typeface="+mn-lt"/>
            </a:endParaRPr>
          </a:p>
          <a:p>
            <a:pPr marL="271463" indent="-271463" eaLnBrk="1" hangingPunct="1">
              <a:spcAft>
                <a:spcPts val="600"/>
              </a:spcAft>
              <a:buFont typeface="Symbol" pitchFamily="18" charset="2"/>
              <a:buChar char="-"/>
              <a:defRPr/>
            </a:pPr>
            <a:r>
              <a:rPr lang="de-DE" altLang="de-DE" sz="2400" b="1" dirty="0">
                <a:latin typeface="+mn-lt"/>
              </a:rPr>
              <a:t>MAC-Tests in </a:t>
            </a:r>
            <a:r>
              <a:rPr lang="de-DE" altLang="de-DE" sz="2400" b="1" dirty="0" err="1">
                <a:latin typeface="+mn-lt"/>
              </a:rPr>
              <a:t>defined</a:t>
            </a:r>
            <a:r>
              <a:rPr lang="de-DE" altLang="de-DE" sz="2400" b="1" dirty="0">
                <a:latin typeface="+mn-lt"/>
              </a:rPr>
              <a:t> </a:t>
            </a:r>
            <a:r>
              <a:rPr lang="de-DE" altLang="de-DE" sz="2400" b="1" dirty="0" err="1">
                <a:latin typeface="+mn-lt"/>
              </a:rPr>
              <a:t>intervals</a:t>
            </a:r>
            <a:endParaRPr lang="de-DE" altLang="de-DE" sz="2400" b="1" dirty="0">
              <a:latin typeface="+mn-lt"/>
            </a:endParaRPr>
          </a:p>
          <a:p>
            <a:pPr marL="271463" indent="-271463" eaLnBrk="1" hangingPunct="1">
              <a:spcAft>
                <a:spcPts val="600"/>
              </a:spcAft>
              <a:buFont typeface="Symbol" pitchFamily="18" charset="2"/>
              <a:buChar char="-"/>
              <a:defRPr/>
            </a:pPr>
            <a:r>
              <a:rPr lang="de-DE" altLang="de-DE" sz="2400" b="1" dirty="0">
                <a:latin typeface="+mn-lt"/>
              </a:rPr>
              <a:t>Trend </a:t>
            </a:r>
            <a:r>
              <a:rPr lang="de-DE" altLang="de-DE" sz="2400" b="1" dirty="0" err="1">
                <a:latin typeface="+mn-lt"/>
              </a:rPr>
              <a:t>over</a:t>
            </a:r>
            <a:r>
              <a:rPr lang="de-DE" altLang="de-DE" sz="2400" b="1" dirty="0">
                <a:latin typeface="+mn-lt"/>
              </a:rPr>
              <a:t> time</a:t>
            </a:r>
          </a:p>
        </p:txBody>
      </p:sp>
      <p:grpSp>
        <p:nvGrpSpPr>
          <p:cNvPr id="4" name="Gruppieren 9">
            <a:extLst>
              <a:ext uri="{FF2B5EF4-FFF2-40B4-BE49-F238E27FC236}">
                <a16:creationId xmlns:a16="http://schemas.microsoft.com/office/drawing/2014/main" id="{5F0BF2CF-711F-4CB4-8DB9-8AB91FED4C89}"/>
              </a:ext>
            </a:extLst>
          </p:cNvPr>
          <p:cNvGrpSpPr>
            <a:grpSpLocks noChangeAspect="1"/>
          </p:cNvGrpSpPr>
          <p:nvPr/>
        </p:nvGrpSpPr>
        <p:grpSpPr bwMode="auto">
          <a:xfrm>
            <a:off x="5491554" y="1818322"/>
            <a:ext cx="6499152" cy="3820477"/>
            <a:chOff x="539999" y="2218932"/>
            <a:chExt cx="4752081" cy="2794244"/>
          </a:xfrm>
        </p:grpSpPr>
        <p:pic>
          <p:nvPicPr>
            <p:cNvPr id="5" name="Picture 4">
              <a:extLst>
                <a:ext uri="{FF2B5EF4-FFF2-40B4-BE49-F238E27FC236}">
                  <a16:creationId xmlns:a16="http://schemas.microsoft.com/office/drawing/2014/main" id="{A20A094A-96B3-4DE6-A912-6DA507ADF0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13680"/>
            <a:stretch>
              <a:fillRect/>
            </a:stretch>
          </p:blipFill>
          <p:spPr bwMode="auto">
            <a:xfrm>
              <a:off x="539999" y="2218932"/>
              <a:ext cx="4752081" cy="2794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08538DCA-6D4F-4D68-8884-5FEA440112BB}"/>
                </a:ext>
              </a:extLst>
            </p:cNvPr>
            <p:cNvSpPr txBox="1">
              <a:spLocks noChangeArrowheads="1"/>
            </p:cNvSpPr>
            <p:nvPr/>
          </p:nvSpPr>
          <p:spPr bwMode="auto">
            <a:xfrm>
              <a:off x="4139952" y="4581128"/>
              <a:ext cx="936104"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000"/>
                <a:t>© Eau des Paris</a:t>
              </a:r>
            </a:p>
          </p:txBody>
        </p:sp>
      </p:grpSp>
      <p:sp>
        <p:nvSpPr>
          <p:cNvPr id="7" name="Foliennummernplatzhalter 6">
            <a:extLst>
              <a:ext uri="{FF2B5EF4-FFF2-40B4-BE49-F238E27FC236}">
                <a16:creationId xmlns:a16="http://schemas.microsoft.com/office/drawing/2014/main" id="{4BC0C42C-910B-4A02-9D22-9E844F2DF5DB}"/>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12</a:t>
            </a:fld>
            <a:endParaRPr lang="de-DE" sz="1400" b="1" dirty="0"/>
          </a:p>
        </p:txBody>
      </p:sp>
    </p:spTree>
    <p:extLst>
      <p:ext uri="{BB962C8B-B14F-4D97-AF65-F5344CB8AC3E}">
        <p14:creationId xmlns:p14="http://schemas.microsoft.com/office/powerpoint/2010/main" val="190877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1853352-DD74-4B77-8E7B-B8085F897C89}"/>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de-DE" altLang="de-DE" sz="2800" b="1" dirty="0" err="1">
                <a:solidFill>
                  <a:srgbClr val="008080"/>
                </a:solidFill>
                <a:latin typeface="+mn-lt"/>
                <a:ea typeface="ＭＳ Ｐゴシック" pitchFamily="34" charset="-128"/>
              </a:rPr>
              <a:t>Complete</a:t>
            </a:r>
            <a:r>
              <a:rPr lang="de-DE" altLang="de-DE" sz="2800" b="1" dirty="0">
                <a:solidFill>
                  <a:srgbClr val="008080"/>
                </a:solidFill>
                <a:latin typeface="+mn-lt"/>
                <a:ea typeface="ＭＳ Ｐゴシック" pitchFamily="34" charset="-128"/>
              </a:rPr>
              <a:t> Package 1/2</a:t>
            </a:r>
          </a:p>
        </p:txBody>
      </p:sp>
      <p:pic>
        <p:nvPicPr>
          <p:cNvPr id="3" name="Picture 8" descr="DSCF4713">
            <a:extLst>
              <a:ext uri="{FF2B5EF4-FFF2-40B4-BE49-F238E27FC236}">
                <a16:creationId xmlns:a16="http://schemas.microsoft.com/office/drawing/2014/main" id="{B2CE3764-1C58-4806-9A5D-4881B4E6C83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5738" y="765175"/>
            <a:ext cx="3505200" cy="287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5">
            <a:extLst>
              <a:ext uri="{FF2B5EF4-FFF2-40B4-BE49-F238E27FC236}">
                <a16:creationId xmlns:a16="http://schemas.microsoft.com/office/drawing/2014/main" id="{CD7562A9-3EEA-4E02-9F04-EE0FF9BD6C9F}"/>
              </a:ext>
            </a:extLst>
          </p:cNvPr>
          <p:cNvSpPr txBox="1">
            <a:spLocks noChangeArrowheads="1"/>
          </p:cNvSpPr>
          <p:nvPr/>
        </p:nvSpPr>
        <p:spPr bwMode="auto">
          <a:xfrm>
            <a:off x="504825" y="720725"/>
            <a:ext cx="3348032" cy="1138773"/>
          </a:xfrm>
          <a:prstGeom prst="rect">
            <a:avLst/>
          </a:prstGeom>
          <a:noFill/>
          <a:ln w="12700">
            <a:noFill/>
            <a:miter lim="800000"/>
            <a:headEnd/>
            <a:tailEnd/>
          </a:ln>
        </p:spPr>
        <p:txBody>
          <a:bodyPr wrap="none">
            <a:spAutoFit/>
          </a:bodyPr>
          <a:lstStyle/>
          <a:p>
            <a:pPr marL="457200" indent="-457200">
              <a:buFontTx/>
              <a:buAutoNum type="arabicPeriod"/>
              <a:defRPr/>
            </a:pPr>
            <a:r>
              <a:rPr lang="de-DE" altLang="de-DE" sz="2400" b="1" dirty="0">
                <a:latin typeface="+mn-lt"/>
                <a:ea typeface="ＭＳ Ｐゴシック" pitchFamily="34" charset="-128"/>
              </a:rPr>
              <a:t>MAC-Test:</a:t>
            </a:r>
          </a:p>
          <a:p>
            <a:pPr marL="457200" indent="-457200">
              <a:defRPr/>
            </a:pPr>
            <a:r>
              <a:rPr lang="de-DE" altLang="de-DE" sz="2400" dirty="0">
                <a:latin typeface="Arial" charset="0"/>
                <a:ea typeface="ＭＳ Ｐゴシック" pitchFamily="34" charset="-128"/>
                <a:sym typeface="Symbol" pitchFamily="18" charset="2"/>
              </a:rPr>
              <a:t>	</a:t>
            </a:r>
            <a:r>
              <a:rPr lang="de-DE" altLang="de-DE" sz="2000" dirty="0">
                <a:latin typeface="+mn-lt"/>
                <a:ea typeface="ＭＳ Ｐゴシック" pitchFamily="34" charset="-128"/>
                <a:sym typeface="Symbol" pitchFamily="18" charset="2"/>
              </a:rPr>
              <a:t>Determination </a:t>
            </a:r>
            <a:r>
              <a:rPr lang="de-DE" altLang="de-DE" sz="2000" dirty="0" err="1">
                <a:latin typeface="+mn-lt"/>
                <a:ea typeface="ＭＳ Ｐゴシック" pitchFamily="34" charset="-128"/>
                <a:sym typeface="Symbol" pitchFamily="18" charset="2"/>
              </a:rPr>
              <a:t>of</a:t>
            </a:r>
            <a:r>
              <a:rPr lang="de-DE" altLang="de-DE" sz="2000" dirty="0">
                <a:latin typeface="+mn-lt"/>
                <a:ea typeface="ＭＳ Ｐゴシック" pitchFamily="34" charset="-128"/>
                <a:sym typeface="Symbol" pitchFamily="18" charset="2"/>
              </a:rPr>
              <a:t> </a:t>
            </a:r>
            <a:r>
              <a:rPr lang="de-DE" altLang="de-DE" sz="2000" dirty="0" err="1">
                <a:latin typeface="+mn-lt"/>
                <a:ea typeface="ＭＳ Ｐゴシック" pitchFamily="34" charset="-128"/>
                <a:sym typeface="Symbol" pitchFamily="18" charset="2"/>
              </a:rPr>
              <a:t>system</a:t>
            </a:r>
            <a:br>
              <a:rPr lang="de-DE" altLang="de-DE" sz="2000" dirty="0">
                <a:ea typeface="ＭＳ Ｐゴシック" pitchFamily="34" charset="-128"/>
                <a:sym typeface="Symbol" pitchFamily="18" charset="2"/>
              </a:rPr>
            </a:br>
            <a:r>
              <a:rPr lang="de-DE" altLang="de-DE" sz="2000" dirty="0">
                <a:latin typeface="+mn-lt"/>
                <a:ea typeface="ＭＳ Ｐゴシック" pitchFamily="34" charset="-128"/>
                <a:sym typeface="Symbol" pitchFamily="18" charset="2"/>
              </a:rPr>
              <a:t>variables: K</a:t>
            </a:r>
            <a:r>
              <a:rPr lang="de-DE" altLang="de-DE" sz="2000" baseline="-25000" dirty="0">
                <a:latin typeface="+mn-lt"/>
                <a:ea typeface="ＭＳ Ｐゴシック" pitchFamily="34" charset="-128"/>
                <a:sym typeface="Symbol" pitchFamily="18" charset="2"/>
              </a:rPr>
              <a:t>G</a:t>
            </a:r>
            <a:r>
              <a:rPr lang="de-DE" altLang="de-DE" sz="2000" dirty="0">
                <a:latin typeface="+mn-lt"/>
                <a:ea typeface="ＭＳ Ｐゴシック" pitchFamily="34" charset="-128"/>
                <a:sym typeface="Symbol" pitchFamily="18" charset="2"/>
              </a:rPr>
              <a:t> und </a:t>
            </a:r>
            <a:r>
              <a:rPr lang="de-DE" altLang="de-DE" sz="2000" dirty="0">
                <a:latin typeface="+mn-lt"/>
                <a:ea typeface="ＭＳ Ｐゴシック" pitchFamily="34" charset="-128"/>
                <a:sym typeface="Symbol"/>
              </a:rPr>
              <a:t></a:t>
            </a:r>
            <a:r>
              <a:rPr lang="de-DE" altLang="de-DE" sz="2000" baseline="-25000" dirty="0">
                <a:latin typeface="+mn-lt"/>
                <a:ea typeface="ＭＳ Ｐゴシック" pitchFamily="34" charset="-128"/>
                <a:sym typeface="Symbol"/>
              </a:rPr>
              <a:t>G</a:t>
            </a:r>
            <a:endParaRPr lang="de-DE" altLang="de-DE" sz="2000" baseline="-25000" dirty="0">
              <a:latin typeface="+mn-lt"/>
              <a:ea typeface="ＭＳ Ｐゴシック" pitchFamily="34" charset="-128"/>
            </a:endParaRPr>
          </a:p>
        </p:txBody>
      </p:sp>
      <p:sp>
        <p:nvSpPr>
          <p:cNvPr id="5" name="Textfeld 6">
            <a:extLst>
              <a:ext uri="{FF2B5EF4-FFF2-40B4-BE49-F238E27FC236}">
                <a16:creationId xmlns:a16="http://schemas.microsoft.com/office/drawing/2014/main" id="{AC0246D5-EB43-4415-837E-FA60CC81B99F}"/>
              </a:ext>
            </a:extLst>
          </p:cNvPr>
          <p:cNvSpPr txBox="1">
            <a:spLocks noChangeArrowheads="1"/>
          </p:cNvSpPr>
          <p:nvPr/>
        </p:nvSpPr>
        <p:spPr bwMode="auto">
          <a:xfrm>
            <a:off x="504825" y="3111500"/>
            <a:ext cx="3419475" cy="1446550"/>
          </a:xfrm>
          <a:prstGeom prst="rect">
            <a:avLst/>
          </a:prstGeom>
          <a:noFill/>
          <a:ln w="12700">
            <a:noFill/>
            <a:miter lim="800000"/>
            <a:headEnd/>
            <a:tailEnd/>
          </a:ln>
        </p:spPr>
        <p:txBody>
          <a:bodyPr>
            <a:spAutoFit/>
          </a:bodyPr>
          <a:lstStyle/>
          <a:p>
            <a:pPr marL="442913" indent="-442913">
              <a:defRPr/>
            </a:pPr>
            <a:r>
              <a:rPr lang="de-DE" altLang="de-DE" sz="2400" b="1" dirty="0">
                <a:latin typeface="+mn-lt"/>
                <a:ea typeface="ＭＳ Ｐゴシック" pitchFamily="34" charset="-128"/>
              </a:rPr>
              <a:t>2.	FE </a:t>
            </a:r>
            <a:r>
              <a:rPr lang="de-DE" altLang="de-DE" sz="2400" b="1" dirty="0" err="1">
                <a:latin typeface="+mn-lt"/>
                <a:ea typeface="ＭＳ Ｐゴシック" pitchFamily="34" charset="-128"/>
              </a:rPr>
              <a:t>calculation</a:t>
            </a:r>
            <a:r>
              <a:rPr lang="de-DE" altLang="de-DE" sz="2400" b="1" dirty="0">
                <a:latin typeface="+mn-lt"/>
                <a:ea typeface="ＭＳ Ｐゴシック" pitchFamily="34" charset="-128"/>
              </a:rPr>
              <a:t>:</a:t>
            </a:r>
          </a:p>
          <a:p>
            <a:pPr marL="442913" indent="-442913">
              <a:defRPr/>
            </a:pPr>
            <a:r>
              <a:rPr lang="de-DE" altLang="de-DE" sz="2400" dirty="0">
                <a:latin typeface="+mn-lt"/>
                <a:ea typeface="ＭＳ Ｐゴシック" pitchFamily="34" charset="-128"/>
                <a:sym typeface="Symbol" pitchFamily="18" charset="2"/>
              </a:rPr>
              <a:t>	</a:t>
            </a:r>
            <a:r>
              <a:rPr lang="de-DE" altLang="de-DE" sz="2000" dirty="0" err="1">
                <a:ea typeface="ＭＳ Ｐゴシック" pitchFamily="34" charset="-128"/>
                <a:sym typeface="Symbol" pitchFamily="18" charset="2"/>
              </a:rPr>
              <a:t>Conversion</a:t>
            </a:r>
            <a:r>
              <a:rPr lang="de-DE" altLang="de-DE" sz="2000" dirty="0">
                <a:ea typeface="ＭＳ Ｐゴシック" pitchFamily="34" charset="-128"/>
                <a:sym typeface="Symbol" pitchFamily="18" charset="2"/>
              </a:rPr>
              <a:t> </a:t>
            </a:r>
            <a:r>
              <a:rPr lang="de-DE" altLang="de-DE" sz="2000" dirty="0" err="1">
                <a:ea typeface="ＭＳ Ｐゴシック" pitchFamily="34" charset="-128"/>
                <a:sym typeface="Symbol" pitchFamily="18" charset="2"/>
              </a:rPr>
              <a:t>of</a:t>
            </a:r>
            <a:r>
              <a:rPr lang="de-DE" altLang="de-DE" sz="2000" dirty="0">
                <a:ea typeface="ＭＳ Ｐゴシック" pitchFamily="34" charset="-128"/>
                <a:sym typeface="Symbol" pitchFamily="18" charset="2"/>
              </a:rPr>
              <a:t> </a:t>
            </a:r>
            <a:r>
              <a:rPr lang="de-DE" altLang="de-DE" sz="2000" dirty="0" err="1">
                <a:ea typeface="ＭＳ Ｐゴシック" pitchFamily="34" charset="-128"/>
                <a:sym typeface="Symbol" pitchFamily="18" charset="2"/>
              </a:rPr>
              <a:t>system</a:t>
            </a:r>
            <a:r>
              <a:rPr lang="de-DE" altLang="de-DE" sz="2000" dirty="0">
                <a:ea typeface="ＭＳ Ｐゴシック" pitchFamily="34" charset="-128"/>
                <a:sym typeface="Symbol" pitchFamily="18" charset="2"/>
              </a:rPr>
              <a:t> variables in </a:t>
            </a:r>
            <a:r>
              <a:rPr lang="de-DE" altLang="de-DE" sz="2000" dirty="0" err="1">
                <a:ea typeface="ＭＳ Ｐゴシック" pitchFamily="34" charset="-128"/>
                <a:sym typeface="Symbol" pitchFamily="18" charset="2"/>
              </a:rPr>
              <a:t>elastic</a:t>
            </a:r>
            <a:r>
              <a:rPr lang="de-DE" altLang="de-DE" sz="2000" dirty="0">
                <a:ea typeface="ＭＳ Ｐゴシック" pitchFamily="34" charset="-128"/>
                <a:sym typeface="Symbol" pitchFamily="18" charset="2"/>
              </a:rPr>
              <a:t> </a:t>
            </a:r>
            <a:r>
              <a:rPr lang="de-DE" altLang="de-DE" sz="2000" dirty="0" err="1">
                <a:ea typeface="ＭＳ Ｐゴシック" pitchFamily="34" charset="-128"/>
                <a:sym typeface="Symbol" pitchFamily="18" charset="2"/>
              </a:rPr>
              <a:t>modulus</a:t>
            </a:r>
            <a:r>
              <a:rPr lang="de-DE" altLang="de-DE" sz="2000" dirty="0">
                <a:ea typeface="ＭＳ Ｐゴシック" pitchFamily="34" charset="-128"/>
                <a:sym typeface="Symbol" pitchFamily="18" charset="2"/>
              </a:rPr>
              <a:t> </a:t>
            </a:r>
            <a:r>
              <a:rPr lang="de-DE" altLang="de-DE" sz="2000" dirty="0" err="1">
                <a:ea typeface="ＭＳ Ｐゴシック" pitchFamily="34" charset="-128"/>
                <a:sym typeface="Symbol" pitchFamily="18" charset="2"/>
              </a:rPr>
              <a:t>of</a:t>
            </a:r>
            <a:r>
              <a:rPr lang="de-DE" altLang="de-DE" sz="2000" dirty="0">
                <a:ea typeface="ＭＳ Ｐゴシック" pitchFamily="34" charset="-128"/>
                <a:sym typeface="Symbol" pitchFamily="18" charset="2"/>
              </a:rPr>
              <a:t> </a:t>
            </a:r>
            <a:r>
              <a:rPr lang="de-DE" altLang="de-DE" sz="2000" dirty="0" err="1">
                <a:ea typeface="ＭＳ Ｐゴシック" pitchFamily="34" charset="-128"/>
                <a:sym typeface="Symbol" pitchFamily="18" charset="2"/>
              </a:rPr>
              <a:t>pipe</a:t>
            </a:r>
            <a:r>
              <a:rPr lang="de-DE" altLang="de-DE" sz="2000" dirty="0">
                <a:ea typeface="ＭＳ Ｐゴシック" pitchFamily="34" charset="-128"/>
                <a:sym typeface="Symbol" pitchFamily="18" charset="2"/>
              </a:rPr>
              <a:t> and </a:t>
            </a:r>
            <a:r>
              <a:rPr lang="de-DE" altLang="de-DE" sz="2000" dirty="0" err="1">
                <a:ea typeface="ＭＳ Ｐゴシック" pitchFamily="34" charset="-128"/>
                <a:sym typeface="Symbol" pitchFamily="18" charset="2"/>
              </a:rPr>
              <a:t>soil</a:t>
            </a:r>
            <a:endParaRPr lang="de-DE" altLang="de-DE" sz="2000" baseline="-25000" dirty="0">
              <a:latin typeface="+mn-lt"/>
              <a:ea typeface="ＭＳ Ｐゴシック" pitchFamily="34" charset="-128"/>
            </a:endParaRPr>
          </a:p>
        </p:txBody>
      </p:sp>
      <p:sp>
        <p:nvSpPr>
          <p:cNvPr id="6" name="Textfeld 6">
            <a:extLst>
              <a:ext uri="{FF2B5EF4-FFF2-40B4-BE49-F238E27FC236}">
                <a16:creationId xmlns:a16="http://schemas.microsoft.com/office/drawing/2014/main" id="{F96E1E6B-C26C-4A51-8AE4-926BAB770507}"/>
              </a:ext>
            </a:extLst>
          </p:cNvPr>
          <p:cNvSpPr txBox="1">
            <a:spLocks noChangeArrowheads="1"/>
          </p:cNvSpPr>
          <p:nvPr/>
        </p:nvSpPr>
        <p:spPr bwMode="auto">
          <a:xfrm>
            <a:off x="504825" y="5775325"/>
            <a:ext cx="2895600" cy="830997"/>
          </a:xfrm>
          <a:prstGeom prst="rect">
            <a:avLst/>
          </a:prstGeom>
          <a:noFill/>
          <a:ln w="12700">
            <a:noFill/>
            <a:miter lim="800000"/>
            <a:headEnd/>
            <a:tailEnd/>
          </a:ln>
        </p:spPr>
        <p:txBody>
          <a:bodyPr wrap="square">
            <a:spAutoFit/>
          </a:bodyPr>
          <a:lstStyle/>
          <a:p>
            <a:pPr marL="442913" indent="-442913">
              <a:defRPr/>
            </a:pPr>
            <a:r>
              <a:rPr lang="de-DE" altLang="de-DE" sz="2400" b="1" dirty="0">
                <a:latin typeface="+mn-lt"/>
                <a:ea typeface="ＭＳ Ｐゴシック" pitchFamily="34" charset="-128"/>
              </a:rPr>
              <a:t>3.	Statics:</a:t>
            </a:r>
          </a:p>
          <a:p>
            <a:pPr marL="442913" indent="-442913">
              <a:defRPr/>
            </a:pPr>
            <a:r>
              <a:rPr lang="de-DE" altLang="de-DE" sz="2400" dirty="0">
                <a:latin typeface="+mn-lt"/>
                <a:ea typeface="ＭＳ Ｐゴシック" pitchFamily="34" charset="-128"/>
              </a:rPr>
              <a:t>	</a:t>
            </a:r>
            <a:r>
              <a:rPr lang="de-DE" altLang="de-DE" sz="2400" dirty="0" err="1">
                <a:latin typeface="+mn-lt"/>
                <a:ea typeface="ＭＳ Ｐゴシック" pitchFamily="34" charset="-128"/>
              </a:rPr>
              <a:t>Structural</a:t>
            </a:r>
            <a:r>
              <a:rPr lang="de-DE" altLang="de-DE" sz="2400" dirty="0">
                <a:latin typeface="+mn-lt"/>
                <a:ea typeface="ＭＳ Ｐゴシック" pitchFamily="34" charset="-128"/>
              </a:rPr>
              <a:t> </a:t>
            </a:r>
            <a:r>
              <a:rPr lang="de-DE" altLang="de-DE" sz="2400" dirty="0" err="1">
                <a:latin typeface="+mn-lt"/>
                <a:ea typeface="ＭＳ Ｐゴシック" pitchFamily="34" charset="-128"/>
              </a:rPr>
              <a:t>safety</a:t>
            </a:r>
            <a:endParaRPr lang="de-DE" altLang="de-DE" sz="2400" dirty="0">
              <a:latin typeface="+mn-lt"/>
              <a:ea typeface="ＭＳ Ｐゴシック" pitchFamily="34" charset="-128"/>
            </a:endParaRPr>
          </a:p>
        </p:txBody>
      </p:sp>
      <p:pic>
        <p:nvPicPr>
          <p:cNvPr id="7" name="Grafik 6" descr="ATV_DVWK_A_127.png">
            <a:extLst>
              <a:ext uri="{FF2B5EF4-FFF2-40B4-BE49-F238E27FC236}">
                <a16:creationId xmlns:a16="http://schemas.microsoft.com/office/drawing/2014/main" id="{16F8D7B2-837E-4F0C-824C-978C13CEF8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4250" y="3856516"/>
            <a:ext cx="2017070" cy="2853069"/>
          </a:xfrm>
          <a:prstGeom prst="rect">
            <a:avLst/>
          </a:prstGeom>
          <a:ln>
            <a:solidFill>
              <a:schemeClr val="bg1">
                <a:lumMod val="75000"/>
              </a:schemeClr>
            </a:solidFill>
          </a:ln>
        </p:spPr>
      </p:pic>
      <p:sp>
        <p:nvSpPr>
          <p:cNvPr id="8" name="Pfeil nach unten 25">
            <a:extLst>
              <a:ext uri="{FF2B5EF4-FFF2-40B4-BE49-F238E27FC236}">
                <a16:creationId xmlns:a16="http://schemas.microsoft.com/office/drawing/2014/main" id="{BCAC32F7-D118-411E-8123-0C82B049734A}"/>
              </a:ext>
            </a:extLst>
          </p:cNvPr>
          <p:cNvSpPr/>
          <p:nvPr/>
        </p:nvSpPr>
        <p:spPr>
          <a:xfrm>
            <a:off x="468313" y="3644900"/>
            <a:ext cx="358775" cy="2160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Pfeil nach unten 27">
            <a:extLst>
              <a:ext uri="{FF2B5EF4-FFF2-40B4-BE49-F238E27FC236}">
                <a16:creationId xmlns:a16="http://schemas.microsoft.com/office/drawing/2014/main" id="{BABBF2ED-EA62-4E53-8351-0A7C60BAA916}"/>
              </a:ext>
            </a:extLst>
          </p:cNvPr>
          <p:cNvSpPr/>
          <p:nvPr/>
        </p:nvSpPr>
        <p:spPr>
          <a:xfrm>
            <a:off x="468313" y="1196975"/>
            <a:ext cx="358775" cy="1944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Pfeil nach unten 28">
            <a:extLst>
              <a:ext uri="{FF2B5EF4-FFF2-40B4-BE49-F238E27FC236}">
                <a16:creationId xmlns:a16="http://schemas.microsoft.com/office/drawing/2014/main" id="{84C73A84-E172-4531-B7B5-234FCD4059D4}"/>
              </a:ext>
            </a:extLst>
          </p:cNvPr>
          <p:cNvSpPr/>
          <p:nvPr/>
        </p:nvSpPr>
        <p:spPr>
          <a:xfrm rot="10800000">
            <a:off x="971550" y="1989138"/>
            <a:ext cx="360363" cy="1008062"/>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a:extLst>
              <a:ext uri="{FF2B5EF4-FFF2-40B4-BE49-F238E27FC236}">
                <a16:creationId xmlns:a16="http://schemas.microsoft.com/office/drawing/2014/main" id="{5E0FC963-1062-4A70-BAFC-DE0FB01163BB}"/>
              </a:ext>
            </a:extLst>
          </p:cNvPr>
          <p:cNvSpPr/>
          <p:nvPr/>
        </p:nvSpPr>
        <p:spPr>
          <a:xfrm>
            <a:off x="323850" y="765175"/>
            <a:ext cx="3505200" cy="1150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2" name="Grafik 31" descr="Mesh.png">
            <a:extLst>
              <a:ext uri="{FF2B5EF4-FFF2-40B4-BE49-F238E27FC236}">
                <a16:creationId xmlns:a16="http://schemas.microsoft.com/office/drawing/2014/main" id="{7090A3AE-5F14-4D07-8230-CF6E2058AEE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72376" y="2087876"/>
            <a:ext cx="4490084" cy="354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liennummernplatzhalter 6">
            <a:extLst>
              <a:ext uri="{FF2B5EF4-FFF2-40B4-BE49-F238E27FC236}">
                <a16:creationId xmlns:a16="http://schemas.microsoft.com/office/drawing/2014/main" id="{0D8147B7-C675-4E56-A92C-C7096588C616}"/>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13</a:t>
            </a:fld>
            <a:endParaRPr lang="de-DE" sz="1400" b="1" dirty="0"/>
          </a:p>
        </p:txBody>
      </p:sp>
    </p:spTree>
    <p:extLst>
      <p:ext uri="{BB962C8B-B14F-4D97-AF65-F5344CB8AC3E}">
        <p14:creationId xmlns:p14="http://schemas.microsoft.com/office/powerpoint/2010/main" val="310472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08B9837-FA9E-40EB-897C-BD886D3829B8}"/>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Complete</a:t>
            </a:r>
            <a:r>
              <a:rPr lang="de-DE" altLang="de-DE" sz="2800" b="1" dirty="0">
                <a:solidFill>
                  <a:srgbClr val="008080"/>
                </a:solidFill>
                <a:ea typeface="ＭＳ Ｐゴシック" pitchFamily="34" charset="-128"/>
              </a:rPr>
              <a:t> Package </a:t>
            </a:r>
            <a:r>
              <a:rPr lang="de-DE" altLang="de-DE" sz="2800" b="1" dirty="0">
                <a:solidFill>
                  <a:srgbClr val="008080"/>
                </a:solidFill>
                <a:latin typeface="+mn-lt"/>
                <a:ea typeface="ＭＳ Ｐゴシック" pitchFamily="34" charset="-128"/>
              </a:rPr>
              <a:t>2/2</a:t>
            </a:r>
          </a:p>
        </p:txBody>
      </p:sp>
      <p:sp>
        <p:nvSpPr>
          <p:cNvPr id="3" name="Freihandform 5">
            <a:extLst>
              <a:ext uri="{FF2B5EF4-FFF2-40B4-BE49-F238E27FC236}">
                <a16:creationId xmlns:a16="http://schemas.microsoft.com/office/drawing/2014/main" id="{03AF01CC-D286-4C17-8887-A10EA443E866}"/>
              </a:ext>
            </a:extLst>
          </p:cNvPr>
          <p:cNvSpPr/>
          <p:nvPr/>
        </p:nvSpPr>
        <p:spPr>
          <a:xfrm rot="20063293">
            <a:off x="7632700" y="3019425"/>
            <a:ext cx="914400" cy="1781175"/>
          </a:xfrm>
          <a:custGeom>
            <a:avLst/>
            <a:gdLst>
              <a:gd name="connsiteX0" fmla="*/ 571500 w 596084"/>
              <a:gd name="connsiteY0" fmla="*/ 0 h 946150"/>
              <a:gd name="connsiteX1" fmla="*/ 571500 w 596084"/>
              <a:gd name="connsiteY1" fmla="*/ 0 h 946150"/>
              <a:gd name="connsiteX2" fmla="*/ 577850 w 596084"/>
              <a:gd name="connsiteY2" fmla="*/ 419100 h 946150"/>
              <a:gd name="connsiteX3" fmla="*/ 577850 w 596084"/>
              <a:gd name="connsiteY3" fmla="*/ 914400 h 946150"/>
              <a:gd name="connsiteX4" fmla="*/ 539750 w 596084"/>
              <a:gd name="connsiteY4" fmla="*/ 927100 h 946150"/>
              <a:gd name="connsiteX5" fmla="*/ 488950 w 596084"/>
              <a:gd name="connsiteY5" fmla="*/ 933450 h 946150"/>
              <a:gd name="connsiteX6" fmla="*/ 311150 w 596084"/>
              <a:gd name="connsiteY6" fmla="*/ 939800 h 946150"/>
              <a:gd name="connsiteX7" fmla="*/ 209550 w 596084"/>
              <a:gd name="connsiteY7" fmla="*/ 946150 h 946150"/>
              <a:gd name="connsiteX8" fmla="*/ 38100 w 596084"/>
              <a:gd name="connsiteY8" fmla="*/ 933450 h 946150"/>
              <a:gd name="connsiteX9" fmla="*/ 19050 w 596084"/>
              <a:gd name="connsiteY9" fmla="*/ 927100 h 946150"/>
              <a:gd name="connsiteX10" fmla="*/ 0 w 596084"/>
              <a:gd name="connsiteY10" fmla="*/ 914400 h 946150"/>
              <a:gd name="connsiteX11" fmla="*/ 12700 w 596084"/>
              <a:gd name="connsiteY11" fmla="*/ 869950 h 946150"/>
              <a:gd name="connsiteX12" fmla="*/ 31750 w 596084"/>
              <a:gd name="connsiteY12" fmla="*/ 850900 h 946150"/>
              <a:gd name="connsiteX13" fmla="*/ 57150 w 596084"/>
              <a:gd name="connsiteY13" fmla="*/ 812800 h 946150"/>
              <a:gd name="connsiteX14" fmla="*/ 95250 w 596084"/>
              <a:gd name="connsiteY14" fmla="*/ 755650 h 946150"/>
              <a:gd name="connsiteX15" fmla="*/ 107950 w 596084"/>
              <a:gd name="connsiteY15" fmla="*/ 736600 h 946150"/>
              <a:gd name="connsiteX16" fmla="*/ 127000 w 596084"/>
              <a:gd name="connsiteY16" fmla="*/ 723900 h 946150"/>
              <a:gd name="connsiteX17" fmla="*/ 152400 w 596084"/>
              <a:gd name="connsiteY17" fmla="*/ 692150 h 946150"/>
              <a:gd name="connsiteX18" fmla="*/ 158750 w 596084"/>
              <a:gd name="connsiteY18" fmla="*/ 673100 h 946150"/>
              <a:gd name="connsiteX19" fmla="*/ 177800 w 596084"/>
              <a:gd name="connsiteY19" fmla="*/ 654050 h 946150"/>
              <a:gd name="connsiteX20" fmla="*/ 203200 w 596084"/>
              <a:gd name="connsiteY20" fmla="*/ 622300 h 946150"/>
              <a:gd name="connsiteX21" fmla="*/ 247650 w 596084"/>
              <a:gd name="connsiteY21" fmla="*/ 571500 h 946150"/>
              <a:gd name="connsiteX22" fmla="*/ 273050 w 596084"/>
              <a:gd name="connsiteY22" fmla="*/ 533400 h 946150"/>
              <a:gd name="connsiteX23" fmla="*/ 285750 w 596084"/>
              <a:gd name="connsiteY23" fmla="*/ 514350 h 946150"/>
              <a:gd name="connsiteX24" fmla="*/ 304800 w 596084"/>
              <a:gd name="connsiteY24" fmla="*/ 501650 h 946150"/>
              <a:gd name="connsiteX25" fmla="*/ 330200 w 596084"/>
              <a:gd name="connsiteY25" fmla="*/ 463550 h 946150"/>
              <a:gd name="connsiteX26" fmla="*/ 336550 w 596084"/>
              <a:gd name="connsiteY26" fmla="*/ 444500 h 946150"/>
              <a:gd name="connsiteX27" fmla="*/ 361950 w 596084"/>
              <a:gd name="connsiteY27" fmla="*/ 406400 h 946150"/>
              <a:gd name="connsiteX28" fmla="*/ 374650 w 596084"/>
              <a:gd name="connsiteY28" fmla="*/ 387350 h 946150"/>
              <a:gd name="connsiteX29" fmla="*/ 393700 w 596084"/>
              <a:gd name="connsiteY29" fmla="*/ 349250 h 946150"/>
              <a:gd name="connsiteX30" fmla="*/ 406400 w 596084"/>
              <a:gd name="connsiteY30" fmla="*/ 292100 h 946150"/>
              <a:gd name="connsiteX31" fmla="*/ 412750 w 596084"/>
              <a:gd name="connsiteY31" fmla="*/ 273050 h 946150"/>
              <a:gd name="connsiteX32" fmla="*/ 425450 w 596084"/>
              <a:gd name="connsiteY32" fmla="*/ 228600 h 946150"/>
              <a:gd name="connsiteX33" fmla="*/ 438150 w 596084"/>
              <a:gd name="connsiteY33" fmla="*/ 209550 h 946150"/>
              <a:gd name="connsiteX34" fmla="*/ 444500 w 596084"/>
              <a:gd name="connsiteY34" fmla="*/ 190500 h 946150"/>
              <a:gd name="connsiteX35" fmla="*/ 457200 w 596084"/>
              <a:gd name="connsiteY35" fmla="*/ 171450 h 946150"/>
              <a:gd name="connsiteX36" fmla="*/ 463550 w 596084"/>
              <a:gd name="connsiteY36" fmla="*/ 152400 h 946150"/>
              <a:gd name="connsiteX37" fmla="*/ 488950 w 596084"/>
              <a:gd name="connsiteY37" fmla="*/ 114300 h 946150"/>
              <a:gd name="connsiteX38" fmla="*/ 508000 w 596084"/>
              <a:gd name="connsiteY38" fmla="*/ 76200 h 946150"/>
              <a:gd name="connsiteX39" fmla="*/ 527050 w 596084"/>
              <a:gd name="connsiteY39" fmla="*/ 63500 h 946150"/>
              <a:gd name="connsiteX40" fmla="*/ 533400 w 596084"/>
              <a:gd name="connsiteY40" fmla="*/ 44450 h 946150"/>
              <a:gd name="connsiteX41" fmla="*/ 571500 w 596084"/>
              <a:gd name="connsiteY41" fmla="*/ 0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84" h="946150">
                <a:moveTo>
                  <a:pt x="571500" y="0"/>
                </a:moveTo>
                <a:lnTo>
                  <a:pt x="571500" y="0"/>
                </a:lnTo>
                <a:cubicBezTo>
                  <a:pt x="573617" y="139700"/>
                  <a:pt x="574484" y="279425"/>
                  <a:pt x="577850" y="419100"/>
                </a:cubicBezTo>
                <a:cubicBezTo>
                  <a:pt x="583028" y="634007"/>
                  <a:pt x="616154" y="569662"/>
                  <a:pt x="577850" y="914400"/>
                </a:cubicBezTo>
                <a:cubicBezTo>
                  <a:pt x="576372" y="927705"/>
                  <a:pt x="553034" y="925440"/>
                  <a:pt x="539750" y="927100"/>
                </a:cubicBezTo>
                <a:cubicBezTo>
                  <a:pt x="522817" y="929217"/>
                  <a:pt x="505989" y="932503"/>
                  <a:pt x="488950" y="933450"/>
                </a:cubicBezTo>
                <a:cubicBezTo>
                  <a:pt x="429737" y="936740"/>
                  <a:pt x="370393" y="937107"/>
                  <a:pt x="311150" y="939800"/>
                </a:cubicBezTo>
                <a:cubicBezTo>
                  <a:pt x="277252" y="941341"/>
                  <a:pt x="243417" y="944033"/>
                  <a:pt x="209550" y="946150"/>
                </a:cubicBezTo>
                <a:cubicBezTo>
                  <a:pt x="140847" y="943027"/>
                  <a:pt x="96625" y="948081"/>
                  <a:pt x="38100" y="933450"/>
                </a:cubicBezTo>
                <a:cubicBezTo>
                  <a:pt x="31606" y="931827"/>
                  <a:pt x="25037" y="930093"/>
                  <a:pt x="19050" y="927100"/>
                </a:cubicBezTo>
                <a:cubicBezTo>
                  <a:pt x="12224" y="923687"/>
                  <a:pt x="6350" y="918633"/>
                  <a:pt x="0" y="914400"/>
                </a:cubicBezTo>
                <a:cubicBezTo>
                  <a:pt x="847" y="911013"/>
                  <a:pt x="9056" y="875416"/>
                  <a:pt x="12700" y="869950"/>
                </a:cubicBezTo>
                <a:cubicBezTo>
                  <a:pt x="17681" y="862478"/>
                  <a:pt x="26237" y="857989"/>
                  <a:pt x="31750" y="850900"/>
                </a:cubicBezTo>
                <a:cubicBezTo>
                  <a:pt x="41121" y="838852"/>
                  <a:pt x="48683" y="825500"/>
                  <a:pt x="57150" y="812800"/>
                </a:cubicBezTo>
                <a:lnTo>
                  <a:pt x="95250" y="755650"/>
                </a:lnTo>
                <a:cubicBezTo>
                  <a:pt x="99483" y="749300"/>
                  <a:pt x="101600" y="740833"/>
                  <a:pt x="107950" y="736600"/>
                </a:cubicBezTo>
                <a:lnTo>
                  <a:pt x="127000" y="723900"/>
                </a:lnTo>
                <a:cubicBezTo>
                  <a:pt x="142961" y="676017"/>
                  <a:pt x="119574" y="733182"/>
                  <a:pt x="152400" y="692150"/>
                </a:cubicBezTo>
                <a:cubicBezTo>
                  <a:pt x="156581" y="686923"/>
                  <a:pt x="155037" y="678669"/>
                  <a:pt x="158750" y="673100"/>
                </a:cubicBezTo>
                <a:cubicBezTo>
                  <a:pt x="163731" y="665628"/>
                  <a:pt x="171450" y="660400"/>
                  <a:pt x="177800" y="654050"/>
                </a:cubicBezTo>
                <a:cubicBezTo>
                  <a:pt x="192100" y="611150"/>
                  <a:pt x="172268" y="657651"/>
                  <a:pt x="203200" y="622300"/>
                </a:cubicBezTo>
                <a:cubicBezTo>
                  <a:pt x="255058" y="563033"/>
                  <a:pt x="204787" y="600075"/>
                  <a:pt x="247650" y="571500"/>
                </a:cubicBezTo>
                <a:lnTo>
                  <a:pt x="273050" y="533400"/>
                </a:lnTo>
                <a:cubicBezTo>
                  <a:pt x="277283" y="527050"/>
                  <a:pt x="279400" y="518583"/>
                  <a:pt x="285750" y="514350"/>
                </a:cubicBezTo>
                <a:lnTo>
                  <a:pt x="304800" y="501650"/>
                </a:lnTo>
                <a:cubicBezTo>
                  <a:pt x="319899" y="456354"/>
                  <a:pt x="298489" y="511116"/>
                  <a:pt x="330200" y="463550"/>
                </a:cubicBezTo>
                <a:cubicBezTo>
                  <a:pt x="333913" y="457981"/>
                  <a:pt x="333299" y="450351"/>
                  <a:pt x="336550" y="444500"/>
                </a:cubicBezTo>
                <a:cubicBezTo>
                  <a:pt x="343963" y="431157"/>
                  <a:pt x="353483" y="419100"/>
                  <a:pt x="361950" y="406400"/>
                </a:cubicBezTo>
                <a:cubicBezTo>
                  <a:pt x="366183" y="400050"/>
                  <a:pt x="372237" y="394590"/>
                  <a:pt x="374650" y="387350"/>
                </a:cubicBezTo>
                <a:cubicBezTo>
                  <a:pt x="390611" y="339467"/>
                  <a:pt x="369081" y="398489"/>
                  <a:pt x="393700" y="349250"/>
                </a:cubicBezTo>
                <a:cubicBezTo>
                  <a:pt x="402277" y="332096"/>
                  <a:pt x="402498" y="309660"/>
                  <a:pt x="406400" y="292100"/>
                </a:cubicBezTo>
                <a:cubicBezTo>
                  <a:pt x="407852" y="285566"/>
                  <a:pt x="410911" y="279486"/>
                  <a:pt x="412750" y="273050"/>
                </a:cubicBezTo>
                <a:cubicBezTo>
                  <a:pt x="415463" y="263555"/>
                  <a:pt x="420375" y="238750"/>
                  <a:pt x="425450" y="228600"/>
                </a:cubicBezTo>
                <a:cubicBezTo>
                  <a:pt x="428863" y="221774"/>
                  <a:pt x="434737" y="216376"/>
                  <a:pt x="438150" y="209550"/>
                </a:cubicBezTo>
                <a:cubicBezTo>
                  <a:pt x="441143" y="203563"/>
                  <a:pt x="441507" y="196487"/>
                  <a:pt x="444500" y="190500"/>
                </a:cubicBezTo>
                <a:cubicBezTo>
                  <a:pt x="447913" y="183674"/>
                  <a:pt x="453787" y="178276"/>
                  <a:pt x="457200" y="171450"/>
                </a:cubicBezTo>
                <a:cubicBezTo>
                  <a:pt x="460193" y="165463"/>
                  <a:pt x="460299" y="158251"/>
                  <a:pt x="463550" y="152400"/>
                </a:cubicBezTo>
                <a:cubicBezTo>
                  <a:pt x="470963" y="139057"/>
                  <a:pt x="484123" y="128780"/>
                  <a:pt x="488950" y="114300"/>
                </a:cubicBezTo>
                <a:cubicBezTo>
                  <a:pt x="494115" y="98806"/>
                  <a:pt x="495690" y="88510"/>
                  <a:pt x="508000" y="76200"/>
                </a:cubicBezTo>
                <a:cubicBezTo>
                  <a:pt x="513396" y="70804"/>
                  <a:pt x="520700" y="67733"/>
                  <a:pt x="527050" y="63500"/>
                </a:cubicBezTo>
                <a:cubicBezTo>
                  <a:pt x="529167" y="57150"/>
                  <a:pt x="530149" y="50301"/>
                  <a:pt x="533400" y="44450"/>
                </a:cubicBezTo>
                <a:cubicBezTo>
                  <a:pt x="540813" y="31107"/>
                  <a:pt x="565150" y="7408"/>
                  <a:pt x="5715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 name="Freihandform 6">
            <a:extLst>
              <a:ext uri="{FF2B5EF4-FFF2-40B4-BE49-F238E27FC236}">
                <a16:creationId xmlns:a16="http://schemas.microsoft.com/office/drawing/2014/main" id="{74D0BEAF-D711-4F29-9D3D-E46B6316EE2A}"/>
              </a:ext>
            </a:extLst>
          </p:cNvPr>
          <p:cNvSpPr/>
          <p:nvPr/>
        </p:nvSpPr>
        <p:spPr>
          <a:xfrm>
            <a:off x="7659688" y="3632200"/>
            <a:ext cx="1044575" cy="1781175"/>
          </a:xfrm>
          <a:custGeom>
            <a:avLst/>
            <a:gdLst>
              <a:gd name="connsiteX0" fmla="*/ 571500 w 596084"/>
              <a:gd name="connsiteY0" fmla="*/ 0 h 946150"/>
              <a:gd name="connsiteX1" fmla="*/ 571500 w 596084"/>
              <a:gd name="connsiteY1" fmla="*/ 0 h 946150"/>
              <a:gd name="connsiteX2" fmla="*/ 577850 w 596084"/>
              <a:gd name="connsiteY2" fmla="*/ 419100 h 946150"/>
              <a:gd name="connsiteX3" fmla="*/ 577850 w 596084"/>
              <a:gd name="connsiteY3" fmla="*/ 914400 h 946150"/>
              <a:gd name="connsiteX4" fmla="*/ 539750 w 596084"/>
              <a:gd name="connsiteY4" fmla="*/ 927100 h 946150"/>
              <a:gd name="connsiteX5" fmla="*/ 488950 w 596084"/>
              <a:gd name="connsiteY5" fmla="*/ 933450 h 946150"/>
              <a:gd name="connsiteX6" fmla="*/ 311150 w 596084"/>
              <a:gd name="connsiteY6" fmla="*/ 939800 h 946150"/>
              <a:gd name="connsiteX7" fmla="*/ 209550 w 596084"/>
              <a:gd name="connsiteY7" fmla="*/ 946150 h 946150"/>
              <a:gd name="connsiteX8" fmla="*/ 38100 w 596084"/>
              <a:gd name="connsiteY8" fmla="*/ 933450 h 946150"/>
              <a:gd name="connsiteX9" fmla="*/ 19050 w 596084"/>
              <a:gd name="connsiteY9" fmla="*/ 927100 h 946150"/>
              <a:gd name="connsiteX10" fmla="*/ 0 w 596084"/>
              <a:gd name="connsiteY10" fmla="*/ 914400 h 946150"/>
              <a:gd name="connsiteX11" fmla="*/ 12700 w 596084"/>
              <a:gd name="connsiteY11" fmla="*/ 869950 h 946150"/>
              <a:gd name="connsiteX12" fmla="*/ 31750 w 596084"/>
              <a:gd name="connsiteY12" fmla="*/ 850900 h 946150"/>
              <a:gd name="connsiteX13" fmla="*/ 57150 w 596084"/>
              <a:gd name="connsiteY13" fmla="*/ 812800 h 946150"/>
              <a:gd name="connsiteX14" fmla="*/ 95250 w 596084"/>
              <a:gd name="connsiteY14" fmla="*/ 755650 h 946150"/>
              <a:gd name="connsiteX15" fmla="*/ 107950 w 596084"/>
              <a:gd name="connsiteY15" fmla="*/ 736600 h 946150"/>
              <a:gd name="connsiteX16" fmla="*/ 127000 w 596084"/>
              <a:gd name="connsiteY16" fmla="*/ 723900 h 946150"/>
              <a:gd name="connsiteX17" fmla="*/ 152400 w 596084"/>
              <a:gd name="connsiteY17" fmla="*/ 692150 h 946150"/>
              <a:gd name="connsiteX18" fmla="*/ 158750 w 596084"/>
              <a:gd name="connsiteY18" fmla="*/ 673100 h 946150"/>
              <a:gd name="connsiteX19" fmla="*/ 177800 w 596084"/>
              <a:gd name="connsiteY19" fmla="*/ 654050 h 946150"/>
              <a:gd name="connsiteX20" fmla="*/ 203200 w 596084"/>
              <a:gd name="connsiteY20" fmla="*/ 622300 h 946150"/>
              <a:gd name="connsiteX21" fmla="*/ 247650 w 596084"/>
              <a:gd name="connsiteY21" fmla="*/ 571500 h 946150"/>
              <a:gd name="connsiteX22" fmla="*/ 273050 w 596084"/>
              <a:gd name="connsiteY22" fmla="*/ 533400 h 946150"/>
              <a:gd name="connsiteX23" fmla="*/ 285750 w 596084"/>
              <a:gd name="connsiteY23" fmla="*/ 514350 h 946150"/>
              <a:gd name="connsiteX24" fmla="*/ 304800 w 596084"/>
              <a:gd name="connsiteY24" fmla="*/ 501650 h 946150"/>
              <a:gd name="connsiteX25" fmla="*/ 330200 w 596084"/>
              <a:gd name="connsiteY25" fmla="*/ 463550 h 946150"/>
              <a:gd name="connsiteX26" fmla="*/ 336550 w 596084"/>
              <a:gd name="connsiteY26" fmla="*/ 444500 h 946150"/>
              <a:gd name="connsiteX27" fmla="*/ 361950 w 596084"/>
              <a:gd name="connsiteY27" fmla="*/ 406400 h 946150"/>
              <a:gd name="connsiteX28" fmla="*/ 374650 w 596084"/>
              <a:gd name="connsiteY28" fmla="*/ 387350 h 946150"/>
              <a:gd name="connsiteX29" fmla="*/ 393700 w 596084"/>
              <a:gd name="connsiteY29" fmla="*/ 349250 h 946150"/>
              <a:gd name="connsiteX30" fmla="*/ 406400 w 596084"/>
              <a:gd name="connsiteY30" fmla="*/ 292100 h 946150"/>
              <a:gd name="connsiteX31" fmla="*/ 412750 w 596084"/>
              <a:gd name="connsiteY31" fmla="*/ 273050 h 946150"/>
              <a:gd name="connsiteX32" fmla="*/ 425450 w 596084"/>
              <a:gd name="connsiteY32" fmla="*/ 228600 h 946150"/>
              <a:gd name="connsiteX33" fmla="*/ 438150 w 596084"/>
              <a:gd name="connsiteY33" fmla="*/ 209550 h 946150"/>
              <a:gd name="connsiteX34" fmla="*/ 444500 w 596084"/>
              <a:gd name="connsiteY34" fmla="*/ 190500 h 946150"/>
              <a:gd name="connsiteX35" fmla="*/ 457200 w 596084"/>
              <a:gd name="connsiteY35" fmla="*/ 171450 h 946150"/>
              <a:gd name="connsiteX36" fmla="*/ 463550 w 596084"/>
              <a:gd name="connsiteY36" fmla="*/ 152400 h 946150"/>
              <a:gd name="connsiteX37" fmla="*/ 488950 w 596084"/>
              <a:gd name="connsiteY37" fmla="*/ 114300 h 946150"/>
              <a:gd name="connsiteX38" fmla="*/ 508000 w 596084"/>
              <a:gd name="connsiteY38" fmla="*/ 76200 h 946150"/>
              <a:gd name="connsiteX39" fmla="*/ 527050 w 596084"/>
              <a:gd name="connsiteY39" fmla="*/ 63500 h 946150"/>
              <a:gd name="connsiteX40" fmla="*/ 533400 w 596084"/>
              <a:gd name="connsiteY40" fmla="*/ 44450 h 946150"/>
              <a:gd name="connsiteX41" fmla="*/ 571500 w 596084"/>
              <a:gd name="connsiteY41" fmla="*/ 0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84" h="946150">
                <a:moveTo>
                  <a:pt x="571500" y="0"/>
                </a:moveTo>
                <a:lnTo>
                  <a:pt x="571500" y="0"/>
                </a:lnTo>
                <a:cubicBezTo>
                  <a:pt x="573617" y="139700"/>
                  <a:pt x="574484" y="279425"/>
                  <a:pt x="577850" y="419100"/>
                </a:cubicBezTo>
                <a:cubicBezTo>
                  <a:pt x="583028" y="634007"/>
                  <a:pt x="616154" y="569662"/>
                  <a:pt x="577850" y="914400"/>
                </a:cubicBezTo>
                <a:cubicBezTo>
                  <a:pt x="576372" y="927705"/>
                  <a:pt x="553034" y="925440"/>
                  <a:pt x="539750" y="927100"/>
                </a:cubicBezTo>
                <a:cubicBezTo>
                  <a:pt x="522817" y="929217"/>
                  <a:pt x="505989" y="932503"/>
                  <a:pt x="488950" y="933450"/>
                </a:cubicBezTo>
                <a:cubicBezTo>
                  <a:pt x="429737" y="936740"/>
                  <a:pt x="370393" y="937107"/>
                  <a:pt x="311150" y="939800"/>
                </a:cubicBezTo>
                <a:cubicBezTo>
                  <a:pt x="277252" y="941341"/>
                  <a:pt x="243417" y="944033"/>
                  <a:pt x="209550" y="946150"/>
                </a:cubicBezTo>
                <a:cubicBezTo>
                  <a:pt x="140847" y="943027"/>
                  <a:pt x="96625" y="948081"/>
                  <a:pt x="38100" y="933450"/>
                </a:cubicBezTo>
                <a:cubicBezTo>
                  <a:pt x="31606" y="931827"/>
                  <a:pt x="25037" y="930093"/>
                  <a:pt x="19050" y="927100"/>
                </a:cubicBezTo>
                <a:cubicBezTo>
                  <a:pt x="12224" y="923687"/>
                  <a:pt x="6350" y="918633"/>
                  <a:pt x="0" y="914400"/>
                </a:cubicBezTo>
                <a:cubicBezTo>
                  <a:pt x="847" y="911013"/>
                  <a:pt x="9056" y="875416"/>
                  <a:pt x="12700" y="869950"/>
                </a:cubicBezTo>
                <a:cubicBezTo>
                  <a:pt x="17681" y="862478"/>
                  <a:pt x="26237" y="857989"/>
                  <a:pt x="31750" y="850900"/>
                </a:cubicBezTo>
                <a:cubicBezTo>
                  <a:pt x="41121" y="838852"/>
                  <a:pt x="48683" y="825500"/>
                  <a:pt x="57150" y="812800"/>
                </a:cubicBezTo>
                <a:lnTo>
                  <a:pt x="95250" y="755650"/>
                </a:lnTo>
                <a:cubicBezTo>
                  <a:pt x="99483" y="749300"/>
                  <a:pt x="101600" y="740833"/>
                  <a:pt x="107950" y="736600"/>
                </a:cubicBezTo>
                <a:lnTo>
                  <a:pt x="127000" y="723900"/>
                </a:lnTo>
                <a:cubicBezTo>
                  <a:pt x="142961" y="676017"/>
                  <a:pt x="119574" y="733182"/>
                  <a:pt x="152400" y="692150"/>
                </a:cubicBezTo>
                <a:cubicBezTo>
                  <a:pt x="156581" y="686923"/>
                  <a:pt x="155037" y="678669"/>
                  <a:pt x="158750" y="673100"/>
                </a:cubicBezTo>
                <a:cubicBezTo>
                  <a:pt x="163731" y="665628"/>
                  <a:pt x="171450" y="660400"/>
                  <a:pt x="177800" y="654050"/>
                </a:cubicBezTo>
                <a:cubicBezTo>
                  <a:pt x="192100" y="611150"/>
                  <a:pt x="172268" y="657651"/>
                  <a:pt x="203200" y="622300"/>
                </a:cubicBezTo>
                <a:cubicBezTo>
                  <a:pt x="255058" y="563033"/>
                  <a:pt x="204787" y="600075"/>
                  <a:pt x="247650" y="571500"/>
                </a:cubicBezTo>
                <a:lnTo>
                  <a:pt x="273050" y="533400"/>
                </a:lnTo>
                <a:cubicBezTo>
                  <a:pt x="277283" y="527050"/>
                  <a:pt x="279400" y="518583"/>
                  <a:pt x="285750" y="514350"/>
                </a:cubicBezTo>
                <a:lnTo>
                  <a:pt x="304800" y="501650"/>
                </a:lnTo>
                <a:cubicBezTo>
                  <a:pt x="319899" y="456354"/>
                  <a:pt x="298489" y="511116"/>
                  <a:pt x="330200" y="463550"/>
                </a:cubicBezTo>
                <a:cubicBezTo>
                  <a:pt x="333913" y="457981"/>
                  <a:pt x="333299" y="450351"/>
                  <a:pt x="336550" y="444500"/>
                </a:cubicBezTo>
                <a:cubicBezTo>
                  <a:pt x="343963" y="431157"/>
                  <a:pt x="353483" y="419100"/>
                  <a:pt x="361950" y="406400"/>
                </a:cubicBezTo>
                <a:cubicBezTo>
                  <a:pt x="366183" y="400050"/>
                  <a:pt x="372237" y="394590"/>
                  <a:pt x="374650" y="387350"/>
                </a:cubicBezTo>
                <a:cubicBezTo>
                  <a:pt x="390611" y="339467"/>
                  <a:pt x="369081" y="398489"/>
                  <a:pt x="393700" y="349250"/>
                </a:cubicBezTo>
                <a:cubicBezTo>
                  <a:pt x="402277" y="332096"/>
                  <a:pt x="402498" y="309660"/>
                  <a:pt x="406400" y="292100"/>
                </a:cubicBezTo>
                <a:cubicBezTo>
                  <a:pt x="407852" y="285566"/>
                  <a:pt x="410911" y="279486"/>
                  <a:pt x="412750" y="273050"/>
                </a:cubicBezTo>
                <a:cubicBezTo>
                  <a:pt x="415463" y="263555"/>
                  <a:pt x="420375" y="238750"/>
                  <a:pt x="425450" y="228600"/>
                </a:cubicBezTo>
                <a:cubicBezTo>
                  <a:pt x="428863" y="221774"/>
                  <a:pt x="434737" y="216376"/>
                  <a:pt x="438150" y="209550"/>
                </a:cubicBezTo>
                <a:cubicBezTo>
                  <a:pt x="441143" y="203563"/>
                  <a:pt x="441507" y="196487"/>
                  <a:pt x="444500" y="190500"/>
                </a:cubicBezTo>
                <a:cubicBezTo>
                  <a:pt x="447913" y="183674"/>
                  <a:pt x="453787" y="178276"/>
                  <a:pt x="457200" y="171450"/>
                </a:cubicBezTo>
                <a:cubicBezTo>
                  <a:pt x="460193" y="165463"/>
                  <a:pt x="460299" y="158251"/>
                  <a:pt x="463550" y="152400"/>
                </a:cubicBezTo>
                <a:cubicBezTo>
                  <a:pt x="470963" y="139057"/>
                  <a:pt x="484123" y="128780"/>
                  <a:pt x="488950" y="114300"/>
                </a:cubicBezTo>
                <a:cubicBezTo>
                  <a:pt x="494115" y="98806"/>
                  <a:pt x="495690" y="88510"/>
                  <a:pt x="508000" y="76200"/>
                </a:cubicBezTo>
                <a:cubicBezTo>
                  <a:pt x="513396" y="70804"/>
                  <a:pt x="520700" y="67733"/>
                  <a:pt x="527050" y="63500"/>
                </a:cubicBezTo>
                <a:cubicBezTo>
                  <a:pt x="529167" y="57150"/>
                  <a:pt x="530149" y="50301"/>
                  <a:pt x="533400" y="44450"/>
                </a:cubicBezTo>
                <a:cubicBezTo>
                  <a:pt x="540813" y="31107"/>
                  <a:pt x="565150" y="7408"/>
                  <a:pt x="5715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Freihandform 7">
            <a:extLst>
              <a:ext uri="{FF2B5EF4-FFF2-40B4-BE49-F238E27FC236}">
                <a16:creationId xmlns:a16="http://schemas.microsoft.com/office/drawing/2014/main" id="{2F602E87-14FA-4287-A51E-B8415849F231}"/>
              </a:ext>
            </a:extLst>
          </p:cNvPr>
          <p:cNvSpPr/>
          <p:nvPr/>
        </p:nvSpPr>
        <p:spPr>
          <a:xfrm>
            <a:off x="3951288" y="1868488"/>
            <a:ext cx="1192212" cy="1928812"/>
          </a:xfrm>
          <a:custGeom>
            <a:avLst/>
            <a:gdLst>
              <a:gd name="connsiteX0" fmla="*/ 1009650 w 1009650"/>
              <a:gd name="connsiteY0" fmla="*/ 133350 h 1708150"/>
              <a:gd name="connsiteX1" fmla="*/ 1009650 w 1009650"/>
              <a:gd name="connsiteY1" fmla="*/ 133350 h 1708150"/>
              <a:gd name="connsiteX2" fmla="*/ 952500 w 1009650"/>
              <a:gd name="connsiteY2" fmla="*/ 146050 h 1708150"/>
              <a:gd name="connsiteX3" fmla="*/ 914400 w 1009650"/>
              <a:gd name="connsiteY3" fmla="*/ 158750 h 1708150"/>
              <a:gd name="connsiteX4" fmla="*/ 850900 w 1009650"/>
              <a:gd name="connsiteY4" fmla="*/ 171450 h 1708150"/>
              <a:gd name="connsiteX5" fmla="*/ 812800 w 1009650"/>
              <a:gd name="connsiteY5" fmla="*/ 184150 h 1708150"/>
              <a:gd name="connsiteX6" fmla="*/ 787400 w 1009650"/>
              <a:gd name="connsiteY6" fmla="*/ 190500 h 1708150"/>
              <a:gd name="connsiteX7" fmla="*/ 755650 w 1009650"/>
              <a:gd name="connsiteY7" fmla="*/ 196850 h 1708150"/>
              <a:gd name="connsiteX8" fmla="*/ 717550 w 1009650"/>
              <a:gd name="connsiteY8" fmla="*/ 209550 h 1708150"/>
              <a:gd name="connsiteX9" fmla="*/ 698500 w 1009650"/>
              <a:gd name="connsiteY9" fmla="*/ 222250 h 1708150"/>
              <a:gd name="connsiteX10" fmla="*/ 679450 w 1009650"/>
              <a:gd name="connsiteY10" fmla="*/ 228600 h 1708150"/>
              <a:gd name="connsiteX11" fmla="*/ 622300 w 1009650"/>
              <a:gd name="connsiteY11" fmla="*/ 273050 h 1708150"/>
              <a:gd name="connsiteX12" fmla="*/ 603250 w 1009650"/>
              <a:gd name="connsiteY12" fmla="*/ 285750 h 1708150"/>
              <a:gd name="connsiteX13" fmla="*/ 565150 w 1009650"/>
              <a:gd name="connsiteY13" fmla="*/ 317500 h 1708150"/>
              <a:gd name="connsiteX14" fmla="*/ 520700 w 1009650"/>
              <a:gd name="connsiteY14" fmla="*/ 374650 h 1708150"/>
              <a:gd name="connsiteX15" fmla="*/ 488950 w 1009650"/>
              <a:gd name="connsiteY15" fmla="*/ 406400 h 1708150"/>
              <a:gd name="connsiteX16" fmla="*/ 444500 w 1009650"/>
              <a:gd name="connsiteY16" fmla="*/ 450850 h 1708150"/>
              <a:gd name="connsiteX17" fmla="*/ 425450 w 1009650"/>
              <a:gd name="connsiteY17" fmla="*/ 488950 h 1708150"/>
              <a:gd name="connsiteX18" fmla="*/ 406400 w 1009650"/>
              <a:gd name="connsiteY18" fmla="*/ 495300 h 1708150"/>
              <a:gd name="connsiteX19" fmla="*/ 374650 w 1009650"/>
              <a:gd name="connsiteY19" fmla="*/ 527050 h 1708150"/>
              <a:gd name="connsiteX20" fmla="*/ 336550 w 1009650"/>
              <a:gd name="connsiteY20" fmla="*/ 565150 h 1708150"/>
              <a:gd name="connsiteX21" fmla="*/ 317500 w 1009650"/>
              <a:gd name="connsiteY21" fmla="*/ 603250 h 1708150"/>
              <a:gd name="connsiteX22" fmla="*/ 311150 w 1009650"/>
              <a:gd name="connsiteY22" fmla="*/ 622300 h 1708150"/>
              <a:gd name="connsiteX23" fmla="*/ 298450 w 1009650"/>
              <a:gd name="connsiteY23" fmla="*/ 641350 h 1708150"/>
              <a:gd name="connsiteX24" fmla="*/ 285750 w 1009650"/>
              <a:gd name="connsiteY24" fmla="*/ 679450 h 1708150"/>
              <a:gd name="connsiteX25" fmla="*/ 273050 w 1009650"/>
              <a:gd name="connsiteY25" fmla="*/ 717550 h 1708150"/>
              <a:gd name="connsiteX26" fmla="*/ 266700 w 1009650"/>
              <a:gd name="connsiteY26" fmla="*/ 736600 h 1708150"/>
              <a:gd name="connsiteX27" fmla="*/ 254000 w 1009650"/>
              <a:gd name="connsiteY27" fmla="*/ 755650 h 1708150"/>
              <a:gd name="connsiteX28" fmla="*/ 241300 w 1009650"/>
              <a:gd name="connsiteY28" fmla="*/ 793750 h 1708150"/>
              <a:gd name="connsiteX29" fmla="*/ 215900 w 1009650"/>
              <a:gd name="connsiteY29" fmla="*/ 850900 h 1708150"/>
              <a:gd name="connsiteX30" fmla="*/ 209550 w 1009650"/>
              <a:gd name="connsiteY30" fmla="*/ 869950 h 1708150"/>
              <a:gd name="connsiteX31" fmla="*/ 196850 w 1009650"/>
              <a:gd name="connsiteY31" fmla="*/ 889000 h 1708150"/>
              <a:gd name="connsiteX32" fmla="*/ 177800 w 1009650"/>
              <a:gd name="connsiteY32" fmla="*/ 946150 h 1708150"/>
              <a:gd name="connsiteX33" fmla="*/ 165100 w 1009650"/>
              <a:gd name="connsiteY33" fmla="*/ 984250 h 1708150"/>
              <a:gd name="connsiteX34" fmla="*/ 158750 w 1009650"/>
              <a:gd name="connsiteY34" fmla="*/ 1003300 h 1708150"/>
              <a:gd name="connsiteX35" fmla="*/ 152400 w 1009650"/>
              <a:gd name="connsiteY35" fmla="*/ 1035050 h 1708150"/>
              <a:gd name="connsiteX36" fmla="*/ 146050 w 1009650"/>
              <a:gd name="connsiteY36" fmla="*/ 1092200 h 1708150"/>
              <a:gd name="connsiteX37" fmla="*/ 139700 w 1009650"/>
              <a:gd name="connsiteY37" fmla="*/ 1111250 h 1708150"/>
              <a:gd name="connsiteX38" fmla="*/ 127000 w 1009650"/>
              <a:gd name="connsiteY38" fmla="*/ 1155700 h 1708150"/>
              <a:gd name="connsiteX39" fmla="*/ 127000 w 1009650"/>
              <a:gd name="connsiteY39" fmla="*/ 1498600 h 1708150"/>
              <a:gd name="connsiteX40" fmla="*/ 139700 w 1009650"/>
              <a:gd name="connsiteY40" fmla="*/ 1587500 h 1708150"/>
              <a:gd name="connsiteX41" fmla="*/ 158750 w 1009650"/>
              <a:gd name="connsiteY41" fmla="*/ 1625600 h 1708150"/>
              <a:gd name="connsiteX42" fmla="*/ 165100 w 1009650"/>
              <a:gd name="connsiteY42" fmla="*/ 1644650 h 1708150"/>
              <a:gd name="connsiteX43" fmla="*/ 158750 w 1009650"/>
              <a:gd name="connsiteY43" fmla="*/ 1701800 h 1708150"/>
              <a:gd name="connsiteX44" fmla="*/ 139700 w 1009650"/>
              <a:gd name="connsiteY44" fmla="*/ 1708150 h 1708150"/>
              <a:gd name="connsiteX45" fmla="*/ 95250 w 1009650"/>
              <a:gd name="connsiteY45" fmla="*/ 1701800 h 1708150"/>
              <a:gd name="connsiteX46" fmla="*/ 76200 w 1009650"/>
              <a:gd name="connsiteY46" fmla="*/ 1644650 h 1708150"/>
              <a:gd name="connsiteX47" fmla="*/ 69850 w 1009650"/>
              <a:gd name="connsiteY47" fmla="*/ 1625600 h 1708150"/>
              <a:gd name="connsiteX48" fmla="*/ 57150 w 1009650"/>
              <a:gd name="connsiteY48" fmla="*/ 1574800 h 1708150"/>
              <a:gd name="connsiteX49" fmla="*/ 63500 w 1009650"/>
              <a:gd name="connsiteY49" fmla="*/ 1339850 h 1708150"/>
              <a:gd name="connsiteX50" fmla="*/ 69850 w 1009650"/>
              <a:gd name="connsiteY50" fmla="*/ 1282700 h 1708150"/>
              <a:gd name="connsiteX51" fmla="*/ 63500 w 1009650"/>
              <a:gd name="connsiteY51" fmla="*/ 965200 h 1708150"/>
              <a:gd name="connsiteX52" fmla="*/ 57150 w 1009650"/>
              <a:gd name="connsiteY52" fmla="*/ 946150 h 1708150"/>
              <a:gd name="connsiteX53" fmla="*/ 44450 w 1009650"/>
              <a:gd name="connsiteY53" fmla="*/ 882650 h 1708150"/>
              <a:gd name="connsiteX54" fmla="*/ 38100 w 1009650"/>
              <a:gd name="connsiteY54" fmla="*/ 863600 h 1708150"/>
              <a:gd name="connsiteX55" fmla="*/ 25400 w 1009650"/>
              <a:gd name="connsiteY55" fmla="*/ 806450 h 1708150"/>
              <a:gd name="connsiteX56" fmla="*/ 12700 w 1009650"/>
              <a:gd name="connsiteY56" fmla="*/ 787400 h 1708150"/>
              <a:gd name="connsiteX57" fmla="*/ 0 w 1009650"/>
              <a:gd name="connsiteY57" fmla="*/ 698500 h 1708150"/>
              <a:gd name="connsiteX58" fmla="*/ 6350 w 1009650"/>
              <a:gd name="connsiteY58" fmla="*/ 311150 h 1708150"/>
              <a:gd name="connsiteX59" fmla="*/ 19050 w 1009650"/>
              <a:gd name="connsiteY59" fmla="*/ 203200 h 1708150"/>
              <a:gd name="connsiteX60" fmla="*/ 25400 w 1009650"/>
              <a:gd name="connsiteY60" fmla="*/ 165100 h 1708150"/>
              <a:gd name="connsiteX61" fmla="*/ 31750 w 1009650"/>
              <a:gd name="connsiteY61" fmla="*/ 146050 h 1708150"/>
              <a:gd name="connsiteX62" fmla="*/ 38100 w 1009650"/>
              <a:gd name="connsiteY62" fmla="*/ 120650 h 1708150"/>
              <a:gd name="connsiteX63" fmla="*/ 50800 w 1009650"/>
              <a:gd name="connsiteY63" fmla="*/ 82550 h 1708150"/>
              <a:gd name="connsiteX64" fmla="*/ 57150 w 1009650"/>
              <a:gd name="connsiteY64" fmla="*/ 63500 h 1708150"/>
              <a:gd name="connsiteX65" fmla="*/ 114300 w 1009650"/>
              <a:gd name="connsiteY65" fmla="*/ 12700 h 1708150"/>
              <a:gd name="connsiteX66" fmla="*/ 139700 w 1009650"/>
              <a:gd name="connsiteY66" fmla="*/ 6350 h 1708150"/>
              <a:gd name="connsiteX67" fmla="*/ 158750 w 1009650"/>
              <a:gd name="connsiteY67" fmla="*/ 0 h 1708150"/>
              <a:gd name="connsiteX68" fmla="*/ 596900 w 1009650"/>
              <a:gd name="connsiteY68" fmla="*/ 12700 h 1708150"/>
              <a:gd name="connsiteX69" fmla="*/ 622300 w 1009650"/>
              <a:gd name="connsiteY69" fmla="*/ 19050 h 1708150"/>
              <a:gd name="connsiteX70" fmla="*/ 685800 w 1009650"/>
              <a:gd name="connsiteY70" fmla="*/ 25400 h 1708150"/>
              <a:gd name="connsiteX71" fmla="*/ 787400 w 1009650"/>
              <a:gd name="connsiteY71" fmla="*/ 38100 h 1708150"/>
              <a:gd name="connsiteX72" fmla="*/ 844550 w 1009650"/>
              <a:gd name="connsiteY72" fmla="*/ 50800 h 1708150"/>
              <a:gd name="connsiteX73" fmla="*/ 908050 w 1009650"/>
              <a:gd name="connsiteY73" fmla="*/ 69850 h 1708150"/>
              <a:gd name="connsiteX74" fmla="*/ 927100 w 1009650"/>
              <a:gd name="connsiteY74" fmla="*/ 76200 h 1708150"/>
              <a:gd name="connsiteX75" fmla="*/ 977900 w 1009650"/>
              <a:gd name="connsiteY75" fmla="*/ 107950 h 1708150"/>
              <a:gd name="connsiteX76" fmla="*/ 996950 w 1009650"/>
              <a:gd name="connsiteY76" fmla="*/ 114300 h 1708150"/>
              <a:gd name="connsiteX77" fmla="*/ 1009650 w 1009650"/>
              <a:gd name="connsiteY77" fmla="*/ 133350 h 170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09650" h="1708150">
                <a:moveTo>
                  <a:pt x="1009650" y="133350"/>
                </a:moveTo>
                <a:lnTo>
                  <a:pt x="1009650" y="133350"/>
                </a:lnTo>
                <a:cubicBezTo>
                  <a:pt x="990600" y="137583"/>
                  <a:pt x="971356" y="141022"/>
                  <a:pt x="952500" y="146050"/>
                </a:cubicBezTo>
                <a:cubicBezTo>
                  <a:pt x="939565" y="149499"/>
                  <a:pt x="927527" y="156125"/>
                  <a:pt x="914400" y="158750"/>
                </a:cubicBezTo>
                <a:cubicBezTo>
                  <a:pt x="893233" y="162983"/>
                  <a:pt x="871378" y="164624"/>
                  <a:pt x="850900" y="171450"/>
                </a:cubicBezTo>
                <a:cubicBezTo>
                  <a:pt x="838200" y="175683"/>
                  <a:pt x="825787" y="180903"/>
                  <a:pt x="812800" y="184150"/>
                </a:cubicBezTo>
                <a:cubicBezTo>
                  <a:pt x="804333" y="186267"/>
                  <a:pt x="795919" y="188607"/>
                  <a:pt x="787400" y="190500"/>
                </a:cubicBezTo>
                <a:cubicBezTo>
                  <a:pt x="776864" y="192841"/>
                  <a:pt x="766063" y="194010"/>
                  <a:pt x="755650" y="196850"/>
                </a:cubicBezTo>
                <a:cubicBezTo>
                  <a:pt x="742735" y="200372"/>
                  <a:pt x="728689" y="202124"/>
                  <a:pt x="717550" y="209550"/>
                </a:cubicBezTo>
                <a:cubicBezTo>
                  <a:pt x="711200" y="213783"/>
                  <a:pt x="705326" y="218837"/>
                  <a:pt x="698500" y="222250"/>
                </a:cubicBezTo>
                <a:cubicBezTo>
                  <a:pt x="692513" y="225243"/>
                  <a:pt x="685301" y="225349"/>
                  <a:pt x="679450" y="228600"/>
                </a:cubicBezTo>
                <a:cubicBezTo>
                  <a:pt x="621673" y="260698"/>
                  <a:pt x="659324" y="242197"/>
                  <a:pt x="622300" y="273050"/>
                </a:cubicBezTo>
                <a:cubicBezTo>
                  <a:pt x="616437" y="277936"/>
                  <a:pt x="609113" y="280864"/>
                  <a:pt x="603250" y="285750"/>
                </a:cubicBezTo>
                <a:cubicBezTo>
                  <a:pt x="554357" y="326494"/>
                  <a:pt x="612448" y="285968"/>
                  <a:pt x="565150" y="317500"/>
                </a:cubicBezTo>
                <a:cubicBezTo>
                  <a:pt x="500953" y="413795"/>
                  <a:pt x="570438" y="314964"/>
                  <a:pt x="520700" y="374650"/>
                </a:cubicBezTo>
                <a:cubicBezTo>
                  <a:pt x="494242" y="406400"/>
                  <a:pt x="523875" y="383117"/>
                  <a:pt x="488950" y="406400"/>
                </a:cubicBezTo>
                <a:cubicBezTo>
                  <a:pt x="459837" y="450069"/>
                  <a:pt x="478030" y="439673"/>
                  <a:pt x="444500" y="450850"/>
                </a:cubicBezTo>
                <a:cubicBezTo>
                  <a:pt x="440317" y="463399"/>
                  <a:pt x="436641" y="479998"/>
                  <a:pt x="425450" y="488950"/>
                </a:cubicBezTo>
                <a:cubicBezTo>
                  <a:pt x="420223" y="493131"/>
                  <a:pt x="412750" y="493183"/>
                  <a:pt x="406400" y="495300"/>
                </a:cubicBezTo>
                <a:cubicBezTo>
                  <a:pt x="380230" y="534555"/>
                  <a:pt x="409286" y="496262"/>
                  <a:pt x="374650" y="527050"/>
                </a:cubicBezTo>
                <a:cubicBezTo>
                  <a:pt x="361226" y="538982"/>
                  <a:pt x="336550" y="565150"/>
                  <a:pt x="336550" y="565150"/>
                </a:cubicBezTo>
                <a:cubicBezTo>
                  <a:pt x="320589" y="613033"/>
                  <a:pt x="342119" y="554011"/>
                  <a:pt x="317500" y="603250"/>
                </a:cubicBezTo>
                <a:cubicBezTo>
                  <a:pt x="314507" y="609237"/>
                  <a:pt x="314143" y="616313"/>
                  <a:pt x="311150" y="622300"/>
                </a:cubicBezTo>
                <a:cubicBezTo>
                  <a:pt x="307737" y="629126"/>
                  <a:pt x="301550" y="634376"/>
                  <a:pt x="298450" y="641350"/>
                </a:cubicBezTo>
                <a:cubicBezTo>
                  <a:pt x="293013" y="653583"/>
                  <a:pt x="289983" y="666750"/>
                  <a:pt x="285750" y="679450"/>
                </a:cubicBezTo>
                <a:lnTo>
                  <a:pt x="273050" y="717550"/>
                </a:lnTo>
                <a:cubicBezTo>
                  <a:pt x="270933" y="723900"/>
                  <a:pt x="270413" y="731031"/>
                  <a:pt x="266700" y="736600"/>
                </a:cubicBezTo>
                <a:cubicBezTo>
                  <a:pt x="262467" y="742950"/>
                  <a:pt x="257100" y="748676"/>
                  <a:pt x="254000" y="755650"/>
                </a:cubicBezTo>
                <a:cubicBezTo>
                  <a:pt x="248563" y="767883"/>
                  <a:pt x="248726" y="782611"/>
                  <a:pt x="241300" y="793750"/>
                </a:cubicBezTo>
                <a:cubicBezTo>
                  <a:pt x="221174" y="823939"/>
                  <a:pt x="231013" y="805560"/>
                  <a:pt x="215900" y="850900"/>
                </a:cubicBezTo>
                <a:cubicBezTo>
                  <a:pt x="213783" y="857250"/>
                  <a:pt x="213263" y="864381"/>
                  <a:pt x="209550" y="869950"/>
                </a:cubicBezTo>
                <a:cubicBezTo>
                  <a:pt x="205317" y="876300"/>
                  <a:pt x="199950" y="882026"/>
                  <a:pt x="196850" y="889000"/>
                </a:cubicBezTo>
                <a:lnTo>
                  <a:pt x="177800" y="946150"/>
                </a:lnTo>
                <a:lnTo>
                  <a:pt x="165100" y="984250"/>
                </a:lnTo>
                <a:cubicBezTo>
                  <a:pt x="162983" y="990600"/>
                  <a:pt x="160063" y="996736"/>
                  <a:pt x="158750" y="1003300"/>
                </a:cubicBezTo>
                <a:cubicBezTo>
                  <a:pt x="156633" y="1013883"/>
                  <a:pt x="153926" y="1024366"/>
                  <a:pt x="152400" y="1035050"/>
                </a:cubicBezTo>
                <a:cubicBezTo>
                  <a:pt x="149689" y="1054025"/>
                  <a:pt x="149201" y="1073294"/>
                  <a:pt x="146050" y="1092200"/>
                </a:cubicBezTo>
                <a:cubicBezTo>
                  <a:pt x="144950" y="1098802"/>
                  <a:pt x="141539" y="1104814"/>
                  <a:pt x="139700" y="1111250"/>
                </a:cubicBezTo>
                <a:cubicBezTo>
                  <a:pt x="123753" y="1167064"/>
                  <a:pt x="142225" y="1110025"/>
                  <a:pt x="127000" y="1155700"/>
                </a:cubicBezTo>
                <a:cubicBezTo>
                  <a:pt x="109184" y="1298228"/>
                  <a:pt x="116777" y="1217458"/>
                  <a:pt x="127000" y="1498600"/>
                </a:cubicBezTo>
                <a:cubicBezTo>
                  <a:pt x="127841" y="1521720"/>
                  <a:pt x="133364" y="1562157"/>
                  <a:pt x="139700" y="1587500"/>
                </a:cubicBezTo>
                <a:cubicBezTo>
                  <a:pt x="147680" y="1619422"/>
                  <a:pt x="143230" y="1594560"/>
                  <a:pt x="158750" y="1625600"/>
                </a:cubicBezTo>
                <a:cubicBezTo>
                  <a:pt x="161743" y="1631587"/>
                  <a:pt x="162983" y="1638300"/>
                  <a:pt x="165100" y="1644650"/>
                </a:cubicBezTo>
                <a:cubicBezTo>
                  <a:pt x="162983" y="1663700"/>
                  <a:pt x="165869" y="1684004"/>
                  <a:pt x="158750" y="1701800"/>
                </a:cubicBezTo>
                <a:cubicBezTo>
                  <a:pt x="156264" y="1708015"/>
                  <a:pt x="146393" y="1708150"/>
                  <a:pt x="139700" y="1708150"/>
                </a:cubicBezTo>
                <a:cubicBezTo>
                  <a:pt x="124733" y="1708150"/>
                  <a:pt x="110067" y="1703917"/>
                  <a:pt x="95250" y="1701800"/>
                </a:cubicBezTo>
                <a:lnTo>
                  <a:pt x="76200" y="1644650"/>
                </a:lnTo>
                <a:cubicBezTo>
                  <a:pt x="74083" y="1638300"/>
                  <a:pt x="71163" y="1632164"/>
                  <a:pt x="69850" y="1625600"/>
                </a:cubicBezTo>
                <a:cubicBezTo>
                  <a:pt x="62187" y="1587286"/>
                  <a:pt x="66913" y="1604089"/>
                  <a:pt x="57150" y="1574800"/>
                </a:cubicBezTo>
                <a:cubicBezTo>
                  <a:pt x="59267" y="1496483"/>
                  <a:pt x="60097" y="1418121"/>
                  <a:pt x="63500" y="1339850"/>
                </a:cubicBezTo>
                <a:cubicBezTo>
                  <a:pt x="64333" y="1320701"/>
                  <a:pt x="69850" y="1301867"/>
                  <a:pt x="69850" y="1282700"/>
                </a:cubicBezTo>
                <a:cubicBezTo>
                  <a:pt x="69850" y="1176846"/>
                  <a:pt x="67492" y="1070979"/>
                  <a:pt x="63500" y="965200"/>
                </a:cubicBezTo>
                <a:cubicBezTo>
                  <a:pt x="63248" y="958511"/>
                  <a:pt x="58655" y="952672"/>
                  <a:pt x="57150" y="946150"/>
                </a:cubicBezTo>
                <a:cubicBezTo>
                  <a:pt x="52296" y="925117"/>
                  <a:pt x="51276" y="903128"/>
                  <a:pt x="44450" y="882650"/>
                </a:cubicBezTo>
                <a:cubicBezTo>
                  <a:pt x="42333" y="876300"/>
                  <a:pt x="39723" y="870094"/>
                  <a:pt x="38100" y="863600"/>
                </a:cubicBezTo>
                <a:cubicBezTo>
                  <a:pt x="36292" y="856367"/>
                  <a:pt x="29311" y="815576"/>
                  <a:pt x="25400" y="806450"/>
                </a:cubicBezTo>
                <a:cubicBezTo>
                  <a:pt x="22394" y="799435"/>
                  <a:pt x="16933" y="793750"/>
                  <a:pt x="12700" y="787400"/>
                </a:cubicBezTo>
                <a:cubicBezTo>
                  <a:pt x="9540" y="768442"/>
                  <a:pt x="0" y="714394"/>
                  <a:pt x="0" y="698500"/>
                </a:cubicBezTo>
                <a:cubicBezTo>
                  <a:pt x="0" y="569366"/>
                  <a:pt x="2813" y="440236"/>
                  <a:pt x="6350" y="311150"/>
                </a:cubicBezTo>
                <a:cubicBezTo>
                  <a:pt x="8302" y="239915"/>
                  <a:pt x="9943" y="253286"/>
                  <a:pt x="19050" y="203200"/>
                </a:cubicBezTo>
                <a:cubicBezTo>
                  <a:pt x="21353" y="190532"/>
                  <a:pt x="22607" y="177669"/>
                  <a:pt x="25400" y="165100"/>
                </a:cubicBezTo>
                <a:cubicBezTo>
                  <a:pt x="26852" y="158566"/>
                  <a:pt x="29911" y="152486"/>
                  <a:pt x="31750" y="146050"/>
                </a:cubicBezTo>
                <a:cubicBezTo>
                  <a:pt x="34148" y="137659"/>
                  <a:pt x="35592" y="129009"/>
                  <a:pt x="38100" y="120650"/>
                </a:cubicBezTo>
                <a:cubicBezTo>
                  <a:pt x="41947" y="107828"/>
                  <a:pt x="46567" y="95250"/>
                  <a:pt x="50800" y="82550"/>
                </a:cubicBezTo>
                <a:cubicBezTo>
                  <a:pt x="52917" y="76200"/>
                  <a:pt x="52417" y="68233"/>
                  <a:pt x="57150" y="63500"/>
                </a:cubicBezTo>
                <a:cubicBezTo>
                  <a:pt x="67313" y="53337"/>
                  <a:pt x="94470" y="21199"/>
                  <a:pt x="114300" y="12700"/>
                </a:cubicBezTo>
                <a:cubicBezTo>
                  <a:pt x="122322" y="9262"/>
                  <a:pt x="131309" y="8748"/>
                  <a:pt x="139700" y="6350"/>
                </a:cubicBezTo>
                <a:cubicBezTo>
                  <a:pt x="146136" y="4511"/>
                  <a:pt x="152400" y="2117"/>
                  <a:pt x="158750" y="0"/>
                </a:cubicBezTo>
                <a:cubicBezTo>
                  <a:pt x="202793" y="831"/>
                  <a:pt x="482036" y="1214"/>
                  <a:pt x="596900" y="12700"/>
                </a:cubicBezTo>
                <a:cubicBezTo>
                  <a:pt x="605584" y="13568"/>
                  <a:pt x="613660" y="17816"/>
                  <a:pt x="622300" y="19050"/>
                </a:cubicBezTo>
                <a:cubicBezTo>
                  <a:pt x="643358" y="22058"/>
                  <a:pt x="664668" y="22962"/>
                  <a:pt x="685800" y="25400"/>
                </a:cubicBezTo>
                <a:cubicBezTo>
                  <a:pt x="719705" y="29312"/>
                  <a:pt x="754289" y="29822"/>
                  <a:pt x="787400" y="38100"/>
                </a:cubicBezTo>
                <a:cubicBezTo>
                  <a:pt x="849345" y="53586"/>
                  <a:pt x="771996" y="34677"/>
                  <a:pt x="844550" y="50800"/>
                </a:cubicBezTo>
                <a:cubicBezTo>
                  <a:pt x="873340" y="57198"/>
                  <a:pt x="876391" y="59297"/>
                  <a:pt x="908050" y="69850"/>
                </a:cubicBezTo>
                <a:lnTo>
                  <a:pt x="927100" y="76200"/>
                </a:lnTo>
                <a:cubicBezTo>
                  <a:pt x="947226" y="106389"/>
                  <a:pt x="932560" y="92837"/>
                  <a:pt x="977900" y="107950"/>
                </a:cubicBezTo>
                <a:cubicBezTo>
                  <a:pt x="984250" y="110067"/>
                  <a:pt x="991381" y="110587"/>
                  <a:pt x="996950" y="114300"/>
                </a:cubicBezTo>
                <a:lnTo>
                  <a:pt x="1009650" y="1333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Freihandform 8">
            <a:extLst>
              <a:ext uri="{FF2B5EF4-FFF2-40B4-BE49-F238E27FC236}">
                <a16:creationId xmlns:a16="http://schemas.microsoft.com/office/drawing/2014/main" id="{4B831A21-1E3E-4968-8D4F-4877E17FE80E}"/>
              </a:ext>
            </a:extLst>
          </p:cNvPr>
          <p:cNvSpPr/>
          <p:nvPr/>
        </p:nvSpPr>
        <p:spPr>
          <a:xfrm rot="10800000">
            <a:off x="3930650" y="3744913"/>
            <a:ext cx="2581275" cy="1916112"/>
          </a:xfrm>
          <a:custGeom>
            <a:avLst/>
            <a:gdLst>
              <a:gd name="connsiteX0" fmla="*/ 0 w 2233661"/>
              <a:gd name="connsiteY0" fmla="*/ 0 h 1612900"/>
              <a:gd name="connsiteX1" fmla="*/ 0 w 2233661"/>
              <a:gd name="connsiteY1" fmla="*/ 0 h 1612900"/>
              <a:gd name="connsiteX2" fmla="*/ 152400 w 2233661"/>
              <a:gd name="connsiteY2" fmla="*/ 6350 h 1612900"/>
              <a:gd name="connsiteX3" fmla="*/ 311150 w 2233661"/>
              <a:gd name="connsiteY3" fmla="*/ 19050 h 1612900"/>
              <a:gd name="connsiteX4" fmla="*/ 419100 w 2233661"/>
              <a:gd name="connsiteY4" fmla="*/ 25400 h 1612900"/>
              <a:gd name="connsiteX5" fmla="*/ 463550 w 2233661"/>
              <a:gd name="connsiteY5" fmla="*/ 31750 h 1612900"/>
              <a:gd name="connsiteX6" fmla="*/ 685800 w 2233661"/>
              <a:gd name="connsiteY6" fmla="*/ 44450 h 1612900"/>
              <a:gd name="connsiteX7" fmla="*/ 1035050 w 2233661"/>
              <a:gd name="connsiteY7" fmla="*/ 50800 h 1612900"/>
              <a:gd name="connsiteX8" fmla="*/ 1612900 w 2233661"/>
              <a:gd name="connsiteY8" fmla="*/ 44450 h 1612900"/>
              <a:gd name="connsiteX9" fmla="*/ 1695450 w 2233661"/>
              <a:gd name="connsiteY9" fmla="*/ 38100 h 1612900"/>
              <a:gd name="connsiteX10" fmla="*/ 1968500 w 2233661"/>
              <a:gd name="connsiteY10" fmla="*/ 31750 h 1612900"/>
              <a:gd name="connsiteX11" fmla="*/ 2063750 w 2233661"/>
              <a:gd name="connsiteY11" fmla="*/ 25400 h 1612900"/>
              <a:gd name="connsiteX12" fmla="*/ 2197100 w 2233661"/>
              <a:gd name="connsiteY12" fmla="*/ 495300 h 1612900"/>
              <a:gd name="connsiteX13" fmla="*/ 2190750 w 2233661"/>
              <a:gd name="connsiteY13" fmla="*/ 768350 h 1612900"/>
              <a:gd name="connsiteX14" fmla="*/ 2184400 w 2233661"/>
              <a:gd name="connsiteY14" fmla="*/ 1606550 h 1612900"/>
              <a:gd name="connsiteX15" fmla="*/ 2165350 w 2233661"/>
              <a:gd name="connsiteY15" fmla="*/ 1612900 h 1612900"/>
              <a:gd name="connsiteX16" fmla="*/ 2082800 w 2233661"/>
              <a:gd name="connsiteY16" fmla="*/ 1606550 h 1612900"/>
              <a:gd name="connsiteX17" fmla="*/ 2063750 w 2233661"/>
              <a:gd name="connsiteY17" fmla="*/ 1600200 h 1612900"/>
              <a:gd name="connsiteX18" fmla="*/ 2019300 w 2233661"/>
              <a:gd name="connsiteY18" fmla="*/ 1587500 h 1612900"/>
              <a:gd name="connsiteX19" fmla="*/ 1993900 w 2233661"/>
              <a:gd name="connsiteY19" fmla="*/ 1574800 h 1612900"/>
              <a:gd name="connsiteX20" fmla="*/ 1974850 w 2233661"/>
              <a:gd name="connsiteY20" fmla="*/ 1568450 h 1612900"/>
              <a:gd name="connsiteX21" fmla="*/ 1936750 w 2233661"/>
              <a:gd name="connsiteY21" fmla="*/ 1543050 h 1612900"/>
              <a:gd name="connsiteX22" fmla="*/ 1879600 w 2233661"/>
              <a:gd name="connsiteY22" fmla="*/ 1504950 h 1612900"/>
              <a:gd name="connsiteX23" fmla="*/ 1860550 w 2233661"/>
              <a:gd name="connsiteY23" fmla="*/ 1492250 h 1612900"/>
              <a:gd name="connsiteX24" fmla="*/ 1841500 w 2233661"/>
              <a:gd name="connsiteY24" fmla="*/ 1479550 h 1612900"/>
              <a:gd name="connsiteX25" fmla="*/ 1803400 w 2233661"/>
              <a:gd name="connsiteY25" fmla="*/ 1447800 h 1612900"/>
              <a:gd name="connsiteX26" fmla="*/ 1771650 w 2233661"/>
              <a:gd name="connsiteY26" fmla="*/ 1409700 h 1612900"/>
              <a:gd name="connsiteX27" fmla="*/ 1727200 w 2233661"/>
              <a:gd name="connsiteY27" fmla="*/ 1358900 h 1612900"/>
              <a:gd name="connsiteX28" fmla="*/ 1701800 w 2233661"/>
              <a:gd name="connsiteY28" fmla="*/ 1320800 h 1612900"/>
              <a:gd name="connsiteX29" fmla="*/ 1689100 w 2233661"/>
              <a:gd name="connsiteY29" fmla="*/ 1301750 h 1612900"/>
              <a:gd name="connsiteX30" fmla="*/ 1657350 w 2233661"/>
              <a:gd name="connsiteY30" fmla="*/ 1263650 h 1612900"/>
              <a:gd name="connsiteX31" fmla="*/ 1638300 w 2233661"/>
              <a:gd name="connsiteY31" fmla="*/ 1244600 h 1612900"/>
              <a:gd name="connsiteX32" fmla="*/ 1612900 w 2233661"/>
              <a:gd name="connsiteY32" fmla="*/ 1206500 h 1612900"/>
              <a:gd name="connsiteX33" fmla="*/ 1606550 w 2233661"/>
              <a:gd name="connsiteY33" fmla="*/ 1187450 h 1612900"/>
              <a:gd name="connsiteX34" fmla="*/ 1587500 w 2233661"/>
              <a:gd name="connsiteY34" fmla="*/ 1168400 h 1612900"/>
              <a:gd name="connsiteX35" fmla="*/ 1562100 w 2233661"/>
              <a:gd name="connsiteY35" fmla="*/ 1136650 h 1612900"/>
              <a:gd name="connsiteX36" fmla="*/ 1555750 w 2233661"/>
              <a:gd name="connsiteY36" fmla="*/ 1117600 h 1612900"/>
              <a:gd name="connsiteX37" fmla="*/ 1524000 w 2233661"/>
              <a:gd name="connsiteY37" fmla="*/ 1085850 h 1612900"/>
              <a:gd name="connsiteX38" fmla="*/ 1498600 w 2233661"/>
              <a:gd name="connsiteY38" fmla="*/ 1047750 h 1612900"/>
              <a:gd name="connsiteX39" fmla="*/ 1485900 w 2233661"/>
              <a:gd name="connsiteY39" fmla="*/ 1028700 h 1612900"/>
              <a:gd name="connsiteX40" fmla="*/ 1447800 w 2233661"/>
              <a:gd name="connsiteY40" fmla="*/ 1003300 h 1612900"/>
              <a:gd name="connsiteX41" fmla="*/ 1416050 w 2233661"/>
              <a:gd name="connsiteY41" fmla="*/ 971550 h 1612900"/>
              <a:gd name="connsiteX42" fmla="*/ 1358900 w 2233661"/>
              <a:gd name="connsiteY42" fmla="*/ 920750 h 1612900"/>
              <a:gd name="connsiteX43" fmla="*/ 1346200 w 2233661"/>
              <a:gd name="connsiteY43" fmla="*/ 901700 h 1612900"/>
              <a:gd name="connsiteX44" fmla="*/ 1327150 w 2233661"/>
              <a:gd name="connsiteY44" fmla="*/ 889000 h 1612900"/>
              <a:gd name="connsiteX45" fmla="*/ 1308100 w 2233661"/>
              <a:gd name="connsiteY45" fmla="*/ 869950 h 1612900"/>
              <a:gd name="connsiteX46" fmla="*/ 1289050 w 2233661"/>
              <a:gd name="connsiteY46" fmla="*/ 857250 h 1612900"/>
              <a:gd name="connsiteX47" fmla="*/ 1250950 w 2233661"/>
              <a:gd name="connsiteY47" fmla="*/ 825500 h 1612900"/>
              <a:gd name="connsiteX48" fmla="*/ 1206500 w 2233661"/>
              <a:gd name="connsiteY48" fmla="*/ 774700 h 1612900"/>
              <a:gd name="connsiteX49" fmla="*/ 1174750 w 2233661"/>
              <a:gd name="connsiteY49" fmla="*/ 742950 h 1612900"/>
              <a:gd name="connsiteX50" fmla="*/ 1143000 w 2233661"/>
              <a:gd name="connsiteY50" fmla="*/ 717550 h 1612900"/>
              <a:gd name="connsiteX51" fmla="*/ 1130300 w 2233661"/>
              <a:gd name="connsiteY51" fmla="*/ 698500 h 1612900"/>
              <a:gd name="connsiteX52" fmla="*/ 1092200 w 2233661"/>
              <a:gd name="connsiteY52" fmla="*/ 666750 h 1612900"/>
              <a:gd name="connsiteX53" fmla="*/ 1085850 w 2233661"/>
              <a:gd name="connsiteY53" fmla="*/ 647700 h 1612900"/>
              <a:gd name="connsiteX54" fmla="*/ 1066800 w 2233661"/>
              <a:gd name="connsiteY54" fmla="*/ 635000 h 1612900"/>
              <a:gd name="connsiteX55" fmla="*/ 1028700 w 2233661"/>
              <a:gd name="connsiteY55" fmla="*/ 603250 h 1612900"/>
              <a:gd name="connsiteX56" fmla="*/ 1016000 w 2233661"/>
              <a:gd name="connsiteY56" fmla="*/ 584200 h 1612900"/>
              <a:gd name="connsiteX57" fmla="*/ 996950 w 2233661"/>
              <a:gd name="connsiteY57" fmla="*/ 577850 h 1612900"/>
              <a:gd name="connsiteX58" fmla="*/ 977900 w 2233661"/>
              <a:gd name="connsiteY58" fmla="*/ 565150 h 1612900"/>
              <a:gd name="connsiteX59" fmla="*/ 958850 w 2233661"/>
              <a:gd name="connsiteY59" fmla="*/ 558800 h 1612900"/>
              <a:gd name="connsiteX60" fmla="*/ 939800 w 2233661"/>
              <a:gd name="connsiteY60" fmla="*/ 546100 h 1612900"/>
              <a:gd name="connsiteX61" fmla="*/ 920750 w 2233661"/>
              <a:gd name="connsiteY61" fmla="*/ 539750 h 1612900"/>
              <a:gd name="connsiteX62" fmla="*/ 882650 w 2233661"/>
              <a:gd name="connsiteY62" fmla="*/ 514350 h 1612900"/>
              <a:gd name="connsiteX63" fmla="*/ 844550 w 2233661"/>
              <a:gd name="connsiteY63" fmla="*/ 495300 h 1612900"/>
              <a:gd name="connsiteX64" fmla="*/ 825500 w 2233661"/>
              <a:gd name="connsiteY64" fmla="*/ 488950 h 1612900"/>
              <a:gd name="connsiteX65" fmla="*/ 787400 w 2233661"/>
              <a:gd name="connsiteY65" fmla="*/ 463550 h 1612900"/>
              <a:gd name="connsiteX66" fmla="*/ 768350 w 2233661"/>
              <a:gd name="connsiteY66" fmla="*/ 450850 h 1612900"/>
              <a:gd name="connsiteX67" fmla="*/ 749300 w 2233661"/>
              <a:gd name="connsiteY67" fmla="*/ 444500 h 1612900"/>
              <a:gd name="connsiteX68" fmla="*/ 692150 w 2233661"/>
              <a:gd name="connsiteY68" fmla="*/ 412750 h 1612900"/>
              <a:gd name="connsiteX69" fmla="*/ 673100 w 2233661"/>
              <a:gd name="connsiteY69" fmla="*/ 393700 h 1612900"/>
              <a:gd name="connsiteX70" fmla="*/ 654050 w 2233661"/>
              <a:gd name="connsiteY70" fmla="*/ 381000 h 1612900"/>
              <a:gd name="connsiteX71" fmla="*/ 622300 w 2233661"/>
              <a:gd name="connsiteY71" fmla="*/ 355600 h 1612900"/>
              <a:gd name="connsiteX72" fmla="*/ 609600 w 2233661"/>
              <a:gd name="connsiteY72" fmla="*/ 336550 h 1612900"/>
              <a:gd name="connsiteX73" fmla="*/ 590550 w 2233661"/>
              <a:gd name="connsiteY73" fmla="*/ 330200 h 1612900"/>
              <a:gd name="connsiteX74" fmla="*/ 571500 w 2233661"/>
              <a:gd name="connsiteY74" fmla="*/ 317500 h 1612900"/>
              <a:gd name="connsiteX75" fmla="*/ 552450 w 2233661"/>
              <a:gd name="connsiteY75" fmla="*/ 298450 h 1612900"/>
              <a:gd name="connsiteX76" fmla="*/ 514350 w 2233661"/>
              <a:gd name="connsiteY76" fmla="*/ 285750 h 1612900"/>
              <a:gd name="connsiteX77" fmla="*/ 476250 w 2233661"/>
              <a:gd name="connsiteY77" fmla="*/ 260350 h 1612900"/>
              <a:gd name="connsiteX78" fmla="*/ 438150 w 2233661"/>
              <a:gd name="connsiteY78" fmla="*/ 247650 h 1612900"/>
              <a:gd name="connsiteX79" fmla="*/ 400050 w 2233661"/>
              <a:gd name="connsiteY79" fmla="*/ 222250 h 1612900"/>
              <a:gd name="connsiteX80" fmla="*/ 361950 w 2233661"/>
              <a:gd name="connsiteY80" fmla="*/ 209550 h 1612900"/>
              <a:gd name="connsiteX81" fmla="*/ 323850 w 2233661"/>
              <a:gd name="connsiteY81" fmla="*/ 184150 h 1612900"/>
              <a:gd name="connsiteX82" fmla="*/ 304800 w 2233661"/>
              <a:gd name="connsiteY82" fmla="*/ 171450 h 1612900"/>
              <a:gd name="connsiteX83" fmla="*/ 279400 w 2233661"/>
              <a:gd name="connsiteY83" fmla="*/ 158750 h 1612900"/>
              <a:gd name="connsiteX84" fmla="*/ 241300 w 2233661"/>
              <a:gd name="connsiteY84" fmla="*/ 133350 h 1612900"/>
              <a:gd name="connsiteX85" fmla="*/ 222250 w 2233661"/>
              <a:gd name="connsiteY85" fmla="*/ 127000 h 1612900"/>
              <a:gd name="connsiteX86" fmla="*/ 184150 w 2233661"/>
              <a:gd name="connsiteY86" fmla="*/ 101600 h 1612900"/>
              <a:gd name="connsiteX87" fmla="*/ 146050 w 2233661"/>
              <a:gd name="connsiteY87" fmla="*/ 82550 h 1612900"/>
              <a:gd name="connsiteX88" fmla="*/ 127000 w 2233661"/>
              <a:gd name="connsiteY88" fmla="*/ 76200 h 1612900"/>
              <a:gd name="connsiteX89" fmla="*/ 88900 w 2233661"/>
              <a:gd name="connsiteY89" fmla="*/ 50800 h 1612900"/>
              <a:gd name="connsiteX90" fmla="*/ 50800 w 2233661"/>
              <a:gd name="connsiteY90" fmla="*/ 25400 h 1612900"/>
              <a:gd name="connsiteX91" fmla="*/ 31750 w 2233661"/>
              <a:gd name="connsiteY91" fmla="*/ 12700 h 1612900"/>
              <a:gd name="connsiteX92" fmla="*/ 0 w 2233661"/>
              <a:gd name="connsiteY92" fmla="*/ 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33661" h="1612900">
                <a:moveTo>
                  <a:pt x="0" y="0"/>
                </a:moveTo>
                <a:lnTo>
                  <a:pt x="0" y="0"/>
                </a:lnTo>
                <a:lnTo>
                  <a:pt x="152400" y="6350"/>
                </a:lnTo>
                <a:cubicBezTo>
                  <a:pt x="352178" y="16595"/>
                  <a:pt x="160299" y="7876"/>
                  <a:pt x="311150" y="19050"/>
                </a:cubicBezTo>
                <a:cubicBezTo>
                  <a:pt x="347097" y="21713"/>
                  <a:pt x="383117" y="23283"/>
                  <a:pt x="419100" y="25400"/>
                </a:cubicBezTo>
                <a:cubicBezTo>
                  <a:pt x="433917" y="27517"/>
                  <a:pt x="448657" y="30261"/>
                  <a:pt x="463550" y="31750"/>
                </a:cubicBezTo>
                <a:cubicBezTo>
                  <a:pt x="526294" y="38024"/>
                  <a:pt x="630488" y="43013"/>
                  <a:pt x="685800" y="44450"/>
                </a:cubicBezTo>
                <a:lnTo>
                  <a:pt x="1035050" y="50800"/>
                </a:lnTo>
                <a:lnTo>
                  <a:pt x="1612900" y="44450"/>
                </a:lnTo>
                <a:cubicBezTo>
                  <a:pt x="1640493" y="43919"/>
                  <a:pt x="1667870" y="39085"/>
                  <a:pt x="1695450" y="38100"/>
                </a:cubicBezTo>
                <a:cubicBezTo>
                  <a:pt x="1786433" y="34851"/>
                  <a:pt x="1877483" y="33867"/>
                  <a:pt x="1968500" y="31750"/>
                </a:cubicBezTo>
                <a:cubicBezTo>
                  <a:pt x="2000250" y="29633"/>
                  <a:pt x="2031930" y="25400"/>
                  <a:pt x="2063750" y="25400"/>
                </a:cubicBezTo>
                <a:cubicBezTo>
                  <a:pt x="2344896" y="25400"/>
                  <a:pt x="2190872" y="40653"/>
                  <a:pt x="2197100" y="495300"/>
                </a:cubicBezTo>
                <a:cubicBezTo>
                  <a:pt x="2194983" y="586317"/>
                  <a:pt x="2191790" y="677315"/>
                  <a:pt x="2190750" y="768350"/>
                </a:cubicBezTo>
                <a:cubicBezTo>
                  <a:pt x="2187557" y="1047740"/>
                  <a:pt x="2192799" y="1327268"/>
                  <a:pt x="2184400" y="1606550"/>
                </a:cubicBezTo>
                <a:cubicBezTo>
                  <a:pt x="2184199" y="1613240"/>
                  <a:pt x="2171700" y="1610783"/>
                  <a:pt x="2165350" y="1612900"/>
                </a:cubicBezTo>
                <a:cubicBezTo>
                  <a:pt x="2137833" y="1610783"/>
                  <a:pt x="2110185" y="1609973"/>
                  <a:pt x="2082800" y="1606550"/>
                </a:cubicBezTo>
                <a:cubicBezTo>
                  <a:pt x="2076158" y="1605720"/>
                  <a:pt x="2070186" y="1602039"/>
                  <a:pt x="2063750" y="1600200"/>
                </a:cubicBezTo>
                <a:cubicBezTo>
                  <a:pt x="2047638" y="1595597"/>
                  <a:pt x="2034525" y="1594025"/>
                  <a:pt x="2019300" y="1587500"/>
                </a:cubicBezTo>
                <a:cubicBezTo>
                  <a:pt x="2010599" y="1583771"/>
                  <a:pt x="2002601" y="1578529"/>
                  <a:pt x="1993900" y="1574800"/>
                </a:cubicBezTo>
                <a:cubicBezTo>
                  <a:pt x="1987748" y="1572163"/>
                  <a:pt x="1980701" y="1571701"/>
                  <a:pt x="1974850" y="1568450"/>
                </a:cubicBezTo>
                <a:cubicBezTo>
                  <a:pt x="1961507" y="1561037"/>
                  <a:pt x="1949450" y="1551517"/>
                  <a:pt x="1936750" y="1543050"/>
                </a:cubicBezTo>
                <a:lnTo>
                  <a:pt x="1879600" y="1504950"/>
                </a:lnTo>
                <a:lnTo>
                  <a:pt x="1860550" y="1492250"/>
                </a:lnTo>
                <a:cubicBezTo>
                  <a:pt x="1854200" y="1488017"/>
                  <a:pt x="1846896" y="1484946"/>
                  <a:pt x="1841500" y="1479550"/>
                </a:cubicBezTo>
                <a:cubicBezTo>
                  <a:pt x="1817054" y="1455104"/>
                  <a:pt x="1829922" y="1465481"/>
                  <a:pt x="1803400" y="1447800"/>
                </a:cubicBezTo>
                <a:cubicBezTo>
                  <a:pt x="1758018" y="1379727"/>
                  <a:pt x="1828692" y="1483039"/>
                  <a:pt x="1771650" y="1409700"/>
                </a:cubicBezTo>
                <a:cubicBezTo>
                  <a:pt x="1731759" y="1358412"/>
                  <a:pt x="1764079" y="1383486"/>
                  <a:pt x="1727200" y="1358900"/>
                </a:cubicBezTo>
                <a:lnTo>
                  <a:pt x="1701800" y="1320800"/>
                </a:lnTo>
                <a:cubicBezTo>
                  <a:pt x="1697567" y="1314450"/>
                  <a:pt x="1694496" y="1307146"/>
                  <a:pt x="1689100" y="1301750"/>
                </a:cubicBezTo>
                <a:cubicBezTo>
                  <a:pt x="1633445" y="1246095"/>
                  <a:pt x="1701553" y="1316694"/>
                  <a:pt x="1657350" y="1263650"/>
                </a:cubicBezTo>
                <a:cubicBezTo>
                  <a:pt x="1651601" y="1256751"/>
                  <a:pt x="1643813" y="1251689"/>
                  <a:pt x="1638300" y="1244600"/>
                </a:cubicBezTo>
                <a:cubicBezTo>
                  <a:pt x="1628929" y="1232552"/>
                  <a:pt x="1617727" y="1220980"/>
                  <a:pt x="1612900" y="1206500"/>
                </a:cubicBezTo>
                <a:cubicBezTo>
                  <a:pt x="1610783" y="1200150"/>
                  <a:pt x="1610263" y="1193019"/>
                  <a:pt x="1606550" y="1187450"/>
                </a:cubicBezTo>
                <a:cubicBezTo>
                  <a:pt x="1601569" y="1179978"/>
                  <a:pt x="1593850" y="1174750"/>
                  <a:pt x="1587500" y="1168400"/>
                </a:cubicBezTo>
                <a:cubicBezTo>
                  <a:pt x="1571539" y="1120517"/>
                  <a:pt x="1594926" y="1177682"/>
                  <a:pt x="1562100" y="1136650"/>
                </a:cubicBezTo>
                <a:cubicBezTo>
                  <a:pt x="1557919" y="1131423"/>
                  <a:pt x="1558743" y="1123587"/>
                  <a:pt x="1555750" y="1117600"/>
                </a:cubicBezTo>
                <a:cubicBezTo>
                  <a:pt x="1545167" y="1096433"/>
                  <a:pt x="1543050" y="1098550"/>
                  <a:pt x="1524000" y="1085850"/>
                </a:cubicBezTo>
                <a:lnTo>
                  <a:pt x="1498600" y="1047750"/>
                </a:lnTo>
                <a:cubicBezTo>
                  <a:pt x="1494367" y="1041400"/>
                  <a:pt x="1492250" y="1032933"/>
                  <a:pt x="1485900" y="1028700"/>
                </a:cubicBezTo>
                <a:lnTo>
                  <a:pt x="1447800" y="1003300"/>
                </a:lnTo>
                <a:cubicBezTo>
                  <a:pt x="1421630" y="964045"/>
                  <a:pt x="1450686" y="1002338"/>
                  <a:pt x="1416050" y="971550"/>
                </a:cubicBezTo>
                <a:cubicBezTo>
                  <a:pt x="1350805" y="913555"/>
                  <a:pt x="1402135" y="949574"/>
                  <a:pt x="1358900" y="920750"/>
                </a:cubicBezTo>
                <a:cubicBezTo>
                  <a:pt x="1354667" y="914400"/>
                  <a:pt x="1351596" y="907096"/>
                  <a:pt x="1346200" y="901700"/>
                </a:cubicBezTo>
                <a:cubicBezTo>
                  <a:pt x="1340804" y="896304"/>
                  <a:pt x="1333013" y="893886"/>
                  <a:pt x="1327150" y="889000"/>
                </a:cubicBezTo>
                <a:cubicBezTo>
                  <a:pt x="1320251" y="883251"/>
                  <a:pt x="1314999" y="875699"/>
                  <a:pt x="1308100" y="869950"/>
                </a:cubicBezTo>
                <a:cubicBezTo>
                  <a:pt x="1302237" y="865064"/>
                  <a:pt x="1294913" y="862136"/>
                  <a:pt x="1289050" y="857250"/>
                </a:cubicBezTo>
                <a:cubicBezTo>
                  <a:pt x="1240157" y="816506"/>
                  <a:pt x="1298248" y="857032"/>
                  <a:pt x="1250950" y="825500"/>
                </a:cubicBezTo>
                <a:cubicBezTo>
                  <a:pt x="1221317" y="781050"/>
                  <a:pt x="1238250" y="795867"/>
                  <a:pt x="1206500" y="774700"/>
                </a:cubicBezTo>
                <a:cubicBezTo>
                  <a:pt x="1172633" y="723900"/>
                  <a:pt x="1217083" y="785283"/>
                  <a:pt x="1174750" y="742950"/>
                </a:cubicBezTo>
                <a:cubicBezTo>
                  <a:pt x="1146027" y="714227"/>
                  <a:pt x="1180086" y="729912"/>
                  <a:pt x="1143000" y="717550"/>
                </a:cubicBezTo>
                <a:cubicBezTo>
                  <a:pt x="1138767" y="711200"/>
                  <a:pt x="1135186" y="704363"/>
                  <a:pt x="1130300" y="698500"/>
                </a:cubicBezTo>
                <a:cubicBezTo>
                  <a:pt x="1115021" y="680165"/>
                  <a:pt x="1110931" y="679237"/>
                  <a:pt x="1092200" y="666750"/>
                </a:cubicBezTo>
                <a:cubicBezTo>
                  <a:pt x="1090083" y="660400"/>
                  <a:pt x="1090031" y="652927"/>
                  <a:pt x="1085850" y="647700"/>
                </a:cubicBezTo>
                <a:cubicBezTo>
                  <a:pt x="1081082" y="641741"/>
                  <a:pt x="1072663" y="639886"/>
                  <a:pt x="1066800" y="635000"/>
                </a:cubicBezTo>
                <a:cubicBezTo>
                  <a:pt x="1017907" y="594256"/>
                  <a:pt x="1075998" y="634782"/>
                  <a:pt x="1028700" y="603250"/>
                </a:cubicBezTo>
                <a:cubicBezTo>
                  <a:pt x="1024467" y="596900"/>
                  <a:pt x="1021959" y="588968"/>
                  <a:pt x="1016000" y="584200"/>
                </a:cubicBezTo>
                <a:cubicBezTo>
                  <a:pt x="1010773" y="580019"/>
                  <a:pt x="1002937" y="580843"/>
                  <a:pt x="996950" y="577850"/>
                </a:cubicBezTo>
                <a:cubicBezTo>
                  <a:pt x="990124" y="574437"/>
                  <a:pt x="984726" y="568563"/>
                  <a:pt x="977900" y="565150"/>
                </a:cubicBezTo>
                <a:cubicBezTo>
                  <a:pt x="971913" y="562157"/>
                  <a:pt x="964837" y="561793"/>
                  <a:pt x="958850" y="558800"/>
                </a:cubicBezTo>
                <a:cubicBezTo>
                  <a:pt x="952024" y="555387"/>
                  <a:pt x="946626" y="549513"/>
                  <a:pt x="939800" y="546100"/>
                </a:cubicBezTo>
                <a:cubicBezTo>
                  <a:pt x="933813" y="543107"/>
                  <a:pt x="926601" y="543001"/>
                  <a:pt x="920750" y="539750"/>
                </a:cubicBezTo>
                <a:cubicBezTo>
                  <a:pt x="907407" y="532337"/>
                  <a:pt x="897130" y="519177"/>
                  <a:pt x="882650" y="514350"/>
                </a:cubicBezTo>
                <a:cubicBezTo>
                  <a:pt x="834767" y="498389"/>
                  <a:pt x="893789" y="519919"/>
                  <a:pt x="844550" y="495300"/>
                </a:cubicBezTo>
                <a:cubicBezTo>
                  <a:pt x="838563" y="492307"/>
                  <a:pt x="831351" y="492201"/>
                  <a:pt x="825500" y="488950"/>
                </a:cubicBezTo>
                <a:cubicBezTo>
                  <a:pt x="812157" y="481537"/>
                  <a:pt x="800100" y="472017"/>
                  <a:pt x="787400" y="463550"/>
                </a:cubicBezTo>
                <a:cubicBezTo>
                  <a:pt x="781050" y="459317"/>
                  <a:pt x="775590" y="453263"/>
                  <a:pt x="768350" y="450850"/>
                </a:cubicBezTo>
                <a:cubicBezTo>
                  <a:pt x="762000" y="448733"/>
                  <a:pt x="755151" y="447751"/>
                  <a:pt x="749300" y="444500"/>
                </a:cubicBezTo>
                <a:cubicBezTo>
                  <a:pt x="683796" y="408109"/>
                  <a:pt x="735255" y="427118"/>
                  <a:pt x="692150" y="412750"/>
                </a:cubicBezTo>
                <a:cubicBezTo>
                  <a:pt x="685800" y="406400"/>
                  <a:pt x="679999" y="399449"/>
                  <a:pt x="673100" y="393700"/>
                </a:cubicBezTo>
                <a:cubicBezTo>
                  <a:pt x="667237" y="388814"/>
                  <a:pt x="659446" y="386396"/>
                  <a:pt x="654050" y="381000"/>
                </a:cubicBezTo>
                <a:cubicBezTo>
                  <a:pt x="625327" y="352277"/>
                  <a:pt x="659386" y="367962"/>
                  <a:pt x="622300" y="355600"/>
                </a:cubicBezTo>
                <a:cubicBezTo>
                  <a:pt x="618067" y="349250"/>
                  <a:pt x="615559" y="341318"/>
                  <a:pt x="609600" y="336550"/>
                </a:cubicBezTo>
                <a:cubicBezTo>
                  <a:pt x="604373" y="332369"/>
                  <a:pt x="596537" y="333193"/>
                  <a:pt x="590550" y="330200"/>
                </a:cubicBezTo>
                <a:cubicBezTo>
                  <a:pt x="583724" y="326787"/>
                  <a:pt x="577363" y="322386"/>
                  <a:pt x="571500" y="317500"/>
                </a:cubicBezTo>
                <a:cubicBezTo>
                  <a:pt x="564601" y="311751"/>
                  <a:pt x="560300" y="302811"/>
                  <a:pt x="552450" y="298450"/>
                </a:cubicBezTo>
                <a:cubicBezTo>
                  <a:pt x="540748" y="291949"/>
                  <a:pt x="525489" y="293176"/>
                  <a:pt x="514350" y="285750"/>
                </a:cubicBezTo>
                <a:cubicBezTo>
                  <a:pt x="501650" y="277283"/>
                  <a:pt x="490730" y="265177"/>
                  <a:pt x="476250" y="260350"/>
                </a:cubicBezTo>
                <a:cubicBezTo>
                  <a:pt x="463550" y="256117"/>
                  <a:pt x="449289" y="255076"/>
                  <a:pt x="438150" y="247650"/>
                </a:cubicBezTo>
                <a:cubicBezTo>
                  <a:pt x="425450" y="239183"/>
                  <a:pt x="414530" y="227077"/>
                  <a:pt x="400050" y="222250"/>
                </a:cubicBezTo>
                <a:cubicBezTo>
                  <a:pt x="387350" y="218017"/>
                  <a:pt x="373089" y="216976"/>
                  <a:pt x="361950" y="209550"/>
                </a:cubicBezTo>
                <a:lnTo>
                  <a:pt x="323850" y="184150"/>
                </a:lnTo>
                <a:cubicBezTo>
                  <a:pt x="317500" y="179917"/>
                  <a:pt x="311626" y="174863"/>
                  <a:pt x="304800" y="171450"/>
                </a:cubicBezTo>
                <a:cubicBezTo>
                  <a:pt x="296333" y="167217"/>
                  <a:pt x="287517" y="163620"/>
                  <a:pt x="279400" y="158750"/>
                </a:cubicBezTo>
                <a:cubicBezTo>
                  <a:pt x="266312" y="150897"/>
                  <a:pt x="255780" y="138177"/>
                  <a:pt x="241300" y="133350"/>
                </a:cubicBezTo>
                <a:cubicBezTo>
                  <a:pt x="234950" y="131233"/>
                  <a:pt x="228101" y="130251"/>
                  <a:pt x="222250" y="127000"/>
                </a:cubicBezTo>
                <a:cubicBezTo>
                  <a:pt x="208907" y="119587"/>
                  <a:pt x="198630" y="106427"/>
                  <a:pt x="184150" y="101600"/>
                </a:cubicBezTo>
                <a:cubicBezTo>
                  <a:pt x="136267" y="85639"/>
                  <a:pt x="195289" y="107169"/>
                  <a:pt x="146050" y="82550"/>
                </a:cubicBezTo>
                <a:cubicBezTo>
                  <a:pt x="140063" y="79557"/>
                  <a:pt x="132851" y="79451"/>
                  <a:pt x="127000" y="76200"/>
                </a:cubicBezTo>
                <a:cubicBezTo>
                  <a:pt x="113657" y="68787"/>
                  <a:pt x="101600" y="59267"/>
                  <a:pt x="88900" y="50800"/>
                </a:cubicBezTo>
                <a:lnTo>
                  <a:pt x="50800" y="25400"/>
                </a:lnTo>
                <a:cubicBezTo>
                  <a:pt x="44450" y="21167"/>
                  <a:pt x="37146" y="18096"/>
                  <a:pt x="31750" y="1270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Freihandform 9">
            <a:extLst>
              <a:ext uri="{FF2B5EF4-FFF2-40B4-BE49-F238E27FC236}">
                <a16:creationId xmlns:a16="http://schemas.microsoft.com/office/drawing/2014/main" id="{C490EFB0-93FD-4420-8E82-3E6BAB6923B5}"/>
              </a:ext>
            </a:extLst>
          </p:cNvPr>
          <p:cNvSpPr/>
          <p:nvPr/>
        </p:nvSpPr>
        <p:spPr>
          <a:xfrm>
            <a:off x="5849938" y="1816100"/>
            <a:ext cx="2886075" cy="2124075"/>
          </a:xfrm>
          <a:custGeom>
            <a:avLst/>
            <a:gdLst>
              <a:gd name="connsiteX0" fmla="*/ 0 w 2233661"/>
              <a:gd name="connsiteY0" fmla="*/ 0 h 1612900"/>
              <a:gd name="connsiteX1" fmla="*/ 0 w 2233661"/>
              <a:gd name="connsiteY1" fmla="*/ 0 h 1612900"/>
              <a:gd name="connsiteX2" fmla="*/ 152400 w 2233661"/>
              <a:gd name="connsiteY2" fmla="*/ 6350 h 1612900"/>
              <a:gd name="connsiteX3" fmla="*/ 311150 w 2233661"/>
              <a:gd name="connsiteY3" fmla="*/ 19050 h 1612900"/>
              <a:gd name="connsiteX4" fmla="*/ 419100 w 2233661"/>
              <a:gd name="connsiteY4" fmla="*/ 25400 h 1612900"/>
              <a:gd name="connsiteX5" fmla="*/ 463550 w 2233661"/>
              <a:gd name="connsiteY5" fmla="*/ 31750 h 1612900"/>
              <a:gd name="connsiteX6" fmla="*/ 685800 w 2233661"/>
              <a:gd name="connsiteY6" fmla="*/ 44450 h 1612900"/>
              <a:gd name="connsiteX7" fmla="*/ 1035050 w 2233661"/>
              <a:gd name="connsiteY7" fmla="*/ 50800 h 1612900"/>
              <a:gd name="connsiteX8" fmla="*/ 1612900 w 2233661"/>
              <a:gd name="connsiteY8" fmla="*/ 44450 h 1612900"/>
              <a:gd name="connsiteX9" fmla="*/ 1695450 w 2233661"/>
              <a:gd name="connsiteY9" fmla="*/ 38100 h 1612900"/>
              <a:gd name="connsiteX10" fmla="*/ 1968500 w 2233661"/>
              <a:gd name="connsiteY10" fmla="*/ 31750 h 1612900"/>
              <a:gd name="connsiteX11" fmla="*/ 2063750 w 2233661"/>
              <a:gd name="connsiteY11" fmla="*/ 25400 h 1612900"/>
              <a:gd name="connsiteX12" fmla="*/ 2197100 w 2233661"/>
              <a:gd name="connsiteY12" fmla="*/ 495300 h 1612900"/>
              <a:gd name="connsiteX13" fmla="*/ 2190750 w 2233661"/>
              <a:gd name="connsiteY13" fmla="*/ 768350 h 1612900"/>
              <a:gd name="connsiteX14" fmla="*/ 2184400 w 2233661"/>
              <a:gd name="connsiteY14" fmla="*/ 1606550 h 1612900"/>
              <a:gd name="connsiteX15" fmla="*/ 2165350 w 2233661"/>
              <a:gd name="connsiteY15" fmla="*/ 1612900 h 1612900"/>
              <a:gd name="connsiteX16" fmla="*/ 2082800 w 2233661"/>
              <a:gd name="connsiteY16" fmla="*/ 1606550 h 1612900"/>
              <a:gd name="connsiteX17" fmla="*/ 2063750 w 2233661"/>
              <a:gd name="connsiteY17" fmla="*/ 1600200 h 1612900"/>
              <a:gd name="connsiteX18" fmla="*/ 2019300 w 2233661"/>
              <a:gd name="connsiteY18" fmla="*/ 1587500 h 1612900"/>
              <a:gd name="connsiteX19" fmla="*/ 1993900 w 2233661"/>
              <a:gd name="connsiteY19" fmla="*/ 1574800 h 1612900"/>
              <a:gd name="connsiteX20" fmla="*/ 1974850 w 2233661"/>
              <a:gd name="connsiteY20" fmla="*/ 1568450 h 1612900"/>
              <a:gd name="connsiteX21" fmla="*/ 1936750 w 2233661"/>
              <a:gd name="connsiteY21" fmla="*/ 1543050 h 1612900"/>
              <a:gd name="connsiteX22" fmla="*/ 1879600 w 2233661"/>
              <a:gd name="connsiteY22" fmla="*/ 1504950 h 1612900"/>
              <a:gd name="connsiteX23" fmla="*/ 1860550 w 2233661"/>
              <a:gd name="connsiteY23" fmla="*/ 1492250 h 1612900"/>
              <a:gd name="connsiteX24" fmla="*/ 1841500 w 2233661"/>
              <a:gd name="connsiteY24" fmla="*/ 1479550 h 1612900"/>
              <a:gd name="connsiteX25" fmla="*/ 1803400 w 2233661"/>
              <a:gd name="connsiteY25" fmla="*/ 1447800 h 1612900"/>
              <a:gd name="connsiteX26" fmla="*/ 1771650 w 2233661"/>
              <a:gd name="connsiteY26" fmla="*/ 1409700 h 1612900"/>
              <a:gd name="connsiteX27" fmla="*/ 1727200 w 2233661"/>
              <a:gd name="connsiteY27" fmla="*/ 1358900 h 1612900"/>
              <a:gd name="connsiteX28" fmla="*/ 1701800 w 2233661"/>
              <a:gd name="connsiteY28" fmla="*/ 1320800 h 1612900"/>
              <a:gd name="connsiteX29" fmla="*/ 1689100 w 2233661"/>
              <a:gd name="connsiteY29" fmla="*/ 1301750 h 1612900"/>
              <a:gd name="connsiteX30" fmla="*/ 1657350 w 2233661"/>
              <a:gd name="connsiteY30" fmla="*/ 1263650 h 1612900"/>
              <a:gd name="connsiteX31" fmla="*/ 1638300 w 2233661"/>
              <a:gd name="connsiteY31" fmla="*/ 1244600 h 1612900"/>
              <a:gd name="connsiteX32" fmla="*/ 1612900 w 2233661"/>
              <a:gd name="connsiteY32" fmla="*/ 1206500 h 1612900"/>
              <a:gd name="connsiteX33" fmla="*/ 1606550 w 2233661"/>
              <a:gd name="connsiteY33" fmla="*/ 1187450 h 1612900"/>
              <a:gd name="connsiteX34" fmla="*/ 1587500 w 2233661"/>
              <a:gd name="connsiteY34" fmla="*/ 1168400 h 1612900"/>
              <a:gd name="connsiteX35" fmla="*/ 1562100 w 2233661"/>
              <a:gd name="connsiteY35" fmla="*/ 1136650 h 1612900"/>
              <a:gd name="connsiteX36" fmla="*/ 1555750 w 2233661"/>
              <a:gd name="connsiteY36" fmla="*/ 1117600 h 1612900"/>
              <a:gd name="connsiteX37" fmla="*/ 1524000 w 2233661"/>
              <a:gd name="connsiteY37" fmla="*/ 1085850 h 1612900"/>
              <a:gd name="connsiteX38" fmla="*/ 1498600 w 2233661"/>
              <a:gd name="connsiteY38" fmla="*/ 1047750 h 1612900"/>
              <a:gd name="connsiteX39" fmla="*/ 1485900 w 2233661"/>
              <a:gd name="connsiteY39" fmla="*/ 1028700 h 1612900"/>
              <a:gd name="connsiteX40" fmla="*/ 1447800 w 2233661"/>
              <a:gd name="connsiteY40" fmla="*/ 1003300 h 1612900"/>
              <a:gd name="connsiteX41" fmla="*/ 1416050 w 2233661"/>
              <a:gd name="connsiteY41" fmla="*/ 971550 h 1612900"/>
              <a:gd name="connsiteX42" fmla="*/ 1358900 w 2233661"/>
              <a:gd name="connsiteY42" fmla="*/ 920750 h 1612900"/>
              <a:gd name="connsiteX43" fmla="*/ 1346200 w 2233661"/>
              <a:gd name="connsiteY43" fmla="*/ 901700 h 1612900"/>
              <a:gd name="connsiteX44" fmla="*/ 1327150 w 2233661"/>
              <a:gd name="connsiteY44" fmla="*/ 889000 h 1612900"/>
              <a:gd name="connsiteX45" fmla="*/ 1308100 w 2233661"/>
              <a:gd name="connsiteY45" fmla="*/ 869950 h 1612900"/>
              <a:gd name="connsiteX46" fmla="*/ 1289050 w 2233661"/>
              <a:gd name="connsiteY46" fmla="*/ 857250 h 1612900"/>
              <a:gd name="connsiteX47" fmla="*/ 1250950 w 2233661"/>
              <a:gd name="connsiteY47" fmla="*/ 825500 h 1612900"/>
              <a:gd name="connsiteX48" fmla="*/ 1206500 w 2233661"/>
              <a:gd name="connsiteY48" fmla="*/ 774700 h 1612900"/>
              <a:gd name="connsiteX49" fmla="*/ 1174750 w 2233661"/>
              <a:gd name="connsiteY49" fmla="*/ 742950 h 1612900"/>
              <a:gd name="connsiteX50" fmla="*/ 1143000 w 2233661"/>
              <a:gd name="connsiteY50" fmla="*/ 717550 h 1612900"/>
              <a:gd name="connsiteX51" fmla="*/ 1130300 w 2233661"/>
              <a:gd name="connsiteY51" fmla="*/ 698500 h 1612900"/>
              <a:gd name="connsiteX52" fmla="*/ 1092200 w 2233661"/>
              <a:gd name="connsiteY52" fmla="*/ 666750 h 1612900"/>
              <a:gd name="connsiteX53" fmla="*/ 1085850 w 2233661"/>
              <a:gd name="connsiteY53" fmla="*/ 647700 h 1612900"/>
              <a:gd name="connsiteX54" fmla="*/ 1066800 w 2233661"/>
              <a:gd name="connsiteY54" fmla="*/ 635000 h 1612900"/>
              <a:gd name="connsiteX55" fmla="*/ 1028700 w 2233661"/>
              <a:gd name="connsiteY55" fmla="*/ 603250 h 1612900"/>
              <a:gd name="connsiteX56" fmla="*/ 1016000 w 2233661"/>
              <a:gd name="connsiteY56" fmla="*/ 584200 h 1612900"/>
              <a:gd name="connsiteX57" fmla="*/ 996950 w 2233661"/>
              <a:gd name="connsiteY57" fmla="*/ 577850 h 1612900"/>
              <a:gd name="connsiteX58" fmla="*/ 977900 w 2233661"/>
              <a:gd name="connsiteY58" fmla="*/ 565150 h 1612900"/>
              <a:gd name="connsiteX59" fmla="*/ 958850 w 2233661"/>
              <a:gd name="connsiteY59" fmla="*/ 558800 h 1612900"/>
              <a:gd name="connsiteX60" fmla="*/ 939800 w 2233661"/>
              <a:gd name="connsiteY60" fmla="*/ 546100 h 1612900"/>
              <a:gd name="connsiteX61" fmla="*/ 920750 w 2233661"/>
              <a:gd name="connsiteY61" fmla="*/ 539750 h 1612900"/>
              <a:gd name="connsiteX62" fmla="*/ 882650 w 2233661"/>
              <a:gd name="connsiteY62" fmla="*/ 514350 h 1612900"/>
              <a:gd name="connsiteX63" fmla="*/ 844550 w 2233661"/>
              <a:gd name="connsiteY63" fmla="*/ 495300 h 1612900"/>
              <a:gd name="connsiteX64" fmla="*/ 825500 w 2233661"/>
              <a:gd name="connsiteY64" fmla="*/ 488950 h 1612900"/>
              <a:gd name="connsiteX65" fmla="*/ 787400 w 2233661"/>
              <a:gd name="connsiteY65" fmla="*/ 463550 h 1612900"/>
              <a:gd name="connsiteX66" fmla="*/ 768350 w 2233661"/>
              <a:gd name="connsiteY66" fmla="*/ 450850 h 1612900"/>
              <a:gd name="connsiteX67" fmla="*/ 749300 w 2233661"/>
              <a:gd name="connsiteY67" fmla="*/ 444500 h 1612900"/>
              <a:gd name="connsiteX68" fmla="*/ 692150 w 2233661"/>
              <a:gd name="connsiteY68" fmla="*/ 412750 h 1612900"/>
              <a:gd name="connsiteX69" fmla="*/ 673100 w 2233661"/>
              <a:gd name="connsiteY69" fmla="*/ 393700 h 1612900"/>
              <a:gd name="connsiteX70" fmla="*/ 654050 w 2233661"/>
              <a:gd name="connsiteY70" fmla="*/ 381000 h 1612900"/>
              <a:gd name="connsiteX71" fmla="*/ 622300 w 2233661"/>
              <a:gd name="connsiteY71" fmla="*/ 355600 h 1612900"/>
              <a:gd name="connsiteX72" fmla="*/ 609600 w 2233661"/>
              <a:gd name="connsiteY72" fmla="*/ 336550 h 1612900"/>
              <a:gd name="connsiteX73" fmla="*/ 590550 w 2233661"/>
              <a:gd name="connsiteY73" fmla="*/ 330200 h 1612900"/>
              <a:gd name="connsiteX74" fmla="*/ 571500 w 2233661"/>
              <a:gd name="connsiteY74" fmla="*/ 317500 h 1612900"/>
              <a:gd name="connsiteX75" fmla="*/ 552450 w 2233661"/>
              <a:gd name="connsiteY75" fmla="*/ 298450 h 1612900"/>
              <a:gd name="connsiteX76" fmla="*/ 514350 w 2233661"/>
              <a:gd name="connsiteY76" fmla="*/ 285750 h 1612900"/>
              <a:gd name="connsiteX77" fmla="*/ 476250 w 2233661"/>
              <a:gd name="connsiteY77" fmla="*/ 260350 h 1612900"/>
              <a:gd name="connsiteX78" fmla="*/ 438150 w 2233661"/>
              <a:gd name="connsiteY78" fmla="*/ 247650 h 1612900"/>
              <a:gd name="connsiteX79" fmla="*/ 400050 w 2233661"/>
              <a:gd name="connsiteY79" fmla="*/ 222250 h 1612900"/>
              <a:gd name="connsiteX80" fmla="*/ 361950 w 2233661"/>
              <a:gd name="connsiteY80" fmla="*/ 209550 h 1612900"/>
              <a:gd name="connsiteX81" fmla="*/ 323850 w 2233661"/>
              <a:gd name="connsiteY81" fmla="*/ 184150 h 1612900"/>
              <a:gd name="connsiteX82" fmla="*/ 304800 w 2233661"/>
              <a:gd name="connsiteY82" fmla="*/ 171450 h 1612900"/>
              <a:gd name="connsiteX83" fmla="*/ 279400 w 2233661"/>
              <a:gd name="connsiteY83" fmla="*/ 158750 h 1612900"/>
              <a:gd name="connsiteX84" fmla="*/ 241300 w 2233661"/>
              <a:gd name="connsiteY84" fmla="*/ 133350 h 1612900"/>
              <a:gd name="connsiteX85" fmla="*/ 222250 w 2233661"/>
              <a:gd name="connsiteY85" fmla="*/ 127000 h 1612900"/>
              <a:gd name="connsiteX86" fmla="*/ 184150 w 2233661"/>
              <a:gd name="connsiteY86" fmla="*/ 101600 h 1612900"/>
              <a:gd name="connsiteX87" fmla="*/ 146050 w 2233661"/>
              <a:gd name="connsiteY87" fmla="*/ 82550 h 1612900"/>
              <a:gd name="connsiteX88" fmla="*/ 127000 w 2233661"/>
              <a:gd name="connsiteY88" fmla="*/ 76200 h 1612900"/>
              <a:gd name="connsiteX89" fmla="*/ 88900 w 2233661"/>
              <a:gd name="connsiteY89" fmla="*/ 50800 h 1612900"/>
              <a:gd name="connsiteX90" fmla="*/ 50800 w 2233661"/>
              <a:gd name="connsiteY90" fmla="*/ 25400 h 1612900"/>
              <a:gd name="connsiteX91" fmla="*/ 31750 w 2233661"/>
              <a:gd name="connsiteY91" fmla="*/ 12700 h 1612900"/>
              <a:gd name="connsiteX92" fmla="*/ 0 w 2233661"/>
              <a:gd name="connsiteY92" fmla="*/ 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33661" h="1612900">
                <a:moveTo>
                  <a:pt x="0" y="0"/>
                </a:moveTo>
                <a:lnTo>
                  <a:pt x="0" y="0"/>
                </a:lnTo>
                <a:lnTo>
                  <a:pt x="152400" y="6350"/>
                </a:lnTo>
                <a:cubicBezTo>
                  <a:pt x="352178" y="16595"/>
                  <a:pt x="160299" y="7876"/>
                  <a:pt x="311150" y="19050"/>
                </a:cubicBezTo>
                <a:cubicBezTo>
                  <a:pt x="347097" y="21713"/>
                  <a:pt x="383117" y="23283"/>
                  <a:pt x="419100" y="25400"/>
                </a:cubicBezTo>
                <a:cubicBezTo>
                  <a:pt x="433917" y="27517"/>
                  <a:pt x="448657" y="30261"/>
                  <a:pt x="463550" y="31750"/>
                </a:cubicBezTo>
                <a:cubicBezTo>
                  <a:pt x="526294" y="38024"/>
                  <a:pt x="630488" y="43013"/>
                  <a:pt x="685800" y="44450"/>
                </a:cubicBezTo>
                <a:lnTo>
                  <a:pt x="1035050" y="50800"/>
                </a:lnTo>
                <a:lnTo>
                  <a:pt x="1612900" y="44450"/>
                </a:lnTo>
                <a:cubicBezTo>
                  <a:pt x="1640493" y="43919"/>
                  <a:pt x="1667870" y="39085"/>
                  <a:pt x="1695450" y="38100"/>
                </a:cubicBezTo>
                <a:cubicBezTo>
                  <a:pt x="1786433" y="34851"/>
                  <a:pt x="1877483" y="33867"/>
                  <a:pt x="1968500" y="31750"/>
                </a:cubicBezTo>
                <a:cubicBezTo>
                  <a:pt x="2000250" y="29633"/>
                  <a:pt x="2031930" y="25400"/>
                  <a:pt x="2063750" y="25400"/>
                </a:cubicBezTo>
                <a:cubicBezTo>
                  <a:pt x="2344896" y="25400"/>
                  <a:pt x="2190872" y="40653"/>
                  <a:pt x="2197100" y="495300"/>
                </a:cubicBezTo>
                <a:cubicBezTo>
                  <a:pt x="2194983" y="586317"/>
                  <a:pt x="2191790" y="677315"/>
                  <a:pt x="2190750" y="768350"/>
                </a:cubicBezTo>
                <a:cubicBezTo>
                  <a:pt x="2187557" y="1047740"/>
                  <a:pt x="2192799" y="1327268"/>
                  <a:pt x="2184400" y="1606550"/>
                </a:cubicBezTo>
                <a:cubicBezTo>
                  <a:pt x="2184199" y="1613240"/>
                  <a:pt x="2171700" y="1610783"/>
                  <a:pt x="2165350" y="1612900"/>
                </a:cubicBezTo>
                <a:cubicBezTo>
                  <a:pt x="2137833" y="1610783"/>
                  <a:pt x="2110185" y="1609973"/>
                  <a:pt x="2082800" y="1606550"/>
                </a:cubicBezTo>
                <a:cubicBezTo>
                  <a:pt x="2076158" y="1605720"/>
                  <a:pt x="2070186" y="1602039"/>
                  <a:pt x="2063750" y="1600200"/>
                </a:cubicBezTo>
                <a:cubicBezTo>
                  <a:pt x="2047638" y="1595597"/>
                  <a:pt x="2034525" y="1594025"/>
                  <a:pt x="2019300" y="1587500"/>
                </a:cubicBezTo>
                <a:cubicBezTo>
                  <a:pt x="2010599" y="1583771"/>
                  <a:pt x="2002601" y="1578529"/>
                  <a:pt x="1993900" y="1574800"/>
                </a:cubicBezTo>
                <a:cubicBezTo>
                  <a:pt x="1987748" y="1572163"/>
                  <a:pt x="1980701" y="1571701"/>
                  <a:pt x="1974850" y="1568450"/>
                </a:cubicBezTo>
                <a:cubicBezTo>
                  <a:pt x="1961507" y="1561037"/>
                  <a:pt x="1949450" y="1551517"/>
                  <a:pt x="1936750" y="1543050"/>
                </a:cubicBezTo>
                <a:lnTo>
                  <a:pt x="1879600" y="1504950"/>
                </a:lnTo>
                <a:lnTo>
                  <a:pt x="1860550" y="1492250"/>
                </a:lnTo>
                <a:cubicBezTo>
                  <a:pt x="1854200" y="1488017"/>
                  <a:pt x="1846896" y="1484946"/>
                  <a:pt x="1841500" y="1479550"/>
                </a:cubicBezTo>
                <a:cubicBezTo>
                  <a:pt x="1817054" y="1455104"/>
                  <a:pt x="1829922" y="1465481"/>
                  <a:pt x="1803400" y="1447800"/>
                </a:cubicBezTo>
                <a:cubicBezTo>
                  <a:pt x="1758018" y="1379727"/>
                  <a:pt x="1828692" y="1483039"/>
                  <a:pt x="1771650" y="1409700"/>
                </a:cubicBezTo>
                <a:cubicBezTo>
                  <a:pt x="1731759" y="1358412"/>
                  <a:pt x="1764079" y="1383486"/>
                  <a:pt x="1727200" y="1358900"/>
                </a:cubicBezTo>
                <a:lnTo>
                  <a:pt x="1701800" y="1320800"/>
                </a:lnTo>
                <a:cubicBezTo>
                  <a:pt x="1697567" y="1314450"/>
                  <a:pt x="1694496" y="1307146"/>
                  <a:pt x="1689100" y="1301750"/>
                </a:cubicBezTo>
                <a:cubicBezTo>
                  <a:pt x="1633445" y="1246095"/>
                  <a:pt x="1701553" y="1316694"/>
                  <a:pt x="1657350" y="1263650"/>
                </a:cubicBezTo>
                <a:cubicBezTo>
                  <a:pt x="1651601" y="1256751"/>
                  <a:pt x="1643813" y="1251689"/>
                  <a:pt x="1638300" y="1244600"/>
                </a:cubicBezTo>
                <a:cubicBezTo>
                  <a:pt x="1628929" y="1232552"/>
                  <a:pt x="1617727" y="1220980"/>
                  <a:pt x="1612900" y="1206500"/>
                </a:cubicBezTo>
                <a:cubicBezTo>
                  <a:pt x="1610783" y="1200150"/>
                  <a:pt x="1610263" y="1193019"/>
                  <a:pt x="1606550" y="1187450"/>
                </a:cubicBezTo>
                <a:cubicBezTo>
                  <a:pt x="1601569" y="1179978"/>
                  <a:pt x="1593850" y="1174750"/>
                  <a:pt x="1587500" y="1168400"/>
                </a:cubicBezTo>
                <a:cubicBezTo>
                  <a:pt x="1571539" y="1120517"/>
                  <a:pt x="1594926" y="1177682"/>
                  <a:pt x="1562100" y="1136650"/>
                </a:cubicBezTo>
                <a:cubicBezTo>
                  <a:pt x="1557919" y="1131423"/>
                  <a:pt x="1558743" y="1123587"/>
                  <a:pt x="1555750" y="1117600"/>
                </a:cubicBezTo>
                <a:cubicBezTo>
                  <a:pt x="1545167" y="1096433"/>
                  <a:pt x="1543050" y="1098550"/>
                  <a:pt x="1524000" y="1085850"/>
                </a:cubicBezTo>
                <a:lnTo>
                  <a:pt x="1498600" y="1047750"/>
                </a:lnTo>
                <a:cubicBezTo>
                  <a:pt x="1494367" y="1041400"/>
                  <a:pt x="1492250" y="1032933"/>
                  <a:pt x="1485900" y="1028700"/>
                </a:cubicBezTo>
                <a:lnTo>
                  <a:pt x="1447800" y="1003300"/>
                </a:lnTo>
                <a:cubicBezTo>
                  <a:pt x="1421630" y="964045"/>
                  <a:pt x="1450686" y="1002338"/>
                  <a:pt x="1416050" y="971550"/>
                </a:cubicBezTo>
                <a:cubicBezTo>
                  <a:pt x="1350805" y="913555"/>
                  <a:pt x="1402135" y="949574"/>
                  <a:pt x="1358900" y="920750"/>
                </a:cubicBezTo>
                <a:cubicBezTo>
                  <a:pt x="1354667" y="914400"/>
                  <a:pt x="1351596" y="907096"/>
                  <a:pt x="1346200" y="901700"/>
                </a:cubicBezTo>
                <a:cubicBezTo>
                  <a:pt x="1340804" y="896304"/>
                  <a:pt x="1333013" y="893886"/>
                  <a:pt x="1327150" y="889000"/>
                </a:cubicBezTo>
                <a:cubicBezTo>
                  <a:pt x="1320251" y="883251"/>
                  <a:pt x="1314999" y="875699"/>
                  <a:pt x="1308100" y="869950"/>
                </a:cubicBezTo>
                <a:cubicBezTo>
                  <a:pt x="1302237" y="865064"/>
                  <a:pt x="1294913" y="862136"/>
                  <a:pt x="1289050" y="857250"/>
                </a:cubicBezTo>
                <a:cubicBezTo>
                  <a:pt x="1240157" y="816506"/>
                  <a:pt x="1298248" y="857032"/>
                  <a:pt x="1250950" y="825500"/>
                </a:cubicBezTo>
                <a:cubicBezTo>
                  <a:pt x="1221317" y="781050"/>
                  <a:pt x="1238250" y="795867"/>
                  <a:pt x="1206500" y="774700"/>
                </a:cubicBezTo>
                <a:cubicBezTo>
                  <a:pt x="1172633" y="723900"/>
                  <a:pt x="1217083" y="785283"/>
                  <a:pt x="1174750" y="742950"/>
                </a:cubicBezTo>
                <a:cubicBezTo>
                  <a:pt x="1146027" y="714227"/>
                  <a:pt x="1180086" y="729912"/>
                  <a:pt x="1143000" y="717550"/>
                </a:cubicBezTo>
                <a:cubicBezTo>
                  <a:pt x="1138767" y="711200"/>
                  <a:pt x="1135186" y="704363"/>
                  <a:pt x="1130300" y="698500"/>
                </a:cubicBezTo>
                <a:cubicBezTo>
                  <a:pt x="1115021" y="680165"/>
                  <a:pt x="1110931" y="679237"/>
                  <a:pt x="1092200" y="666750"/>
                </a:cubicBezTo>
                <a:cubicBezTo>
                  <a:pt x="1090083" y="660400"/>
                  <a:pt x="1090031" y="652927"/>
                  <a:pt x="1085850" y="647700"/>
                </a:cubicBezTo>
                <a:cubicBezTo>
                  <a:pt x="1081082" y="641741"/>
                  <a:pt x="1072663" y="639886"/>
                  <a:pt x="1066800" y="635000"/>
                </a:cubicBezTo>
                <a:cubicBezTo>
                  <a:pt x="1017907" y="594256"/>
                  <a:pt x="1075998" y="634782"/>
                  <a:pt x="1028700" y="603250"/>
                </a:cubicBezTo>
                <a:cubicBezTo>
                  <a:pt x="1024467" y="596900"/>
                  <a:pt x="1021959" y="588968"/>
                  <a:pt x="1016000" y="584200"/>
                </a:cubicBezTo>
                <a:cubicBezTo>
                  <a:pt x="1010773" y="580019"/>
                  <a:pt x="1002937" y="580843"/>
                  <a:pt x="996950" y="577850"/>
                </a:cubicBezTo>
                <a:cubicBezTo>
                  <a:pt x="990124" y="574437"/>
                  <a:pt x="984726" y="568563"/>
                  <a:pt x="977900" y="565150"/>
                </a:cubicBezTo>
                <a:cubicBezTo>
                  <a:pt x="971913" y="562157"/>
                  <a:pt x="964837" y="561793"/>
                  <a:pt x="958850" y="558800"/>
                </a:cubicBezTo>
                <a:cubicBezTo>
                  <a:pt x="952024" y="555387"/>
                  <a:pt x="946626" y="549513"/>
                  <a:pt x="939800" y="546100"/>
                </a:cubicBezTo>
                <a:cubicBezTo>
                  <a:pt x="933813" y="543107"/>
                  <a:pt x="926601" y="543001"/>
                  <a:pt x="920750" y="539750"/>
                </a:cubicBezTo>
                <a:cubicBezTo>
                  <a:pt x="907407" y="532337"/>
                  <a:pt x="897130" y="519177"/>
                  <a:pt x="882650" y="514350"/>
                </a:cubicBezTo>
                <a:cubicBezTo>
                  <a:pt x="834767" y="498389"/>
                  <a:pt x="893789" y="519919"/>
                  <a:pt x="844550" y="495300"/>
                </a:cubicBezTo>
                <a:cubicBezTo>
                  <a:pt x="838563" y="492307"/>
                  <a:pt x="831351" y="492201"/>
                  <a:pt x="825500" y="488950"/>
                </a:cubicBezTo>
                <a:cubicBezTo>
                  <a:pt x="812157" y="481537"/>
                  <a:pt x="800100" y="472017"/>
                  <a:pt x="787400" y="463550"/>
                </a:cubicBezTo>
                <a:cubicBezTo>
                  <a:pt x="781050" y="459317"/>
                  <a:pt x="775590" y="453263"/>
                  <a:pt x="768350" y="450850"/>
                </a:cubicBezTo>
                <a:cubicBezTo>
                  <a:pt x="762000" y="448733"/>
                  <a:pt x="755151" y="447751"/>
                  <a:pt x="749300" y="444500"/>
                </a:cubicBezTo>
                <a:cubicBezTo>
                  <a:pt x="683796" y="408109"/>
                  <a:pt x="735255" y="427118"/>
                  <a:pt x="692150" y="412750"/>
                </a:cubicBezTo>
                <a:cubicBezTo>
                  <a:pt x="685800" y="406400"/>
                  <a:pt x="679999" y="399449"/>
                  <a:pt x="673100" y="393700"/>
                </a:cubicBezTo>
                <a:cubicBezTo>
                  <a:pt x="667237" y="388814"/>
                  <a:pt x="659446" y="386396"/>
                  <a:pt x="654050" y="381000"/>
                </a:cubicBezTo>
                <a:cubicBezTo>
                  <a:pt x="625327" y="352277"/>
                  <a:pt x="659386" y="367962"/>
                  <a:pt x="622300" y="355600"/>
                </a:cubicBezTo>
                <a:cubicBezTo>
                  <a:pt x="618067" y="349250"/>
                  <a:pt x="615559" y="341318"/>
                  <a:pt x="609600" y="336550"/>
                </a:cubicBezTo>
                <a:cubicBezTo>
                  <a:pt x="604373" y="332369"/>
                  <a:pt x="596537" y="333193"/>
                  <a:pt x="590550" y="330200"/>
                </a:cubicBezTo>
                <a:cubicBezTo>
                  <a:pt x="583724" y="326787"/>
                  <a:pt x="577363" y="322386"/>
                  <a:pt x="571500" y="317500"/>
                </a:cubicBezTo>
                <a:cubicBezTo>
                  <a:pt x="564601" y="311751"/>
                  <a:pt x="560300" y="302811"/>
                  <a:pt x="552450" y="298450"/>
                </a:cubicBezTo>
                <a:cubicBezTo>
                  <a:pt x="540748" y="291949"/>
                  <a:pt x="525489" y="293176"/>
                  <a:pt x="514350" y="285750"/>
                </a:cubicBezTo>
                <a:cubicBezTo>
                  <a:pt x="501650" y="277283"/>
                  <a:pt x="490730" y="265177"/>
                  <a:pt x="476250" y="260350"/>
                </a:cubicBezTo>
                <a:cubicBezTo>
                  <a:pt x="463550" y="256117"/>
                  <a:pt x="449289" y="255076"/>
                  <a:pt x="438150" y="247650"/>
                </a:cubicBezTo>
                <a:cubicBezTo>
                  <a:pt x="425450" y="239183"/>
                  <a:pt x="414530" y="227077"/>
                  <a:pt x="400050" y="222250"/>
                </a:cubicBezTo>
                <a:cubicBezTo>
                  <a:pt x="387350" y="218017"/>
                  <a:pt x="373089" y="216976"/>
                  <a:pt x="361950" y="209550"/>
                </a:cubicBezTo>
                <a:lnTo>
                  <a:pt x="323850" y="184150"/>
                </a:lnTo>
                <a:cubicBezTo>
                  <a:pt x="317500" y="179917"/>
                  <a:pt x="311626" y="174863"/>
                  <a:pt x="304800" y="171450"/>
                </a:cubicBezTo>
                <a:cubicBezTo>
                  <a:pt x="296333" y="167217"/>
                  <a:pt x="287517" y="163620"/>
                  <a:pt x="279400" y="158750"/>
                </a:cubicBezTo>
                <a:cubicBezTo>
                  <a:pt x="266312" y="150897"/>
                  <a:pt x="255780" y="138177"/>
                  <a:pt x="241300" y="133350"/>
                </a:cubicBezTo>
                <a:cubicBezTo>
                  <a:pt x="234950" y="131233"/>
                  <a:pt x="228101" y="130251"/>
                  <a:pt x="222250" y="127000"/>
                </a:cubicBezTo>
                <a:cubicBezTo>
                  <a:pt x="208907" y="119587"/>
                  <a:pt x="198630" y="106427"/>
                  <a:pt x="184150" y="101600"/>
                </a:cubicBezTo>
                <a:cubicBezTo>
                  <a:pt x="136267" y="85639"/>
                  <a:pt x="195289" y="107169"/>
                  <a:pt x="146050" y="82550"/>
                </a:cubicBezTo>
                <a:cubicBezTo>
                  <a:pt x="140063" y="79557"/>
                  <a:pt x="132851" y="79451"/>
                  <a:pt x="127000" y="76200"/>
                </a:cubicBezTo>
                <a:cubicBezTo>
                  <a:pt x="113657" y="68787"/>
                  <a:pt x="101600" y="59267"/>
                  <a:pt x="88900" y="50800"/>
                </a:cubicBezTo>
                <a:lnTo>
                  <a:pt x="50800" y="25400"/>
                </a:lnTo>
                <a:cubicBezTo>
                  <a:pt x="44450" y="21167"/>
                  <a:pt x="37146" y="18096"/>
                  <a:pt x="31750" y="1270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8" name="Gruppieren 24">
            <a:extLst>
              <a:ext uri="{FF2B5EF4-FFF2-40B4-BE49-F238E27FC236}">
                <a16:creationId xmlns:a16="http://schemas.microsoft.com/office/drawing/2014/main" id="{19817675-29AE-4654-BCB3-FBE3CDC33006}"/>
              </a:ext>
            </a:extLst>
          </p:cNvPr>
          <p:cNvGrpSpPr>
            <a:grpSpLocks/>
          </p:cNvGrpSpPr>
          <p:nvPr/>
        </p:nvGrpSpPr>
        <p:grpSpPr bwMode="auto">
          <a:xfrm>
            <a:off x="4008438" y="1193800"/>
            <a:ext cx="4805362" cy="5326063"/>
            <a:chOff x="2546188" y="1194134"/>
            <a:chExt cx="4806137" cy="5326217"/>
          </a:xfrm>
        </p:grpSpPr>
        <p:grpSp>
          <p:nvGrpSpPr>
            <p:cNvPr id="9" name="Gruppieren 60">
              <a:extLst>
                <a:ext uri="{FF2B5EF4-FFF2-40B4-BE49-F238E27FC236}">
                  <a16:creationId xmlns:a16="http://schemas.microsoft.com/office/drawing/2014/main" id="{B8936F84-A567-4AE7-B459-BDD53D5B9B17}"/>
                </a:ext>
              </a:extLst>
            </p:cNvPr>
            <p:cNvGrpSpPr>
              <a:grpSpLocks/>
            </p:cNvGrpSpPr>
            <p:nvPr/>
          </p:nvGrpSpPr>
          <p:grpSpPr bwMode="auto">
            <a:xfrm>
              <a:off x="2546188" y="1968022"/>
              <a:ext cx="4806137" cy="4552329"/>
              <a:chOff x="2487869" y="1815620"/>
              <a:chExt cx="4806137" cy="4552329"/>
            </a:xfrm>
          </p:grpSpPr>
          <p:pic>
            <p:nvPicPr>
              <p:cNvPr id="11" name="Grafik 13">
                <a:extLst>
                  <a:ext uri="{FF2B5EF4-FFF2-40B4-BE49-F238E27FC236}">
                    <a16:creationId xmlns:a16="http://schemas.microsoft.com/office/drawing/2014/main" id="{422F6DA0-0053-4141-8D23-3D8343247E9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04099" y="2011641"/>
                <a:ext cx="4410440" cy="33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ihandform 14">
                <a:extLst>
                  <a:ext uri="{FF2B5EF4-FFF2-40B4-BE49-F238E27FC236}">
                    <a16:creationId xmlns:a16="http://schemas.microsoft.com/office/drawing/2014/main" id="{AA144074-0BC4-446E-B547-2EEF09828FB7}"/>
                  </a:ext>
                </a:extLst>
              </p:cNvPr>
              <p:cNvSpPr/>
              <p:nvPr/>
            </p:nvSpPr>
            <p:spPr>
              <a:xfrm rot="20063293">
                <a:off x="6203218" y="3019814"/>
                <a:ext cx="914547" cy="1781227"/>
              </a:xfrm>
              <a:custGeom>
                <a:avLst/>
                <a:gdLst>
                  <a:gd name="connsiteX0" fmla="*/ 571500 w 596084"/>
                  <a:gd name="connsiteY0" fmla="*/ 0 h 946150"/>
                  <a:gd name="connsiteX1" fmla="*/ 571500 w 596084"/>
                  <a:gd name="connsiteY1" fmla="*/ 0 h 946150"/>
                  <a:gd name="connsiteX2" fmla="*/ 577850 w 596084"/>
                  <a:gd name="connsiteY2" fmla="*/ 419100 h 946150"/>
                  <a:gd name="connsiteX3" fmla="*/ 577850 w 596084"/>
                  <a:gd name="connsiteY3" fmla="*/ 914400 h 946150"/>
                  <a:gd name="connsiteX4" fmla="*/ 539750 w 596084"/>
                  <a:gd name="connsiteY4" fmla="*/ 927100 h 946150"/>
                  <a:gd name="connsiteX5" fmla="*/ 488950 w 596084"/>
                  <a:gd name="connsiteY5" fmla="*/ 933450 h 946150"/>
                  <a:gd name="connsiteX6" fmla="*/ 311150 w 596084"/>
                  <a:gd name="connsiteY6" fmla="*/ 939800 h 946150"/>
                  <a:gd name="connsiteX7" fmla="*/ 209550 w 596084"/>
                  <a:gd name="connsiteY7" fmla="*/ 946150 h 946150"/>
                  <a:gd name="connsiteX8" fmla="*/ 38100 w 596084"/>
                  <a:gd name="connsiteY8" fmla="*/ 933450 h 946150"/>
                  <a:gd name="connsiteX9" fmla="*/ 19050 w 596084"/>
                  <a:gd name="connsiteY9" fmla="*/ 927100 h 946150"/>
                  <a:gd name="connsiteX10" fmla="*/ 0 w 596084"/>
                  <a:gd name="connsiteY10" fmla="*/ 914400 h 946150"/>
                  <a:gd name="connsiteX11" fmla="*/ 12700 w 596084"/>
                  <a:gd name="connsiteY11" fmla="*/ 869950 h 946150"/>
                  <a:gd name="connsiteX12" fmla="*/ 31750 w 596084"/>
                  <a:gd name="connsiteY12" fmla="*/ 850900 h 946150"/>
                  <a:gd name="connsiteX13" fmla="*/ 57150 w 596084"/>
                  <a:gd name="connsiteY13" fmla="*/ 812800 h 946150"/>
                  <a:gd name="connsiteX14" fmla="*/ 95250 w 596084"/>
                  <a:gd name="connsiteY14" fmla="*/ 755650 h 946150"/>
                  <a:gd name="connsiteX15" fmla="*/ 107950 w 596084"/>
                  <a:gd name="connsiteY15" fmla="*/ 736600 h 946150"/>
                  <a:gd name="connsiteX16" fmla="*/ 127000 w 596084"/>
                  <a:gd name="connsiteY16" fmla="*/ 723900 h 946150"/>
                  <a:gd name="connsiteX17" fmla="*/ 152400 w 596084"/>
                  <a:gd name="connsiteY17" fmla="*/ 692150 h 946150"/>
                  <a:gd name="connsiteX18" fmla="*/ 158750 w 596084"/>
                  <a:gd name="connsiteY18" fmla="*/ 673100 h 946150"/>
                  <a:gd name="connsiteX19" fmla="*/ 177800 w 596084"/>
                  <a:gd name="connsiteY19" fmla="*/ 654050 h 946150"/>
                  <a:gd name="connsiteX20" fmla="*/ 203200 w 596084"/>
                  <a:gd name="connsiteY20" fmla="*/ 622300 h 946150"/>
                  <a:gd name="connsiteX21" fmla="*/ 247650 w 596084"/>
                  <a:gd name="connsiteY21" fmla="*/ 571500 h 946150"/>
                  <a:gd name="connsiteX22" fmla="*/ 273050 w 596084"/>
                  <a:gd name="connsiteY22" fmla="*/ 533400 h 946150"/>
                  <a:gd name="connsiteX23" fmla="*/ 285750 w 596084"/>
                  <a:gd name="connsiteY23" fmla="*/ 514350 h 946150"/>
                  <a:gd name="connsiteX24" fmla="*/ 304800 w 596084"/>
                  <a:gd name="connsiteY24" fmla="*/ 501650 h 946150"/>
                  <a:gd name="connsiteX25" fmla="*/ 330200 w 596084"/>
                  <a:gd name="connsiteY25" fmla="*/ 463550 h 946150"/>
                  <a:gd name="connsiteX26" fmla="*/ 336550 w 596084"/>
                  <a:gd name="connsiteY26" fmla="*/ 444500 h 946150"/>
                  <a:gd name="connsiteX27" fmla="*/ 361950 w 596084"/>
                  <a:gd name="connsiteY27" fmla="*/ 406400 h 946150"/>
                  <a:gd name="connsiteX28" fmla="*/ 374650 w 596084"/>
                  <a:gd name="connsiteY28" fmla="*/ 387350 h 946150"/>
                  <a:gd name="connsiteX29" fmla="*/ 393700 w 596084"/>
                  <a:gd name="connsiteY29" fmla="*/ 349250 h 946150"/>
                  <a:gd name="connsiteX30" fmla="*/ 406400 w 596084"/>
                  <a:gd name="connsiteY30" fmla="*/ 292100 h 946150"/>
                  <a:gd name="connsiteX31" fmla="*/ 412750 w 596084"/>
                  <a:gd name="connsiteY31" fmla="*/ 273050 h 946150"/>
                  <a:gd name="connsiteX32" fmla="*/ 425450 w 596084"/>
                  <a:gd name="connsiteY32" fmla="*/ 228600 h 946150"/>
                  <a:gd name="connsiteX33" fmla="*/ 438150 w 596084"/>
                  <a:gd name="connsiteY33" fmla="*/ 209550 h 946150"/>
                  <a:gd name="connsiteX34" fmla="*/ 444500 w 596084"/>
                  <a:gd name="connsiteY34" fmla="*/ 190500 h 946150"/>
                  <a:gd name="connsiteX35" fmla="*/ 457200 w 596084"/>
                  <a:gd name="connsiteY35" fmla="*/ 171450 h 946150"/>
                  <a:gd name="connsiteX36" fmla="*/ 463550 w 596084"/>
                  <a:gd name="connsiteY36" fmla="*/ 152400 h 946150"/>
                  <a:gd name="connsiteX37" fmla="*/ 488950 w 596084"/>
                  <a:gd name="connsiteY37" fmla="*/ 114300 h 946150"/>
                  <a:gd name="connsiteX38" fmla="*/ 508000 w 596084"/>
                  <a:gd name="connsiteY38" fmla="*/ 76200 h 946150"/>
                  <a:gd name="connsiteX39" fmla="*/ 527050 w 596084"/>
                  <a:gd name="connsiteY39" fmla="*/ 63500 h 946150"/>
                  <a:gd name="connsiteX40" fmla="*/ 533400 w 596084"/>
                  <a:gd name="connsiteY40" fmla="*/ 44450 h 946150"/>
                  <a:gd name="connsiteX41" fmla="*/ 571500 w 596084"/>
                  <a:gd name="connsiteY41" fmla="*/ 0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84" h="946150">
                    <a:moveTo>
                      <a:pt x="571500" y="0"/>
                    </a:moveTo>
                    <a:lnTo>
                      <a:pt x="571500" y="0"/>
                    </a:lnTo>
                    <a:cubicBezTo>
                      <a:pt x="573617" y="139700"/>
                      <a:pt x="574484" y="279425"/>
                      <a:pt x="577850" y="419100"/>
                    </a:cubicBezTo>
                    <a:cubicBezTo>
                      <a:pt x="583028" y="634007"/>
                      <a:pt x="616154" y="569662"/>
                      <a:pt x="577850" y="914400"/>
                    </a:cubicBezTo>
                    <a:cubicBezTo>
                      <a:pt x="576372" y="927705"/>
                      <a:pt x="553034" y="925440"/>
                      <a:pt x="539750" y="927100"/>
                    </a:cubicBezTo>
                    <a:cubicBezTo>
                      <a:pt x="522817" y="929217"/>
                      <a:pt x="505989" y="932503"/>
                      <a:pt x="488950" y="933450"/>
                    </a:cubicBezTo>
                    <a:cubicBezTo>
                      <a:pt x="429737" y="936740"/>
                      <a:pt x="370393" y="937107"/>
                      <a:pt x="311150" y="939800"/>
                    </a:cubicBezTo>
                    <a:cubicBezTo>
                      <a:pt x="277252" y="941341"/>
                      <a:pt x="243417" y="944033"/>
                      <a:pt x="209550" y="946150"/>
                    </a:cubicBezTo>
                    <a:cubicBezTo>
                      <a:pt x="140847" y="943027"/>
                      <a:pt x="96625" y="948081"/>
                      <a:pt x="38100" y="933450"/>
                    </a:cubicBezTo>
                    <a:cubicBezTo>
                      <a:pt x="31606" y="931827"/>
                      <a:pt x="25037" y="930093"/>
                      <a:pt x="19050" y="927100"/>
                    </a:cubicBezTo>
                    <a:cubicBezTo>
                      <a:pt x="12224" y="923687"/>
                      <a:pt x="6350" y="918633"/>
                      <a:pt x="0" y="914400"/>
                    </a:cubicBezTo>
                    <a:cubicBezTo>
                      <a:pt x="847" y="911013"/>
                      <a:pt x="9056" y="875416"/>
                      <a:pt x="12700" y="869950"/>
                    </a:cubicBezTo>
                    <a:cubicBezTo>
                      <a:pt x="17681" y="862478"/>
                      <a:pt x="26237" y="857989"/>
                      <a:pt x="31750" y="850900"/>
                    </a:cubicBezTo>
                    <a:cubicBezTo>
                      <a:pt x="41121" y="838852"/>
                      <a:pt x="48683" y="825500"/>
                      <a:pt x="57150" y="812800"/>
                    </a:cubicBezTo>
                    <a:lnTo>
                      <a:pt x="95250" y="755650"/>
                    </a:lnTo>
                    <a:cubicBezTo>
                      <a:pt x="99483" y="749300"/>
                      <a:pt x="101600" y="740833"/>
                      <a:pt x="107950" y="736600"/>
                    </a:cubicBezTo>
                    <a:lnTo>
                      <a:pt x="127000" y="723900"/>
                    </a:lnTo>
                    <a:cubicBezTo>
                      <a:pt x="142961" y="676017"/>
                      <a:pt x="119574" y="733182"/>
                      <a:pt x="152400" y="692150"/>
                    </a:cubicBezTo>
                    <a:cubicBezTo>
                      <a:pt x="156581" y="686923"/>
                      <a:pt x="155037" y="678669"/>
                      <a:pt x="158750" y="673100"/>
                    </a:cubicBezTo>
                    <a:cubicBezTo>
                      <a:pt x="163731" y="665628"/>
                      <a:pt x="171450" y="660400"/>
                      <a:pt x="177800" y="654050"/>
                    </a:cubicBezTo>
                    <a:cubicBezTo>
                      <a:pt x="192100" y="611150"/>
                      <a:pt x="172268" y="657651"/>
                      <a:pt x="203200" y="622300"/>
                    </a:cubicBezTo>
                    <a:cubicBezTo>
                      <a:pt x="255058" y="563033"/>
                      <a:pt x="204787" y="600075"/>
                      <a:pt x="247650" y="571500"/>
                    </a:cubicBezTo>
                    <a:lnTo>
                      <a:pt x="273050" y="533400"/>
                    </a:lnTo>
                    <a:cubicBezTo>
                      <a:pt x="277283" y="527050"/>
                      <a:pt x="279400" y="518583"/>
                      <a:pt x="285750" y="514350"/>
                    </a:cubicBezTo>
                    <a:lnTo>
                      <a:pt x="304800" y="501650"/>
                    </a:lnTo>
                    <a:cubicBezTo>
                      <a:pt x="319899" y="456354"/>
                      <a:pt x="298489" y="511116"/>
                      <a:pt x="330200" y="463550"/>
                    </a:cubicBezTo>
                    <a:cubicBezTo>
                      <a:pt x="333913" y="457981"/>
                      <a:pt x="333299" y="450351"/>
                      <a:pt x="336550" y="444500"/>
                    </a:cubicBezTo>
                    <a:cubicBezTo>
                      <a:pt x="343963" y="431157"/>
                      <a:pt x="353483" y="419100"/>
                      <a:pt x="361950" y="406400"/>
                    </a:cubicBezTo>
                    <a:cubicBezTo>
                      <a:pt x="366183" y="400050"/>
                      <a:pt x="372237" y="394590"/>
                      <a:pt x="374650" y="387350"/>
                    </a:cubicBezTo>
                    <a:cubicBezTo>
                      <a:pt x="390611" y="339467"/>
                      <a:pt x="369081" y="398489"/>
                      <a:pt x="393700" y="349250"/>
                    </a:cubicBezTo>
                    <a:cubicBezTo>
                      <a:pt x="402277" y="332096"/>
                      <a:pt x="402498" y="309660"/>
                      <a:pt x="406400" y="292100"/>
                    </a:cubicBezTo>
                    <a:cubicBezTo>
                      <a:pt x="407852" y="285566"/>
                      <a:pt x="410911" y="279486"/>
                      <a:pt x="412750" y="273050"/>
                    </a:cubicBezTo>
                    <a:cubicBezTo>
                      <a:pt x="415463" y="263555"/>
                      <a:pt x="420375" y="238750"/>
                      <a:pt x="425450" y="228600"/>
                    </a:cubicBezTo>
                    <a:cubicBezTo>
                      <a:pt x="428863" y="221774"/>
                      <a:pt x="434737" y="216376"/>
                      <a:pt x="438150" y="209550"/>
                    </a:cubicBezTo>
                    <a:cubicBezTo>
                      <a:pt x="441143" y="203563"/>
                      <a:pt x="441507" y="196487"/>
                      <a:pt x="444500" y="190500"/>
                    </a:cubicBezTo>
                    <a:cubicBezTo>
                      <a:pt x="447913" y="183674"/>
                      <a:pt x="453787" y="178276"/>
                      <a:pt x="457200" y="171450"/>
                    </a:cubicBezTo>
                    <a:cubicBezTo>
                      <a:pt x="460193" y="165463"/>
                      <a:pt x="460299" y="158251"/>
                      <a:pt x="463550" y="152400"/>
                    </a:cubicBezTo>
                    <a:cubicBezTo>
                      <a:pt x="470963" y="139057"/>
                      <a:pt x="484123" y="128780"/>
                      <a:pt x="488950" y="114300"/>
                    </a:cubicBezTo>
                    <a:cubicBezTo>
                      <a:pt x="494115" y="98806"/>
                      <a:pt x="495690" y="88510"/>
                      <a:pt x="508000" y="76200"/>
                    </a:cubicBezTo>
                    <a:cubicBezTo>
                      <a:pt x="513396" y="70804"/>
                      <a:pt x="520700" y="67733"/>
                      <a:pt x="527050" y="63500"/>
                    </a:cubicBezTo>
                    <a:cubicBezTo>
                      <a:pt x="529167" y="57150"/>
                      <a:pt x="530149" y="50301"/>
                      <a:pt x="533400" y="44450"/>
                    </a:cubicBezTo>
                    <a:cubicBezTo>
                      <a:pt x="540813" y="31107"/>
                      <a:pt x="565150" y="7408"/>
                      <a:pt x="5715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Freihandform 15">
                <a:extLst>
                  <a:ext uri="{FF2B5EF4-FFF2-40B4-BE49-F238E27FC236}">
                    <a16:creationId xmlns:a16="http://schemas.microsoft.com/office/drawing/2014/main" id="{109AC4FB-0784-40DD-9214-9D29BECAD692}"/>
                  </a:ext>
                </a:extLst>
              </p:cNvPr>
              <p:cNvSpPr/>
              <p:nvPr/>
            </p:nvSpPr>
            <p:spPr>
              <a:xfrm>
                <a:off x="6228622" y="3631020"/>
                <a:ext cx="1046331" cy="1781227"/>
              </a:xfrm>
              <a:custGeom>
                <a:avLst/>
                <a:gdLst>
                  <a:gd name="connsiteX0" fmla="*/ 571500 w 596084"/>
                  <a:gd name="connsiteY0" fmla="*/ 0 h 946150"/>
                  <a:gd name="connsiteX1" fmla="*/ 571500 w 596084"/>
                  <a:gd name="connsiteY1" fmla="*/ 0 h 946150"/>
                  <a:gd name="connsiteX2" fmla="*/ 577850 w 596084"/>
                  <a:gd name="connsiteY2" fmla="*/ 419100 h 946150"/>
                  <a:gd name="connsiteX3" fmla="*/ 577850 w 596084"/>
                  <a:gd name="connsiteY3" fmla="*/ 914400 h 946150"/>
                  <a:gd name="connsiteX4" fmla="*/ 539750 w 596084"/>
                  <a:gd name="connsiteY4" fmla="*/ 927100 h 946150"/>
                  <a:gd name="connsiteX5" fmla="*/ 488950 w 596084"/>
                  <a:gd name="connsiteY5" fmla="*/ 933450 h 946150"/>
                  <a:gd name="connsiteX6" fmla="*/ 311150 w 596084"/>
                  <a:gd name="connsiteY6" fmla="*/ 939800 h 946150"/>
                  <a:gd name="connsiteX7" fmla="*/ 209550 w 596084"/>
                  <a:gd name="connsiteY7" fmla="*/ 946150 h 946150"/>
                  <a:gd name="connsiteX8" fmla="*/ 38100 w 596084"/>
                  <a:gd name="connsiteY8" fmla="*/ 933450 h 946150"/>
                  <a:gd name="connsiteX9" fmla="*/ 19050 w 596084"/>
                  <a:gd name="connsiteY9" fmla="*/ 927100 h 946150"/>
                  <a:gd name="connsiteX10" fmla="*/ 0 w 596084"/>
                  <a:gd name="connsiteY10" fmla="*/ 914400 h 946150"/>
                  <a:gd name="connsiteX11" fmla="*/ 12700 w 596084"/>
                  <a:gd name="connsiteY11" fmla="*/ 869950 h 946150"/>
                  <a:gd name="connsiteX12" fmla="*/ 31750 w 596084"/>
                  <a:gd name="connsiteY12" fmla="*/ 850900 h 946150"/>
                  <a:gd name="connsiteX13" fmla="*/ 57150 w 596084"/>
                  <a:gd name="connsiteY13" fmla="*/ 812800 h 946150"/>
                  <a:gd name="connsiteX14" fmla="*/ 95250 w 596084"/>
                  <a:gd name="connsiteY14" fmla="*/ 755650 h 946150"/>
                  <a:gd name="connsiteX15" fmla="*/ 107950 w 596084"/>
                  <a:gd name="connsiteY15" fmla="*/ 736600 h 946150"/>
                  <a:gd name="connsiteX16" fmla="*/ 127000 w 596084"/>
                  <a:gd name="connsiteY16" fmla="*/ 723900 h 946150"/>
                  <a:gd name="connsiteX17" fmla="*/ 152400 w 596084"/>
                  <a:gd name="connsiteY17" fmla="*/ 692150 h 946150"/>
                  <a:gd name="connsiteX18" fmla="*/ 158750 w 596084"/>
                  <a:gd name="connsiteY18" fmla="*/ 673100 h 946150"/>
                  <a:gd name="connsiteX19" fmla="*/ 177800 w 596084"/>
                  <a:gd name="connsiteY19" fmla="*/ 654050 h 946150"/>
                  <a:gd name="connsiteX20" fmla="*/ 203200 w 596084"/>
                  <a:gd name="connsiteY20" fmla="*/ 622300 h 946150"/>
                  <a:gd name="connsiteX21" fmla="*/ 247650 w 596084"/>
                  <a:gd name="connsiteY21" fmla="*/ 571500 h 946150"/>
                  <a:gd name="connsiteX22" fmla="*/ 273050 w 596084"/>
                  <a:gd name="connsiteY22" fmla="*/ 533400 h 946150"/>
                  <a:gd name="connsiteX23" fmla="*/ 285750 w 596084"/>
                  <a:gd name="connsiteY23" fmla="*/ 514350 h 946150"/>
                  <a:gd name="connsiteX24" fmla="*/ 304800 w 596084"/>
                  <a:gd name="connsiteY24" fmla="*/ 501650 h 946150"/>
                  <a:gd name="connsiteX25" fmla="*/ 330200 w 596084"/>
                  <a:gd name="connsiteY25" fmla="*/ 463550 h 946150"/>
                  <a:gd name="connsiteX26" fmla="*/ 336550 w 596084"/>
                  <a:gd name="connsiteY26" fmla="*/ 444500 h 946150"/>
                  <a:gd name="connsiteX27" fmla="*/ 361950 w 596084"/>
                  <a:gd name="connsiteY27" fmla="*/ 406400 h 946150"/>
                  <a:gd name="connsiteX28" fmla="*/ 374650 w 596084"/>
                  <a:gd name="connsiteY28" fmla="*/ 387350 h 946150"/>
                  <a:gd name="connsiteX29" fmla="*/ 393700 w 596084"/>
                  <a:gd name="connsiteY29" fmla="*/ 349250 h 946150"/>
                  <a:gd name="connsiteX30" fmla="*/ 406400 w 596084"/>
                  <a:gd name="connsiteY30" fmla="*/ 292100 h 946150"/>
                  <a:gd name="connsiteX31" fmla="*/ 412750 w 596084"/>
                  <a:gd name="connsiteY31" fmla="*/ 273050 h 946150"/>
                  <a:gd name="connsiteX32" fmla="*/ 425450 w 596084"/>
                  <a:gd name="connsiteY32" fmla="*/ 228600 h 946150"/>
                  <a:gd name="connsiteX33" fmla="*/ 438150 w 596084"/>
                  <a:gd name="connsiteY33" fmla="*/ 209550 h 946150"/>
                  <a:gd name="connsiteX34" fmla="*/ 444500 w 596084"/>
                  <a:gd name="connsiteY34" fmla="*/ 190500 h 946150"/>
                  <a:gd name="connsiteX35" fmla="*/ 457200 w 596084"/>
                  <a:gd name="connsiteY35" fmla="*/ 171450 h 946150"/>
                  <a:gd name="connsiteX36" fmla="*/ 463550 w 596084"/>
                  <a:gd name="connsiteY36" fmla="*/ 152400 h 946150"/>
                  <a:gd name="connsiteX37" fmla="*/ 488950 w 596084"/>
                  <a:gd name="connsiteY37" fmla="*/ 114300 h 946150"/>
                  <a:gd name="connsiteX38" fmla="*/ 508000 w 596084"/>
                  <a:gd name="connsiteY38" fmla="*/ 76200 h 946150"/>
                  <a:gd name="connsiteX39" fmla="*/ 527050 w 596084"/>
                  <a:gd name="connsiteY39" fmla="*/ 63500 h 946150"/>
                  <a:gd name="connsiteX40" fmla="*/ 533400 w 596084"/>
                  <a:gd name="connsiteY40" fmla="*/ 44450 h 946150"/>
                  <a:gd name="connsiteX41" fmla="*/ 571500 w 596084"/>
                  <a:gd name="connsiteY41" fmla="*/ 0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84" h="946150">
                    <a:moveTo>
                      <a:pt x="571500" y="0"/>
                    </a:moveTo>
                    <a:lnTo>
                      <a:pt x="571500" y="0"/>
                    </a:lnTo>
                    <a:cubicBezTo>
                      <a:pt x="573617" y="139700"/>
                      <a:pt x="574484" y="279425"/>
                      <a:pt x="577850" y="419100"/>
                    </a:cubicBezTo>
                    <a:cubicBezTo>
                      <a:pt x="583028" y="634007"/>
                      <a:pt x="616154" y="569662"/>
                      <a:pt x="577850" y="914400"/>
                    </a:cubicBezTo>
                    <a:cubicBezTo>
                      <a:pt x="576372" y="927705"/>
                      <a:pt x="553034" y="925440"/>
                      <a:pt x="539750" y="927100"/>
                    </a:cubicBezTo>
                    <a:cubicBezTo>
                      <a:pt x="522817" y="929217"/>
                      <a:pt x="505989" y="932503"/>
                      <a:pt x="488950" y="933450"/>
                    </a:cubicBezTo>
                    <a:cubicBezTo>
                      <a:pt x="429737" y="936740"/>
                      <a:pt x="370393" y="937107"/>
                      <a:pt x="311150" y="939800"/>
                    </a:cubicBezTo>
                    <a:cubicBezTo>
                      <a:pt x="277252" y="941341"/>
                      <a:pt x="243417" y="944033"/>
                      <a:pt x="209550" y="946150"/>
                    </a:cubicBezTo>
                    <a:cubicBezTo>
                      <a:pt x="140847" y="943027"/>
                      <a:pt x="96625" y="948081"/>
                      <a:pt x="38100" y="933450"/>
                    </a:cubicBezTo>
                    <a:cubicBezTo>
                      <a:pt x="31606" y="931827"/>
                      <a:pt x="25037" y="930093"/>
                      <a:pt x="19050" y="927100"/>
                    </a:cubicBezTo>
                    <a:cubicBezTo>
                      <a:pt x="12224" y="923687"/>
                      <a:pt x="6350" y="918633"/>
                      <a:pt x="0" y="914400"/>
                    </a:cubicBezTo>
                    <a:cubicBezTo>
                      <a:pt x="847" y="911013"/>
                      <a:pt x="9056" y="875416"/>
                      <a:pt x="12700" y="869950"/>
                    </a:cubicBezTo>
                    <a:cubicBezTo>
                      <a:pt x="17681" y="862478"/>
                      <a:pt x="26237" y="857989"/>
                      <a:pt x="31750" y="850900"/>
                    </a:cubicBezTo>
                    <a:cubicBezTo>
                      <a:pt x="41121" y="838852"/>
                      <a:pt x="48683" y="825500"/>
                      <a:pt x="57150" y="812800"/>
                    </a:cubicBezTo>
                    <a:lnTo>
                      <a:pt x="95250" y="755650"/>
                    </a:lnTo>
                    <a:cubicBezTo>
                      <a:pt x="99483" y="749300"/>
                      <a:pt x="101600" y="740833"/>
                      <a:pt x="107950" y="736600"/>
                    </a:cubicBezTo>
                    <a:lnTo>
                      <a:pt x="127000" y="723900"/>
                    </a:lnTo>
                    <a:cubicBezTo>
                      <a:pt x="142961" y="676017"/>
                      <a:pt x="119574" y="733182"/>
                      <a:pt x="152400" y="692150"/>
                    </a:cubicBezTo>
                    <a:cubicBezTo>
                      <a:pt x="156581" y="686923"/>
                      <a:pt x="155037" y="678669"/>
                      <a:pt x="158750" y="673100"/>
                    </a:cubicBezTo>
                    <a:cubicBezTo>
                      <a:pt x="163731" y="665628"/>
                      <a:pt x="171450" y="660400"/>
                      <a:pt x="177800" y="654050"/>
                    </a:cubicBezTo>
                    <a:cubicBezTo>
                      <a:pt x="192100" y="611150"/>
                      <a:pt x="172268" y="657651"/>
                      <a:pt x="203200" y="622300"/>
                    </a:cubicBezTo>
                    <a:cubicBezTo>
                      <a:pt x="255058" y="563033"/>
                      <a:pt x="204787" y="600075"/>
                      <a:pt x="247650" y="571500"/>
                    </a:cubicBezTo>
                    <a:lnTo>
                      <a:pt x="273050" y="533400"/>
                    </a:lnTo>
                    <a:cubicBezTo>
                      <a:pt x="277283" y="527050"/>
                      <a:pt x="279400" y="518583"/>
                      <a:pt x="285750" y="514350"/>
                    </a:cubicBezTo>
                    <a:lnTo>
                      <a:pt x="304800" y="501650"/>
                    </a:lnTo>
                    <a:cubicBezTo>
                      <a:pt x="319899" y="456354"/>
                      <a:pt x="298489" y="511116"/>
                      <a:pt x="330200" y="463550"/>
                    </a:cubicBezTo>
                    <a:cubicBezTo>
                      <a:pt x="333913" y="457981"/>
                      <a:pt x="333299" y="450351"/>
                      <a:pt x="336550" y="444500"/>
                    </a:cubicBezTo>
                    <a:cubicBezTo>
                      <a:pt x="343963" y="431157"/>
                      <a:pt x="353483" y="419100"/>
                      <a:pt x="361950" y="406400"/>
                    </a:cubicBezTo>
                    <a:cubicBezTo>
                      <a:pt x="366183" y="400050"/>
                      <a:pt x="372237" y="394590"/>
                      <a:pt x="374650" y="387350"/>
                    </a:cubicBezTo>
                    <a:cubicBezTo>
                      <a:pt x="390611" y="339467"/>
                      <a:pt x="369081" y="398489"/>
                      <a:pt x="393700" y="349250"/>
                    </a:cubicBezTo>
                    <a:cubicBezTo>
                      <a:pt x="402277" y="332096"/>
                      <a:pt x="402498" y="309660"/>
                      <a:pt x="406400" y="292100"/>
                    </a:cubicBezTo>
                    <a:cubicBezTo>
                      <a:pt x="407852" y="285566"/>
                      <a:pt x="410911" y="279486"/>
                      <a:pt x="412750" y="273050"/>
                    </a:cubicBezTo>
                    <a:cubicBezTo>
                      <a:pt x="415463" y="263555"/>
                      <a:pt x="420375" y="238750"/>
                      <a:pt x="425450" y="228600"/>
                    </a:cubicBezTo>
                    <a:cubicBezTo>
                      <a:pt x="428863" y="221774"/>
                      <a:pt x="434737" y="216376"/>
                      <a:pt x="438150" y="209550"/>
                    </a:cubicBezTo>
                    <a:cubicBezTo>
                      <a:pt x="441143" y="203563"/>
                      <a:pt x="441507" y="196487"/>
                      <a:pt x="444500" y="190500"/>
                    </a:cubicBezTo>
                    <a:cubicBezTo>
                      <a:pt x="447913" y="183674"/>
                      <a:pt x="453787" y="178276"/>
                      <a:pt x="457200" y="171450"/>
                    </a:cubicBezTo>
                    <a:cubicBezTo>
                      <a:pt x="460193" y="165463"/>
                      <a:pt x="460299" y="158251"/>
                      <a:pt x="463550" y="152400"/>
                    </a:cubicBezTo>
                    <a:cubicBezTo>
                      <a:pt x="470963" y="139057"/>
                      <a:pt x="484123" y="128780"/>
                      <a:pt x="488950" y="114300"/>
                    </a:cubicBezTo>
                    <a:cubicBezTo>
                      <a:pt x="494115" y="98806"/>
                      <a:pt x="495690" y="88510"/>
                      <a:pt x="508000" y="76200"/>
                    </a:cubicBezTo>
                    <a:cubicBezTo>
                      <a:pt x="513396" y="70804"/>
                      <a:pt x="520700" y="67733"/>
                      <a:pt x="527050" y="63500"/>
                    </a:cubicBezTo>
                    <a:cubicBezTo>
                      <a:pt x="529167" y="57150"/>
                      <a:pt x="530149" y="50301"/>
                      <a:pt x="533400" y="44450"/>
                    </a:cubicBezTo>
                    <a:cubicBezTo>
                      <a:pt x="540813" y="31107"/>
                      <a:pt x="565150" y="7408"/>
                      <a:pt x="5715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Freihandform 16">
                <a:extLst>
                  <a:ext uri="{FF2B5EF4-FFF2-40B4-BE49-F238E27FC236}">
                    <a16:creationId xmlns:a16="http://schemas.microsoft.com/office/drawing/2014/main" id="{40584BD5-1E1E-4CAF-9C26-6656AF085916}"/>
                  </a:ext>
                </a:extLst>
              </p:cNvPr>
              <p:cNvSpPr/>
              <p:nvPr/>
            </p:nvSpPr>
            <p:spPr>
              <a:xfrm>
                <a:off x="2508509" y="1867255"/>
                <a:ext cx="1192405" cy="1928869"/>
              </a:xfrm>
              <a:custGeom>
                <a:avLst/>
                <a:gdLst>
                  <a:gd name="connsiteX0" fmla="*/ 1009650 w 1009650"/>
                  <a:gd name="connsiteY0" fmla="*/ 133350 h 1708150"/>
                  <a:gd name="connsiteX1" fmla="*/ 1009650 w 1009650"/>
                  <a:gd name="connsiteY1" fmla="*/ 133350 h 1708150"/>
                  <a:gd name="connsiteX2" fmla="*/ 952500 w 1009650"/>
                  <a:gd name="connsiteY2" fmla="*/ 146050 h 1708150"/>
                  <a:gd name="connsiteX3" fmla="*/ 914400 w 1009650"/>
                  <a:gd name="connsiteY3" fmla="*/ 158750 h 1708150"/>
                  <a:gd name="connsiteX4" fmla="*/ 850900 w 1009650"/>
                  <a:gd name="connsiteY4" fmla="*/ 171450 h 1708150"/>
                  <a:gd name="connsiteX5" fmla="*/ 812800 w 1009650"/>
                  <a:gd name="connsiteY5" fmla="*/ 184150 h 1708150"/>
                  <a:gd name="connsiteX6" fmla="*/ 787400 w 1009650"/>
                  <a:gd name="connsiteY6" fmla="*/ 190500 h 1708150"/>
                  <a:gd name="connsiteX7" fmla="*/ 755650 w 1009650"/>
                  <a:gd name="connsiteY7" fmla="*/ 196850 h 1708150"/>
                  <a:gd name="connsiteX8" fmla="*/ 717550 w 1009650"/>
                  <a:gd name="connsiteY8" fmla="*/ 209550 h 1708150"/>
                  <a:gd name="connsiteX9" fmla="*/ 698500 w 1009650"/>
                  <a:gd name="connsiteY9" fmla="*/ 222250 h 1708150"/>
                  <a:gd name="connsiteX10" fmla="*/ 679450 w 1009650"/>
                  <a:gd name="connsiteY10" fmla="*/ 228600 h 1708150"/>
                  <a:gd name="connsiteX11" fmla="*/ 622300 w 1009650"/>
                  <a:gd name="connsiteY11" fmla="*/ 273050 h 1708150"/>
                  <a:gd name="connsiteX12" fmla="*/ 603250 w 1009650"/>
                  <a:gd name="connsiteY12" fmla="*/ 285750 h 1708150"/>
                  <a:gd name="connsiteX13" fmla="*/ 565150 w 1009650"/>
                  <a:gd name="connsiteY13" fmla="*/ 317500 h 1708150"/>
                  <a:gd name="connsiteX14" fmla="*/ 520700 w 1009650"/>
                  <a:gd name="connsiteY14" fmla="*/ 374650 h 1708150"/>
                  <a:gd name="connsiteX15" fmla="*/ 488950 w 1009650"/>
                  <a:gd name="connsiteY15" fmla="*/ 406400 h 1708150"/>
                  <a:gd name="connsiteX16" fmla="*/ 444500 w 1009650"/>
                  <a:gd name="connsiteY16" fmla="*/ 450850 h 1708150"/>
                  <a:gd name="connsiteX17" fmla="*/ 425450 w 1009650"/>
                  <a:gd name="connsiteY17" fmla="*/ 488950 h 1708150"/>
                  <a:gd name="connsiteX18" fmla="*/ 406400 w 1009650"/>
                  <a:gd name="connsiteY18" fmla="*/ 495300 h 1708150"/>
                  <a:gd name="connsiteX19" fmla="*/ 374650 w 1009650"/>
                  <a:gd name="connsiteY19" fmla="*/ 527050 h 1708150"/>
                  <a:gd name="connsiteX20" fmla="*/ 336550 w 1009650"/>
                  <a:gd name="connsiteY20" fmla="*/ 565150 h 1708150"/>
                  <a:gd name="connsiteX21" fmla="*/ 317500 w 1009650"/>
                  <a:gd name="connsiteY21" fmla="*/ 603250 h 1708150"/>
                  <a:gd name="connsiteX22" fmla="*/ 311150 w 1009650"/>
                  <a:gd name="connsiteY22" fmla="*/ 622300 h 1708150"/>
                  <a:gd name="connsiteX23" fmla="*/ 298450 w 1009650"/>
                  <a:gd name="connsiteY23" fmla="*/ 641350 h 1708150"/>
                  <a:gd name="connsiteX24" fmla="*/ 285750 w 1009650"/>
                  <a:gd name="connsiteY24" fmla="*/ 679450 h 1708150"/>
                  <a:gd name="connsiteX25" fmla="*/ 273050 w 1009650"/>
                  <a:gd name="connsiteY25" fmla="*/ 717550 h 1708150"/>
                  <a:gd name="connsiteX26" fmla="*/ 266700 w 1009650"/>
                  <a:gd name="connsiteY26" fmla="*/ 736600 h 1708150"/>
                  <a:gd name="connsiteX27" fmla="*/ 254000 w 1009650"/>
                  <a:gd name="connsiteY27" fmla="*/ 755650 h 1708150"/>
                  <a:gd name="connsiteX28" fmla="*/ 241300 w 1009650"/>
                  <a:gd name="connsiteY28" fmla="*/ 793750 h 1708150"/>
                  <a:gd name="connsiteX29" fmla="*/ 215900 w 1009650"/>
                  <a:gd name="connsiteY29" fmla="*/ 850900 h 1708150"/>
                  <a:gd name="connsiteX30" fmla="*/ 209550 w 1009650"/>
                  <a:gd name="connsiteY30" fmla="*/ 869950 h 1708150"/>
                  <a:gd name="connsiteX31" fmla="*/ 196850 w 1009650"/>
                  <a:gd name="connsiteY31" fmla="*/ 889000 h 1708150"/>
                  <a:gd name="connsiteX32" fmla="*/ 177800 w 1009650"/>
                  <a:gd name="connsiteY32" fmla="*/ 946150 h 1708150"/>
                  <a:gd name="connsiteX33" fmla="*/ 165100 w 1009650"/>
                  <a:gd name="connsiteY33" fmla="*/ 984250 h 1708150"/>
                  <a:gd name="connsiteX34" fmla="*/ 158750 w 1009650"/>
                  <a:gd name="connsiteY34" fmla="*/ 1003300 h 1708150"/>
                  <a:gd name="connsiteX35" fmla="*/ 152400 w 1009650"/>
                  <a:gd name="connsiteY35" fmla="*/ 1035050 h 1708150"/>
                  <a:gd name="connsiteX36" fmla="*/ 146050 w 1009650"/>
                  <a:gd name="connsiteY36" fmla="*/ 1092200 h 1708150"/>
                  <a:gd name="connsiteX37" fmla="*/ 139700 w 1009650"/>
                  <a:gd name="connsiteY37" fmla="*/ 1111250 h 1708150"/>
                  <a:gd name="connsiteX38" fmla="*/ 127000 w 1009650"/>
                  <a:gd name="connsiteY38" fmla="*/ 1155700 h 1708150"/>
                  <a:gd name="connsiteX39" fmla="*/ 127000 w 1009650"/>
                  <a:gd name="connsiteY39" fmla="*/ 1498600 h 1708150"/>
                  <a:gd name="connsiteX40" fmla="*/ 139700 w 1009650"/>
                  <a:gd name="connsiteY40" fmla="*/ 1587500 h 1708150"/>
                  <a:gd name="connsiteX41" fmla="*/ 158750 w 1009650"/>
                  <a:gd name="connsiteY41" fmla="*/ 1625600 h 1708150"/>
                  <a:gd name="connsiteX42" fmla="*/ 165100 w 1009650"/>
                  <a:gd name="connsiteY42" fmla="*/ 1644650 h 1708150"/>
                  <a:gd name="connsiteX43" fmla="*/ 158750 w 1009650"/>
                  <a:gd name="connsiteY43" fmla="*/ 1701800 h 1708150"/>
                  <a:gd name="connsiteX44" fmla="*/ 139700 w 1009650"/>
                  <a:gd name="connsiteY44" fmla="*/ 1708150 h 1708150"/>
                  <a:gd name="connsiteX45" fmla="*/ 95250 w 1009650"/>
                  <a:gd name="connsiteY45" fmla="*/ 1701800 h 1708150"/>
                  <a:gd name="connsiteX46" fmla="*/ 76200 w 1009650"/>
                  <a:gd name="connsiteY46" fmla="*/ 1644650 h 1708150"/>
                  <a:gd name="connsiteX47" fmla="*/ 69850 w 1009650"/>
                  <a:gd name="connsiteY47" fmla="*/ 1625600 h 1708150"/>
                  <a:gd name="connsiteX48" fmla="*/ 57150 w 1009650"/>
                  <a:gd name="connsiteY48" fmla="*/ 1574800 h 1708150"/>
                  <a:gd name="connsiteX49" fmla="*/ 63500 w 1009650"/>
                  <a:gd name="connsiteY49" fmla="*/ 1339850 h 1708150"/>
                  <a:gd name="connsiteX50" fmla="*/ 69850 w 1009650"/>
                  <a:gd name="connsiteY50" fmla="*/ 1282700 h 1708150"/>
                  <a:gd name="connsiteX51" fmla="*/ 63500 w 1009650"/>
                  <a:gd name="connsiteY51" fmla="*/ 965200 h 1708150"/>
                  <a:gd name="connsiteX52" fmla="*/ 57150 w 1009650"/>
                  <a:gd name="connsiteY52" fmla="*/ 946150 h 1708150"/>
                  <a:gd name="connsiteX53" fmla="*/ 44450 w 1009650"/>
                  <a:gd name="connsiteY53" fmla="*/ 882650 h 1708150"/>
                  <a:gd name="connsiteX54" fmla="*/ 38100 w 1009650"/>
                  <a:gd name="connsiteY54" fmla="*/ 863600 h 1708150"/>
                  <a:gd name="connsiteX55" fmla="*/ 25400 w 1009650"/>
                  <a:gd name="connsiteY55" fmla="*/ 806450 h 1708150"/>
                  <a:gd name="connsiteX56" fmla="*/ 12700 w 1009650"/>
                  <a:gd name="connsiteY56" fmla="*/ 787400 h 1708150"/>
                  <a:gd name="connsiteX57" fmla="*/ 0 w 1009650"/>
                  <a:gd name="connsiteY57" fmla="*/ 698500 h 1708150"/>
                  <a:gd name="connsiteX58" fmla="*/ 6350 w 1009650"/>
                  <a:gd name="connsiteY58" fmla="*/ 311150 h 1708150"/>
                  <a:gd name="connsiteX59" fmla="*/ 19050 w 1009650"/>
                  <a:gd name="connsiteY59" fmla="*/ 203200 h 1708150"/>
                  <a:gd name="connsiteX60" fmla="*/ 25400 w 1009650"/>
                  <a:gd name="connsiteY60" fmla="*/ 165100 h 1708150"/>
                  <a:gd name="connsiteX61" fmla="*/ 31750 w 1009650"/>
                  <a:gd name="connsiteY61" fmla="*/ 146050 h 1708150"/>
                  <a:gd name="connsiteX62" fmla="*/ 38100 w 1009650"/>
                  <a:gd name="connsiteY62" fmla="*/ 120650 h 1708150"/>
                  <a:gd name="connsiteX63" fmla="*/ 50800 w 1009650"/>
                  <a:gd name="connsiteY63" fmla="*/ 82550 h 1708150"/>
                  <a:gd name="connsiteX64" fmla="*/ 57150 w 1009650"/>
                  <a:gd name="connsiteY64" fmla="*/ 63500 h 1708150"/>
                  <a:gd name="connsiteX65" fmla="*/ 114300 w 1009650"/>
                  <a:gd name="connsiteY65" fmla="*/ 12700 h 1708150"/>
                  <a:gd name="connsiteX66" fmla="*/ 139700 w 1009650"/>
                  <a:gd name="connsiteY66" fmla="*/ 6350 h 1708150"/>
                  <a:gd name="connsiteX67" fmla="*/ 158750 w 1009650"/>
                  <a:gd name="connsiteY67" fmla="*/ 0 h 1708150"/>
                  <a:gd name="connsiteX68" fmla="*/ 596900 w 1009650"/>
                  <a:gd name="connsiteY68" fmla="*/ 12700 h 1708150"/>
                  <a:gd name="connsiteX69" fmla="*/ 622300 w 1009650"/>
                  <a:gd name="connsiteY69" fmla="*/ 19050 h 1708150"/>
                  <a:gd name="connsiteX70" fmla="*/ 685800 w 1009650"/>
                  <a:gd name="connsiteY70" fmla="*/ 25400 h 1708150"/>
                  <a:gd name="connsiteX71" fmla="*/ 787400 w 1009650"/>
                  <a:gd name="connsiteY71" fmla="*/ 38100 h 1708150"/>
                  <a:gd name="connsiteX72" fmla="*/ 844550 w 1009650"/>
                  <a:gd name="connsiteY72" fmla="*/ 50800 h 1708150"/>
                  <a:gd name="connsiteX73" fmla="*/ 908050 w 1009650"/>
                  <a:gd name="connsiteY73" fmla="*/ 69850 h 1708150"/>
                  <a:gd name="connsiteX74" fmla="*/ 927100 w 1009650"/>
                  <a:gd name="connsiteY74" fmla="*/ 76200 h 1708150"/>
                  <a:gd name="connsiteX75" fmla="*/ 977900 w 1009650"/>
                  <a:gd name="connsiteY75" fmla="*/ 107950 h 1708150"/>
                  <a:gd name="connsiteX76" fmla="*/ 996950 w 1009650"/>
                  <a:gd name="connsiteY76" fmla="*/ 114300 h 1708150"/>
                  <a:gd name="connsiteX77" fmla="*/ 1009650 w 1009650"/>
                  <a:gd name="connsiteY77" fmla="*/ 133350 h 170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09650" h="1708150">
                    <a:moveTo>
                      <a:pt x="1009650" y="133350"/>
                    </a:moveTo>
                    <a:lnTo>
                      <a:pt x="1009650" y="133350"/>
                    </a:lnTo>
                    <a:cubicBezTo>
                      <a:pt x="990600" y="137583"/>
                      <a:pt x="971356" y="141022"/>
                      <a:pt x="952500" y="146050"/>
                    </a:cubicBezTo>
                    <a:cubicBezTo>
                      <a:pt x="939565" y="149499"/>
                      <a:pt x="927527" y="156125"/>
                      <a:pt x="914400" y="158750"/>
                    </a:cubicBezTo>
                    <a:cubicBezTo>
                      <a:pt x="893233" y="162983"/>
                      <a:pt x="871378" y="164624"/>
                      <a:pt x="850900" y="171450"/>
                    </a:cubicBezTo>
                    <a:cubicBezTo>
                      <a:pt x="838200" y="175683"/>
                      <a:pt x="825787" y="180903"/>
                      <a:pt x="812800" y="184150"/>
                    </a:cubicBezTo>
                    <a:cubicBezTo>
                      <a:pt x="804333" y="186267"/>
                      <a:pt x="795919" y="188607"/>
                      <a:pt x="787400" y="190500"/>
                    </a:cubicBezTo>
                    <a:cubicBezTo>
                      <a:pt x="776864" y="192841"/>
                      <a:pt x="766063" y="194010"/>
                      <a:pt x="755650" y="196850"/>
                    </a:cubicBezTo>
                    <a:cubicBezTo>
                      <a:pt x="742735" y="200372"/>
                      <a:pt x="728689" y="202124"/>
                      <a:pt x="717550" y="209550"/>
                    </a:cubicBezTo>
                    <a:cubicBezTo>
                      <a:pt x="711200" y="213783"/>
                      <a:pt x="705326" y="218837"/>
                      <a:pt x="698500" y="222250"/>
                    </a:cubicBezTo>
                    <a:cubicBezTo>
                      <a:pt x="692513" y="225243"/>
                      <a:pt x="685301" y="225349"/>
                      <a:pt x="679450" y="228600"/>
                    </a:cubicBezTo>
                    <a:cubicBezTo>
                      <a:pt x="621673" y="260698"/>
                      <a:pt x="659324" y="242197"/>
                      <a:pt x="622300" y="273050"/>
                    </a:cubicBezTo>
                    <a:cubicBezTo>
                      <a:pt x="616437" y="277936"/>
                      <a:pt x="609113" y="280864"/>
                      <a:pt x="603250" y="285750"/>
                    </a:cubicBezTo>
                    <a:cubicBezTo>
                      <a:pt x="554357" y="326494"/>
                      <a:pt x="612448" y="285968"/>
                      <a:pt x="565150" y="317500"/>
                    </a:cubicBezTo>
                    <a:cubicBezTo>
                      <a:pt x="500953" y="413795"/>
                      <a:pt x="570438" y="314964"/>
                      <a:pt x="520700" y="374650"/>
                    </a:cubicBezTo>
                    <a:cubicBezTo>
                      <a:pt x="494242" y="406400"/>
                      <a:pt x="523875" y="383117"/>
                      <a:pt x="488950" y="406400"/>
                    </a:cubicBezTo>
                    <a:cubicBezTo>
                      <a:pt x="459837" y="450069"/>
                      <a:pt x="478030" y="439673"/>
                      <a:pt x="444500" y="450850"/>
                    </a:cubicBezTo>
                    <a:cubicBezTo>
                      <a:pt x="440317" y="463399"/>
                      <a:pt x="436641" y="479998"/>
                      <a:pt x="425450" y="488950"/>
                    </a:cubicBezTo>
                    <a:cubicBezTo>
                      <a:pt x="420223" y="493131"/>
                      <a:pt x="412750" y="493183"/>
                      <a:pt x="406400" y="495300"/>
                    </a:cubicBezTo>
                    <a:cubicBezTo>
                      <a:pt x="380230" y="534555"/>
                      <a:pt x="409286" y="496262"/>
                      <a:pt x="374650" y="527050"/>
                    </a:cubicBezTo>
                    <a:cubicBezTo>
                      <a:pt x="361226" y="538982"/>
                      <a:pt x="336550" y="565150"/>
                      <a:pt x="336550" y="565150"/>
                    </a:cubicBezTo>
                    <a:cubicBezTo>
                      <a:pt x="320589" y="613033"/>
                      <a:pt x="342119" y="554011"/>
                      <a:pt x="317500" y="603250"/>
                    </a:cubicBezTo>
                    <a:cubicBezTo>
                      <a:pt x="314507" y="609237"/>
                      <a:pt x="314143" y="616313"/>
                      <a:pt x="311150" y="622300"/>
                    </a:cubicBezTo>
                    <a:cubicBezTo>
                      <a:pt x="307737" y="629126"/>
                      <a:pt x="301550" y="634376"/>
                      <a:pt x="298450" y="641350"/>
                    </a:cubicBezTo>
                    <a:cubicBezTo>
                      <a:pt x="293013" y="653583"/>
                      <a:pt x="289983" y="666750"/>
                      <a:pt x="285750" y="679450"/>
                    </a:cubicBezTo>
                    <a:lnTo>
                      <a:pt x="273050" y="717550"/>
                    </a:lnTo>
                    <a:cubicBezTo>
                      <a:pt x="270933" y="723900"/>
                      <a:pt x="270413" y="731031"/>
                      <a:pt x="266700" y="736600"/>
                    </a:cubicBezTo>
                    <a:cubicBezTo>
                      <a:pt x="262467" y="742950"/>
                      <a:pt x="257100" y="748676"/>
                      <a:pt x="254000" y="755650"/>
                    </a:cubicBezTo>
                    <a:cubicBezTo>
                      <a:pt x="248563" y="767883"/>
                      <a:pt x="248726" y="782611"/>
                      <a:pt x="241300" y="793750"/>
                    </a:cubicBezTo>
                    <a:cubicBezTo>
                      <a:pt x="221174" y="823939"/>
                      <a:pt x="231013" y="805560"/>
                      <a:pt x="215900" y="850900"/>
                    </a:cubicBezTo>
                    <a:cubicBezTo>
                      <a:pt x="213783" y="857250"/>
                      <a:pt x="213263" y="864381"/>
                      <a:pt x="209550" y="869950"/>
                    </a:cubicBezTo>
                    <a:cubicBezTo>
                      <a:pt x="205317" y="876300"/>
                      <a:pt x="199950" y="882026"/>
                      <a:pt x="196850" y="889000"/>
                    </a:cubicBezTo>
                    <a:lnTo>
                      <a:pt x="177800" y="946150"/>
                    </a:lnTo>
                    <a:lnTo>
                      <a:pt x="165100" y="984250"/>
                    </a:lnTo>
                    <a:cubicBezTo>
                      <a:pt x="162983" y="990600"/>
                      <a:pt x="160063" y="996736"/>
                      <a:pt x="158750" y="1003300"/>
                    </a:cubicBezTo>
                    <a:cubicBezTo>
                      <a:pt x="156633" y="1013883"/>
                      <a:pt x="153926" y="1024366"/>
                      <a:pt x="152400" y="1035050"/>
                    </a:cubicBezTo>
                    <a:cubicBezTo>
                      <a:pt x="149689" y="1054025"/>
                      <a:pt x="149201" y="1073294"/>
                      <a:pt x="146050" y="1092200"/>
                    </a:cubicBezTo>
                    <a:cubicBezTo>
                      <a:pt x="144950" y="1098802"/>
                      <a:pt x="141539" y="1104814"/>
                      <a:pt x="139700" y="1111250"/>
                    </a:cubicBezTo>
                    <a:cubicBezTo>
                      <a:pt x="123753" y="1167064"/>
                      <a:pt x="142225" y="1110025"/>
                      <a:pt x="127000" y="1155700"/>
                    </a:cubicBezTo>
                    <a:cubicBezTo>
                      <a:pt x="109184" y="1298228"/>
                      <a:pt x="116777" y="1217458"/>
                      <a:pt x="127000" y="1498600"/>
                    </a:cubicBezTo>
                    <a:cubicBezTo>
                      <a:pt x="127841" y="1521720"/>
                      <a:pt x="133364" y="1562157"/>
                      <a:pt x="139700" y="1587500"/>
                    </a:cubicBezTo>
                    <a:cubicBezTo>
                      <a:pt x="147680" y="1619422"/>
                      <a:pt x="143230" y="1594560"/>
                      <a:pt x="158750" y="1625600"/>
                    </a:cubicBezTo>
                    <a:cubicBezTo>
                      <a:pt x="161743" y="1631587"/>
                      <a:pt x="162983" y="1638300"/>
                      <a:pt x="165100" y="1644650"/>
                    </a:cubicBezTo>
                    <a:cubicBezTo>
                      <a:pt x="162983" y="1663700"/>
                      <a:pt x="165869" y="1684004"/>
                      <a:pt x="158750" y="1701800"/>
                    </a:cubicBezTo>
                    <a:cubicBezTo>
                      <a:pt x="156264" y="1708015"/>
                      <a:pt x="146393" y="1708150"/>
                      <a:pt x="139700" y="1708150"/>
                    </a:cubicBezTo>
                    <a:cubicBezTo>
                      <a:pt x="124733" y="1708150"/>
                      <a:pt x="110067" y="1703917"/>
                      <a:pt x="95250" y="1701800"/>
                    </a:cubicBezTo>
                    <a:lnTo>
                      <a:pt x="76200" y="1644650"/>
                    </a:lnTo>
                    <a:cubicBezTo>
                      <a:pt x="74083" y="1638300"/>
                      <a:pt x="71163" y="1632164"/>
                      <a:pt x="69850" y="1625600"/>
                    </a:cubicBezTo>
                    <a:cubicBezTo>
                      <a:pt x="62187" y="1587286"/>
                      <a:pt x="66913" y="1604089"/>
                      <a:pt x="57150" y="1574800"/>
                    </a:cubicBezTo>
                    <a:cubicBezTo>
                      <a:pt x="59267" y="1496483"/>
                      <a:pt x="60097" y="1418121"/>
                      <a:pt x="63500" y="1339850"/>
                    </a:cubicBezTo>
                    <a:cubicBezTo>
                      <a:pt x="64333" y="1320701"/>
                      <a:pt x="69850" y="1301867"/>
                      <a:pt x="69850" y="1282700"/>
                    </a:cubicBezTo>
                    <a:cubicBezTo>
                      <a:pt x="69850" y="1176846"/>
                      <a:pt x="67492" y="1070979"/>
                      <a:pt x="63500" y="965200"/>
                    </a:cubicBezTo>
                    <a:cubicBezTo>
                      <a:pt x="63248" y="958511"/>
                      <a:pt x="58655" y="952672"/>
                      <a:pt x="57150" y="946150"/>
                    </a:cubicBezTo>
                    <a:cubicBezTo>
                      <a:pt x="52296" y="925117"/>
                      <a:pt x="51276" y="903128"/>
                      <a:pt x="44450" y="882650"/>
                    </a:cubicBezTo>
                    <a:cubicBezTo>
                      <a:pt x="42333" y="876300"/>
                      <a:pt x="39723" y="870094"/>
                      <a:pt x="38100" y="863600"/>
                    </a:cubicBezTo>
                    <a:cubicBezTo>
                      <a:pt x="36292" y="856367"/>
                      <a:pt x="29311" y="815576"/>
                      <a:pt x="25400" y="806450"/>
                    </a:cubicBezTo>
                    <a:cubicBezTo>
                      <a:pt x="22394" y="799435"/>
                      <a:pt x="16933" y="793750"/>
                      <a:pt x="12700" y="787400"/>
                    </a:cubicBezTo>
                    <a:cubicBezTo>
                      <a:pt x="9540" y="768442"/>
                      <a:pt x="0" y="714394"/>
                      <a:pt x="0" y="698500"/>
                    </a:cubicBezTo>
                    <a:cubicBezTo>
                      <a:pt x="0" y="569366"/>
                      <a:pt x="2813" y="440236"/>
                      <a:pt x="6350" y="311150"/>
                    </a:cubicBezTo>
                    <a:cubicBezTo>
                      <a:pt x="8302" y="239915"/>
                      <a:pt x="9943" y="253286"/>
                      <a:pt x="19050" y="203200"/>
                    </a:cubicBezTo>
                    <a:cubicBezTo>
                      <a:pt x="21353" y="190532"/>
                      <a:pt x="22607" y="177669"/>
                      <a:pt x="25400" y="165100"/>
                    </a:cubicBezTo>
                    <a:cubicBezTo>
                      <a:pt x="26852" y="158566"/>
                      <a:pt x="29911" y="152486"/>
                      <a:pt x="31750" y="146050"/>
                    </a:cubicBezTo>
                    <a:cubicBezTo>
                      <a:pt x="34148" y="137659"/>
                      <a:pt x="35592" y="129009"/>
                      <a:pt x="38100" y="120650"/>
                    </a:cubicBezTo>
                    <a:cubicBezTo>
                      <a:pt x="41947" y="107828"/>
                      <a:pt x="46567" y="95250"/>
                      <a:pt x="50800" y="82550"/>
                    </a:cubicBezTo>
                    <a:cubicBezTo>
                      <a:pt x="52917" y="76200"/>
                      <a:pt x="52417" y="68233"/>
                      <a:pt x="57150" y="63500"/>
                    </a:cubicBezTo>
                    <a:cubicBezTo>
                      <a:pt x="67313" y="53337"/>
                      <a:pt x="94470" y="21199"/>
                      <a:pt x="114300" y="12700"/>
                    </a:cubicBezTo>
                    <a:cubicBezTo>
                      <a:pt x="122322" y="9262"/>
                      <a:pt x="131309" y="8748"/>
                      <a:pt x="139700" y="6350"/>
                    </a:cubicBezTo>
                    <a:cubicBezTo>
                      <a:pt x="146136" y="4511"/>
                      <a:pt x="152400" y="2117"/>
                      <a:pt x="158750" y="0"/>
                    </a:cubicBezTo>
                    <a:cubicBezTo>
                      <a:pt x="202793" y="831"/>
                      <a:pt x="482036" y="1214"/>
                      <a:pt x="596900" y="12700"/>
                    </a:cubicBezTo>
                    <a:cubicBezTo>
                      <a:pt x="605584" y="13568"/>
                      <a:pt x="613660" y="17816"/>
                      <a:pt x="622300" y="19050"/>
                    </a:cubicBezTo>
                    <a:cubicBezTo>
                      <a:pt x="643358" y="22058"/>
                      <a:pt x="664668" y="22962"/>
                      <a:pt x="685800" y="25400"/>
                    </a:cubicBezTo>
                    <a:cubicBezTo>
                      <a:pt x="719705" y="29312"/>
                      <a:pt x="754289" y="29822"/>
                      <a:pt x="787400" y="38100"/>
                    </a:cubicBezTo>
                    <a:cubicBezTo>
                      <a:pt x="849345" y="53586"/>
                      <a:pt x="771996" y="34677"/>
                      <a:pt x="844550" y="50800"/>
                    </a:cubicBezTo>
                    <a:cubicBezTo>
                      <a:pt x="873340" y="57198"/>
                      <a:pt x="876391" y="59297"/>
                      <a:pt x="908050" y="69850"/>
                    </a:cubicBezTo>
                    <a:lnTo>
                      <a:pt x="927100" y="76200"/>
                    </a:lnTo>
                    <a:cubicBezTo>
                      <a:pt x="947226" y="106389"/>
                      <a:pt x="932560" y="92837"/>
                      <a:pt x="977900" y="107950"/>
                    </a:cubicBezTo>
                    <a:cubicBezTo>
                      <a:pt x="984250" y="110067"/>
                      <a:pt x="991381" y="110587"/>
                      <a:pt x="996950" y="114300"/>
                    </a:cubicBezTo>
                    <a:lnTo>
                      <a:pt x="1009650" y="1333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Freihandform 17">
                <a:extLst>
                  <a:ext uri="{FF2B5EF4-FFF2-40B4-BE49-F238E27FC236}">
                    <a16:creationId xmlns:a16="http://schemas.microsoft.com/office/drawing/2014/main" id="{FCC9B69B-8BED-45F8-A3D4-75445AB5EFC5}"/>
                  </a:ext>
                </a:extLst>
              </p:cNvPr>
              <p:cNvSpPr/>
              <p:nvPr/>
            </p:nvSpPr>
            <p:spPr>
              <a:xfrm rot="10800000">
                <a:off x="2487869" y="3743735"/>
                <a:ext cx="2581691" cy="1917756"/>
              </a:xfrm>
              <a:custGeom>
                <a:avLst/>
                <a:gdLst>
                  <a:gd name="connsiteX0" fmla="*/ 0 w 2233661"/>
                  <a:gd name="connsiteY0" fmla="*/ 0 h 1612900"/>
                  <a:gd name="connsiteX1" fmla="*/ 0 w 2233661"/>
                  <a:gd name="connsiteY1" fmla="*/ 0 h 1612900"/>
                  <a:gd name="connsiteX2" fmla="*/ 152400 w 2233661"/>
                  <a:gd name="connsiteY2" fmla="*/ 6350 h 1612900"/>
                  <a:gd name="connsiteX3" fmla="*/ 311150 w 2233661"/>
                  <a:gd name="connsiteY3" fmla="*/ 19050 h 1612900"/>
                  <a:gd name="connsiteX4" fmla="*/ 419100 w 2233661"/>
                  <a:gd name="connsiteY4" fmla="*/ 25400 h 1612900"/>
                  <a:gd name="connsiteX5" fmla="*/ 463550 w 2233661"/>
                  <a:gd name="connsiteY5" fmla="*/ 31750 h 1612900"/>
                  <a:gd name="connsiteX6" fmla="*/ 685800 w 2233661"/>
                  <a:gd name="connsiteY6" fmla="*/ 44450 h 1612900"/>
                  <a:gd name="connsiteX7" fmla="*/ 1035050 w 2233661"/>
                  <a:gd name="connsiteY7" fmla="*/ 50800 h 1612900"/>
                  <a:gd name="connsiteX8" fmla="*/ 1612900 w 2233661"/>
                  <a:gd name="connsiteY8" fmla="*/ 44450 h 1612900"/>
                  <a:gd name="connsiteX9" fmla="*/ 1695450 w 2233661"/>
                  <a:gd name="connsiteY9" fmla="*/ 38100 h 1612900"/>
                  <a:gd name="connsiteX10" fmla="*/ 1968500 w 2233661"/>
                  <a:gd name="connsiteY10" fmla="*/ 31750 h 1612900"/>
                  <a:gd name="connsiteX11" fmla="*/ 2063750 w 2233661"/>
                  <a:gd name="connsiteY11" fmla="*/ 25400 h 1612900"/>
                  <a:gd name="connsiteX12" fmla="*/ 2197100 w 2233661"/>
                  <a:gd name="connsiteY12" fmla="*/ 495300 h 1612900"/>
                  <a:gd name="connsiteX13" fmla="*/ 2190750 w 2233661"/>
                  <a:gd name="connsiteY13" fmla="*/ 768350 h 1612900"/>
                  <a:gd name="connsiteX14" fmla="*/ 2184400 w 2233661"/>
                  <a:gd name="connsiteY14" fmla="*/ 1606550 h 1612900"/>
                  <a:gd name="connsiteX15" fmla="*/ 2165350 w 2233661"/>
                  <a:gd name="connsiteY15" fmla="*/ 1612900 h 1612900"/>
                  <a:gd name="connsiteX16" fmla="*/ 2082800 w 2233661"/>
                  <a:gd name="connsiteY16" fmla="*/ 1606550 h 1612900"/>
                  <a:gd name="connsiteX17" fmla="*/ 2063750 w 2233661"/>
                  <a:gd name="connsiteY17" fmla="*/ 1600200 h 1612900"/>
                  <a:gd name="connsiteX18" fmla="*/ 2019300 w 2233661"/>
                  <a:gd name="connsiteY18" fmla="*/ 1587500 h 1612900"/>
                  <a:gd name="connsiteX19" fmla="*/ 1993900 w 2233661"/>
                  <a:gd name="connsiteY19" fmla="*/ 1574800 h 1612900"/>
                  <a:gd name="connsiteX20" fmla="*/ 1974850 w 2233661"/>
                  <a:gd name="connsiteY20" fmla="*/ 1568450 h 1612900"/>
                  <a:gd name="connsiteX21" fmla="*/ 1936750 w 2233661"/>
                  <a:gd name="connsiteY21" fmla="*/ 1543050 h 1612900"/>
                  <a:gd name="connsiteX22" fmla="*/ 1879600 w 2233661"/>
                  <a:gd name="connsiteY22" fmla="*/ 1504950 h 1612900"/>
                  <a:gd name="connsiteX23" fmla="*/ 1860550 w 2233661"/>
                  <a:gd name="connsiteY23" fmla="*/ 1492250 h 1612900"/>
                  <a:gd name="connsiteX24" fmla="*/ 1841500 w 2233661"/>
                  <a:gd name="connsiteY24" fmla="*/ 1479550 h 1612900"/>
                  <a:gd name="connsiteX25" fmla="*/ 1803400 w 2233661"/>
                  <a:gd name="connsiteY25" fmla="*/ 1447800 h 1612900"/>
                  <a:gd name="connsiteX26" fmla="*/ 1771650 w 2233661"/>
                  <a:gd name="connsiteY26" fmla="*/ 1409700 h 1612900"/>
                  <a:gd name="connsiteX27" fmla="*/ 1727200 w 2233661"/>
                  <a:gd name="connsiteY27" fmla="*/ 1358900 h 1612900"/>
                  <a:gd name="connsiteX28" fmla="*/ 1701800 w 2233661"/>
                  <a:gd name="connsiteY28" fmla="*/ 1320800 h 1612900"/>
                  <a:gd name="connsiteX29" fmla="*/ 1689100 w 2233661"/>
                  <a:gd name="connsiteY29" fmla="*/ 1301750 h 1612900"/>
                  <a:gd name="connsiteX30" fmla="*/ 1657350 w 2233661"/>
                  <a:gd name="connsiteY30" fmla="*/ 1263650 h 1612900"/>
                  <a:gd name="connsiteX31" fmla="*/ 1638300 w 2233661"/>
                  <a:gd name="connsiteY31" fmla="*/ 1244600 h 1612900"/>
                  <a:gd name="connsiteX32" fmla="*/ 1612900 w 2233661"/>
                  <a:gd name="connsiteY32" fmla="*/ 1206500 h 1612900"/>
                  <a:gd name="connsiteX33" fmla="*/ 1606550 w 2233661"/>
                  <a:gd name="connsiteY33" fmla="*/ 1187450 h 1612900"/>
                  <a:gd name="connsiteX34" fmla="*/ 1587500 w 2233661"/>
                  <a:gd name="connsiteY34" fmla="*/ 1168400 h 1612900"/>
                  <a:gd name="connsiteX35" fmla="*/ 1562100 w 2233661"/>
                  <a:gd name="connsiteY35" fmla="*/ 1136650 h 1612900"/>
                  <a:gd name="connsiteX36" fmla="*/ 1555750 w 2233661"/>
                  <a:gd name="connsiteY36" fmla="*/ 1117600 h 1612900"/>
                  <a:gd name="connsiteX37" fmla="*/ 1524000 w 2233661"/>
                  <a:gd name="connsiteY37" fmla="*/ 1085850 h 1612900"/>
                  <a:gd name="connsiteX38" fmla="*/ 1498600 w 2233661"/>
                  <a:gd name="connsiteY38" fmla="*/ 1047750 h 1612900"/>
                  <a:gd name="connsiteX39" fmla="*/ 1485900 w 2233661"/>
                  <a:gd name="connsiteY39" fmla="*/ 1028700 h 1612900"/>
                  <a:gd name="connsiteX40" fmla="*/ 1447800 w 2233661"/>
                  <a:gd name="connsiteY40" fmla="*/ 1003300 h 1612900"/>
                  <a:gd name="connsiteX41" fmla="*/ 1416050 w 2233661"/>
                  <a:gd name="connsiteY41" fmla="*/ 971550 h 1612900"/>
                  <a:gd name="connsiteX42" fmla="*/ 1358900 w 2233661"/>
                  <a:gd name="connsiteY42" fmla="*/ 920750 h 1612900"/>
                  <a:gd name="connsiteX43" fmla="*/ 1346200 w 2233661"/>
                  <a:gd name="connsiteY43" fmla="*/ 901700 h 1612900"/>
                  <a:gd name="connsiteX44" fmla="*/ 1327150 w 2233661"/>
                  <a:gd name="connsiteY44" fmla="*/ 889000 h 1612900"/>
                  <a:gd name="connsiteX45" fmla="*/ 1308100 w 2233661"/>
                  <a:gd name="connsiteY45" fmla="*/ 869950 h 1612900"/>
                  <a:gd name="connsiteX46" fmla="*/ 1289050 w 2233661"/>
                  <a:gd name="connsiteY46" fmla="*/ 857250 h 1612900"/>
                  <a:gd name="connsiteX47" fmla="*/ 1250950 w 2233661"/>
                  <a:gd name="connsiteY47" fmla="*/ 825500 h 1612900"/>
                  <a:gd name="connsiteX48" fmla="*/ 1206500 w 2233661"/>
                  <a:gd name="connsiteY48" fmla="*/ 774700 h 1612900"/>
                  <a:gd name="connsiteX49" fmla="*/ 1174750 w 2233661"/>
                  <a:gd name="connsiteY49" fmla="*/ 742950 h 1612900"/>
                  <a:gd name="connsiteX50" fmla="*/ 1143000 w 2233661"/>
                  <a:gd name="connsiteY50" fmla="*/ 717550 h 1612900"/>
                  <a:gd name="connsiteX51" fmla="*/ 1130300 w 2233661"/>
                  <a:gd name="connsiteY51" fmla="*/ 698500 h 1612900"/>
                  <a:gd name="connsiteX52" fmla="*/ 1092200 w 2233661"/>
                  <a:gd name="connsiteY52" fmla="*/ 666750 h 1612900"/>
                  <a:gd name="connsiteX53" fmla="*/ 1085850 w 2233661"/>
                  <a:gd name="connsiteY53" fmla="*/ 647700 h 1612900"/>
                  <a:gd name="connsiteX54" fmla="*/ 1066800 w 2233661"/>
                  <a:gd name="connsiteY54" fmla="*/ 635000 h 1612900"/>
                  <a:gd name="connsiteX55" fmla="*/ 1028700 w 2233661"/>
                  <a:gd name="connsiteY55" fmla="*/ 603250 h 1612900"/>
                  <a:gd name="connsiteX56" fmla="*/ 1016000 w 2233661"/>
                  <a:gd name="connsiteY56" fmla="*/ 584200 h 1612900"/>
                  <a:gd name="connsiteX57" fmla="*/ 996950 w 2233661"/>
                  <a:gd name="connsiteY57" fmla="*/ 577850 h 1612900"/>
                  <a:gd name="connsiteX58" fmla="*/ 977900 w 2233661"/>
                  <a:gd name="connsiteY58" fmla="*/ 565150 h 1612900"/>
                  <a:gd name="connsiteX59" fmla="*/ 958850 w 2233661"/>
                  <a:gd name="connsiteY59" fmla="*/ 558800 h 1612900"/>
                  <a:gd name="connsiteX60" fmla="*/ 939800 w 2233661"/>
                  <a:gd name="connsiteY60" fmla="*/ 546100 h 1612900"/>
                  <a:gd name="connsiteX61" fmla="*/ 920750 w 2233661"/>
                  <a:gd name="connsiteY61" fmla="*/ 539750 h 1612900"/>
                  <a:gd name="connsiteX62" fmla="*/ 882650 w 2233661"/>
                  <a:gd name="connsiteY62" fmla="*/ 514350 h 1612900"/>
                  <a:gd name="connsiteX63" fmla="*/ 844550 w 2233661"/>
                  <a:gd name="connsiteY63" fmla="*/ 495300 h 1612900"/>
                  <a:gd name="connsiteX64" fmla="*/ 825500 w 2233661"/>
                  <a:gd name="connsiteY64" fmla="*/ 488950 h 1612900"/>
                  <a:gd name="connsiteX65" fmla="*/ 787400 w 2233661"/>
                  <a:gd name="connsiteY65" fmla="*/ 463550 h 1612900"/>
                  <a:gd name="connsiteX66" fmla="*/ 768350 w 2233661"/>
                  <a:gd name="connsiteY66" fmla="*/ 450850 h 1612900"/>
                  <a:gd name="connsiteX67" fmla="*/ 749300 w 2233661"/>
                  <a:gd name="connsiteY67" fmla="*/ 444500 h 1612900"/>
                  <a:gd name="connsiteX68" fmla="*/ 692150 w 2233661"/>
                  <a:gd name="connsiteY68" fmla="*/ 412750 h 1612900"/>
                  <a:gd name="connsiteX69" fmla="*/ 673100 w 2233661"/>
                  <a:gd name="connsiteY69" fmla="*/ 393700 h 1612900"/>
                  <a:gd name="connsiteX70" fmla="*/ 654050 w 2233661"/>
                  <a:gd name="connsiteY70" fmla="*/ 381000 h 1612900"/>
                  <a:gd name="connsiteX71" fmla="*/ 622300 w 2233661"/>
                  <a:gd name="connsiteY71" fmla="*/ 355600 h 1612900"/>
                  <a:gd name="connsiteX72" fmla="*/ 609600 w 2233661"/>
                  <a:gd name="connsiteY72" fmla="*/ 336550 h 1612900"/>
                  <a:gd name="connsiteX73" fmla="*/ 590550 w 2233661"/>
                  <a:gd name="connsiteY73" fmla="*/ 330200 h 1612900"/>
                  <a:gd name="connsiteX74" fmla="*/ 571500 w 2233661"/>
                  <a:gd name="connsiteY74" fmla="*/ 317500 h 1612900"/>
                  <a:gd name="connsiteX75" fmla="*/ 552450 w 2233661"/>
                  <a:gd name="connsiteY75" fmla="*/ 298450 h 1612900"/>
                  <a:gd name="connsiteX76" fmla="*/ 514350 w 2233661"/>
                  <a:gd name="connsiteY76" fmla="*/ 285750 h 1612900"/>
                  <a:gd name="connsiteX77" fmla="*/ 476250 w 2233661"/>
                  <a:gd name="connsiteY77" fmla="*/ 260350 h 1612900"/>
                  <a:gd name="connsiteX78" fmla="*/ 438150 w 2233661"/>
                  <a:gd name="connsiteY78" fmla="*/ 247650 h 1612900"/>
                  <a:gd name="connsiteX79" fmla="*/ 400050 w 2233661"/>
                  <a:gd name="connsiteY79" fmla="*/ 222250 h 1612900"/>
                  <a:gd name="connsiteX80" fmla="*/ 361950 w 2233661"/>
                  <a:gd name="connsiteY80" fmla="*/ 209550 h 1612900"/>
                  <a:gd name="connsiteX81" fmla="*/ 323850 w 2233661"/>
                  <a:gd name="connsiteY81" fmla="*/ 184150 h 1612900"/>
                  <a:gd name="connsiteX82" fmla="*/ 304800 w 2233661"/>
                  <a:gd name="connsiteY82" fmla="*/ 171450 h 1612900"/>
                  <a:gd name="connsiteX83" fmla="*/ 279400 w 2233661"/>
                  <a:gd name="connsiteY83" fmla="*/ 158750 h 1612900"/>
                  <a:gd name="connsiteX84" fmla="*/ 241300 w 2233661"/>
                  <a:gd name="connsiteY84" fmla="*/ 133350 h 1612900"/>
                  <a:gd name="connsiteX85" fmla="*/ 222250 w 2233661"/>
                  <a:gd name="connsiteY85" fmla="*/ 127000 h 1612900"/>
                  <a:gd name="connsiteX86" fmla="*/ 184150 w 2233661"/>
                  <a:gd name="connsiteY86" fmla="*/ 101600 h 1612900"/>
                  <a:gd name="connsiteX87" fmla="*/ 146050 w 2233661"/>
                  <a:gd name="connsiteY87" fmla="*/ 82550 h 1612900"/>
                  <a:gd name="connsiteX88" fmla="*/ 127000 w 2233661"/>
                  <a:gd name="connsiteY88" fmla="*/ 76200 h 1612900"/>
                  <a:gd name="connsiteX89" fmla="*/ 88900 w 2233661"/>
                  <a:gd name="connsiteY89" fmla="*/ 50800 h 1612900"/>
                  <a:gd name="connsiteX90" fmla="*/ 50800 w 2233661"/>
                  <a:gd name="connsiteY90" fmla="*/ 25400 h 1612900"/>
                  <a:gd name="connsiteX91" fmla="*/ 31750 w 2233661"/>
                  <a:gd name="connsiteY91" fmla="*/ 12700 h 1612900"/>
                  <a:gd name="connsiteX92" fmla="*/ 0 w 2233661"/>
                  <a:gd name="connsiteY92" fmla="*/ 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33661" h="1612900">
                    <a:moveTo>
                      <a:pt x="0" y="0"/>
                    </a:moveTo>
                    <a:lnTo>
                      <a:pt x="0" y="0"/>
                    </a:lnTo>
                    <a:lnTo>
                      <a:pt x="152400" y="6350"/>
                    </a:lnTo>
                    <a:cubicBezTo>
                      <a:pt x="352178" y="16595"/>
                      <a:pt x="160299" y="7876"/>
                      <a:pt x="311150" y="19050"/>
                    </a:cubicBezTo>
                    <a:cubicBezTo>
                      <a:pt x="347097" y="21713"/>
                      <a:pt x="383117" y="23283"/>
                      <a:pt x="419100" y="25400"/>
                    </a:cubicBezTo>
                    <a:cubicBezTo>
                      <a:pt x="433917" y="27517"/>
                      <a:pt x="448657" y="30261"/>
                      <a:pt x="463550" y="31750"/>
                    </a:cubicBezTo>
                    <a:cubicBezTo>
                      <a:pt x="526294" y="38024"/>
                      <a:pt x="630488" y="43013"/>
                      <a:pt x="685800" y="44450"/>
                    </a:cubicBezTo>
                    <a:lnTo>
                      <a:pt x="1035050" y="50800"/>
                    </a:lnTo>
                    <a:lnTo>
                      <a:pt x="1612900" y="44450"/>
                    </a:lnTo>
                    <a:cubicBezTo>
                      <a:pt x="1640493" y="43919"/>
                      <a:pt x="1667870" y="39085"/>
                      <a:pt x="1695450" y="38100"/>
                    </a:cubicBezTo>
                    <a:cubicBezTo>
                      <a:pt x="1786433" y="34851"/>
                      <a:pt x="1877483" y="33867"/>
                      <a:pt x="1968500" y="31750"/>
                    </a:cubicBezTo>
                    <a:cubicBezTo>
                      <a:pt x="2000250" y="29633"/>
                      <a:pt x="2031930" y="25400"/>
                      <a:pt x="2063750" y="25400"/>
                    </a:cubicBezTo>
                    <a:cubicBezTo>
                      <a:pt x="2344896" y="25400"/>
                      <a:pt x="2190872" y="40653"/>
                      <a:pt x="2197100" y="495300"/>
                    </a:cubicBezTo>
                    <a:cubicBezTo>
                      <a:pt x="2194983" y="586317"/>
                      <a:pt x="2191790" y="677315"/>
                      <a:pt x="2190750" y="768350"/>
                    </a:cubicBezTo>
                    <a:cubicBezTo>
                      <a:pt x="2187557" y="1047740"/>
                      <a:pt x="2192799" y="1327268"/>
                      <a:pt x="2184400" y="1606550"/>
                    </a:cubicBezTo>
                    <a:cubicBezTo>
                      <a:pt x="2184199" y="1613240"/>
                      <a:pt x="2171700" y="1610783"/>
                      <a:pt x="2165350" y="1612900"/>
                    </a:cubicBezTo>
                    <a:cubicBezTo>
                      <a:pt x="2137833" y="1610783"/>
                      <a:pt x="2110185" y="1609973"/>
                      <a:pt x="2082800" y="1606550"/>
                    </a:cubicBezTo>
                    <a:cubicBezTo>
                      <a:pt x="2076158" y="1605720"/>
                      <a:pt x="2070186" y="1602039"/>
                      <a:pt x="2063750" y="1600200"/>
                    </a:cubicBezTo>
                    <a:cubicBezTo>
                      <a:pt x="2047638" y="1595597"/>
                      <a:pt x="2034525" y="1594025"/>
                      <a:pt x="2019300" y="1587500"/>
                    </a:cubicBezTo>
                    <a:cubicBezTo>
                      <a:pt x="2010599" y="1583771"/>
                      <a:pt x="2002601" y="1578529"/>
                      <a:pt x="1993900" y="1574800"/>
                    </a:cubicBezTo>
                    <a:cubicBezTo>
                      <a:pt x="1987748" y="1572163"/>
                      <a:pt x="1980701" y="1571701"/>
                      <a:pt x="1974850" y="1568450"/>
                    </a:cubicBezTo>
                    <a:cubicBezTo>
                      <a:pt x="1961507" y="1561037"/>
                      <a:pt x="1949450" y="1551517"/>
                      <a:pt x="1936750" y="1543050"/>
                    </a:cubicBezTo>
                    <a:lnTo>
                      <a:pt x="1879600" y="1504950"/>
                    </a:lnTo>
                    <a:lnTo>
                      <a:pt x="1860550" y="1492250"/>
                    </a:lnTo>
                    <a:cubicBezTo>
                      <a:pt x="1854200" y="1488017"/>
                      <a:pt x="1846896" y="1484946"/>
                      <a:pt x="1841500" y="1479550"/>
                    </a:cubicBezTo>
                    <a:cubicBezTo>
                      <a:pt x="1817054" y="1455104"/>
                      <a:pt x="1829922" y="1465481"/>
                      <a:pt x="1803400" y="1447800"/>
                    </a:cubicBezTo>
                    <a:cubicBezTo>
                      <a:pt x="1758018" y="1379727"/>
                      <a:pt x="1828692" y="1483039"/>
                      <a:pt x="1771650" y="1409700"/>
                    </a:cubicBezTo>
                    <a:cubicBezTo>
                      <a:pt x="1731759" y="1358412"/>
                      <a:pt x="1764079" y="1383486"/>
                      <a:pt x="1727200" y="1358900"/>
                    </a:cubicBezTo>
                    <a:lnTo>
                      <a:pt x="1701800" y="1320800"/>
                    </a:lnTo>
                    <a:cubicBezTo>
                      <a:pt x="1697567" y="1314450"/>
                      <a:pt x="1694496" y="1307146"/>
                      <a:pt x="1689100" y="1301750"/>
                    </a:cubicBezTo>
                    <a:cubicBezTo>
                      <a:pt x="1633445" y="1246095"/>
                      <a:pt x="1701553" y="1316694"/>
                      <a:pt x="1657350" y="1263650"/>
                    </a:cubicBezTo>
                    <a:cubicBezTo>
                      <a:pt x="1651601" y="1256751"/>
                      <a:pt x="1643813" y="1251689"/>
                      <a:pt x="1638300" y="1244600"/>
                    </a:cubicBezTo>
                    <a:cubicBezTo>
                      <a:pt x="1628929" y="1232552"/>
                      <a:pt x="1617727" y="1220980"/>
                      <a:pt x="1612900" y="1206500"/>
                    </a:cubicBezTo>
                    <a:cubicBezTo>
                      <a:pt x="1610783" y="1200150"/>
                      <a:pt x="1610263" y="1193019"/>
                      <a:pt x="1606550" y="1187450"/>
                    </a:cubicBezTo>
                    <a:cubicBezTo>
                      <a:pt x="1601569" y="1179978"/>
                      <a:pt x="1593850" y="1174750"/>
                      <a:pt x="1587500" y="1168400"/>
                    </a:cubicBezTo>
                    <a:cubicBezTo>
                      <a:pt x="1571539" y="1120517"/>
                      <a:pt x="1594926" y="1177682"/>
                      <a:pt x="1562100" y="1136650"/>
                    </a:cubicBezTo>
                    <a:cubicBezTo>
                      <a:pt x="1557919" y="1131423"/>
                      <a:pt x="1558743" y="1123587"/>
                      <a:pt x="1555750" y="1117600"/>
                    </a:cubicBezTo>
                    <a:cubicBezTo>
                      <a:pt x="1545167" y="1096433"/>
                      <a:pt x="1543050" y="1098550"/>
                      <a:pt x="1524000" y="1085850"/>
                    </a:cubicBezTo>
                    <a:lnTo>
                      <a:pt x="1498600" y="1047750"/>
                    </a:lnTo>
                    <a:cubicBezTo>
                      <a:pt x="1494367" y="1041400"/>
                      <a:pt x="1492250" y="1032933"/>
                      <a:pt x="1485900" y="1028700"/>
                    </a:cubicBezTo>
                    <a:lnTo>
                      <a:pt x="1447800" y="1003300"/>
                    </a:lnTo>
                    <a:cubicBezTo>
                      <a:pt x="1421630" y="964045"/>
                      <a:pt x="1450686" y="1002338"/>
                      <a:pt x="1416050" y="971550"/>
                    </a:cubicBezTo>
                    <a:cubicBezTo>
                      <a:pt x="1350805" y="913555"/>
                      <a:pt x="1402135" y="949574"/>
                      <a:pt x="1358900" y="920750"/>
                    </a:cubicBezTo>
                    <a:cubicBezTo>
                      <a:pt x="1354667" y="914400"/>
                      <a:pt x="1351596" y="907096"/>
                      <a:pt x="1346200" y="901700"/>
                    </a:cubicBezTo>
                    <a:cubicBezTo>
                      <a:pt x="1340804" y="896304"/>
                      <a:pt x="1333013" y="893886"/>
                      <a:pt x="1327150" y="889000"/>
                    </a:cubicBezTo>
                    <a:cubicBezTo>
                      <a:pt x="1320251" y="883251"/>
                      <a:pt x="1314999" y="875699"/>
                      <a:pt x="1308100" y="869950"/>
                    </a:cubicBezTo>
                    <a:cubicBezTo>
                      <a:pt x="1302237" y="865064"/>
                      <a:pt x="1294913" y="862136"/>
                      <a:pt x="1289050" y="857250"/>
                    </a:cubicBezTo>
                    <a:cubicBezTo>
                      <a:pt x="1240157" y="816506"/>
                      <a:pt x="1298248" y="857032"/>
                      <a:pt x="1250950" y="825500"/>
                    </a:cubicBezTo>
                    <a:cubicBezTo>
                      <a:pt x="1221317" y="781050"/>
                      <a:pt x="1238250" y="795867"/>
                      <a:pt x="1206500" y="774700"/>
                    </a:cubicBezTo>
                    <a:cubicBezTo>
                      <a:pt x="1172633" y="723900"/>
                      <a:pt x="1217083" y="785283"/>
                      <a:pt x="1174750" y="742950"/>
                    </a:cubicBezTo>
                    <a:cubicBezTo>
                      <a:pt x="1146027" y="714227"/>
                      <a:pt x="1180086" y="729912"/>
                      <a:pt x="1143000" y="717550"/>
                    </a:cubicBezTo>
                    <a:cubicBezTo>
                      <a:pt x="1138767" y="711200"/>
                      <a:pt x="1135186" y="704363"/>
                      <a:pt x="1130300" y="698500"/>
                    </a:cubicBezTo>
                    <a:cubicBezTo>
                      <a:pt x="1115021" y="680165"/>
                      <a:pt x="1110931" y="679237"/>
                      <a:pt x="1092200" y="666750"/>
                    </a:cubicBezTo>
                    <a:cubicBezTo>
                      <a:pt x="1090083" y="660400"/>
                      <a:pt x="1090031" y="652927"/>
                      <a:pt x="1085850" y="647700"/>
                    </a:cubicBezTo>
                    <a:cubicBezTo>
                      <a:pt x="1081082" y="641741"/>
                      <a:pt x="1072663" y="639886"/>
                      <a:pt x="1066800" y="635000"/>
                    </a:cubicBezTo>
                    <a:cubicBezTo>
                      <a:pt x="1017907" y="594256"/>
                      <a:pt x="1075998" y="634782"/>
                      <a:pt x="1028700" y="603250"/>
                    </a:cubicBezTo>
                    <a:cubicBezTo>
                      <a:pt x="1024467" y="596900"/>
                      <a:pt x="1021959" y="588968"/>
                      <a:pt x="1016000" y="584200"/>
                    </a:cubicBezTo>
                    <a:cubicBezTo>
                      <a:pt x="1010773" y="580019"/>
                      <a:pt x="1002937" y="580843"/>
                      <a:pt x="996950" y="577850"/>
                    </a:cubicBezTo>
                    <a:cubicBezTo>
                      <a:pt x="990124" y="574437"/>
                      <a:pt x="984726" y="568563"/>
                      <a:pt x="977900" y="565150"/>
                    </a:cubicBezTo>
                    <a:cubicBezTo>
                      <a:pt x="971913" y="562157"/>
                      <a:pt x="964837" y="561793"/>
                      <a:pt x="958850" y="558800"/>
                    </a:cubicBezTo>
                    <a:cubicBezTo>
                      <a:pt x="952024" y="555387"/>
                      <a:pt x="946626" y="549513"/>
                      <a:pt x="939800" y="546100"/>
                    </a:cubicBezTo>
                    <a:cubicBezTo>
                      <a:pt x="933813" y="543107"/>
                      <a:pt x="926601" y="543001"/>
                      <a:pt x="920750" y="539750"/>
                    </a:cubicBezTo>
                    <a:cubicBezTo>
                      <a:pt x="907407" y="532337"/>
                      <a:pt x="897130" y="519177"/>
                      <a:pt x="882650" y="514350"/>
                    </a:cubicBezTo>
                    <a:cubicBezTo>
                      <a:pt x="834767" y="498389"/>
                      <a:pt x="893789" y="519919"/>
                      <a:pt x="844550" y="495300"/>
                    </a:cubicBezTo>
                    <a:cubicBezTo>
                      <a:pt x="838563" y="492307"/>
                      <a:pt x="831351" y="492201"/>
                      <a:pt x="825500" y="488950"/>
                    </a:cubicBezTo>
                    <a:cubicBezTo>
                      <a:pt x="812157" y="481537"/>
                      <a:pt x="800100" y="472017"/>
                      <a:pt x="787400" y="463550"/>
                    </a:cubicBezTo>
                    <a:cubicBezTo>
                      <a:pt x="781050" y="459317"/>
                      <a:pt x="775590" y="453263"/>
                      <a:pt x="768350" y="450850"/>
                    </a:cubicBezTo>
                    <a:cubicBezTo>
                      <a:pt x="762000" y="448733"/>
                      <a:pt x="755151" y="447751"/>
                      <a:pt x="749300" y="444500"/>
                    </a:cubicBezTo>
                    <a:cubicBezTo>
                      <a:pt x="683796" y="408109"/>
                      <a:pt x="735255" y="427118"/>
                      <a:pt x="692150" y="412750"/>
                    </a:cubicBezTo>
                    <a:cubicBezTo>
                      <a:pt x="685800" y="406400"/>
                      <a:pt x="679999" y="399449"/>
                      <a:pt x="673100" y="393700"/>
                    </a:cubicBezTo>
                    <a:cubicBezTo>
                      <a:pt x="667237" y="388814"/>
                      <a:pt x="659446" y="386396"/>
                      <a:pt x="654050" y="381000"/>
                    </a:cubicBezTo>
                    <a:cubicBezTo>
                      <a:pt x="625327" y="352277"/>
                      <a:pt x="659386" y="367962"/>
                      <a:pt x="622300" y="355600"/>
                    </a:cubicBezTo>
                    <a:cubicBezTo>
                      <a:pt x="618067" y="349250"/>
                      <a:pt x="615559" y="341318"/>
                      <a:pt x="609600" y="336550"/>
                    </a:cubicBezTo>
                    <a:cubicBezTo>
                      <a:pt x="604373" y="332369"/>
                      <a:pt x="596537" y="333193"/>
                      <a:pt x="590550" y="330200"/>
                    </a:cubicBezTo>
                    <a:cubicBezTo>
                      <a:pt x="583724" y="326787"/>
                      <a:pt x="577363" y="322386"/>
                      <a:pt x="571500" y="317500"/>
                    </a:cubicBezTo>
                    <a:cubicBezTo>
                      <a:pt x="564601" y="311751"/>
                      <a:pt x="560300" y="302811"/>
                      <a:pt x="552450" y="298450"/>
                    </a:cubicBezTo>
                    <a:cubicBezTo>
                      <a:pt x="540748" y="291949"/>
                      <a:pt x="525489" y="293176"/>
                      <a:pt x="514350" y="285750"/>
                    </a:cubicBezTo>
                    <a:cubicBezTo>
                      <a:pt x="501650" y="277283"/>
                      <a:pt x="490730" y="265177"/>
                      <a:pt x="476250" y="260350"/>
                    </a:cubicBezTo>
                    <a:cubicBezTo>
                      <a:pt x="463550" y="256117"/>
                      <a:pt x="449289" y="255076"/>
                      <a:pt x="438150" y="247650"/>
                    </a:cubicBezTo>
                    <a:cubicBezTo>
                      <a:pt x="425450" y="239183"/>
                      <a:pt x="414530" y="227077"/>
                      <a:pt x="400050" y="222250"/>
                    </a:cubicBezTo>
                    <a:cubicBezTo>
                      <a:pt x="387350" y="218017"/>
                      <a:pt x="373089" y="216976"/>
                      <a:pt x="361950" y="209550"/>
                    </a:cubicBezTo>
                    <a:lnTo>
                      <a:pt x="323850" y="184150"/>
                    </a:lnTo>
                    <a:cubicBezTo>
                      <a:pt x="317500" y="179917"/>
                      <a:pt x="311626" y="174863"/>
                      <a:pt x="304800" y="171450"/>
                    </a:cubicBezTo>
                    <a:cubicBezTo>
                      <a:pt x="296333" y="167217"/>
                      <a:pt x="287517" y="163620"/>
                      <a:pt x="279400" y="158750"/>
                    </a:cubicBezTo>
                    <a:cubicBezTo>
                      <a:pt x="266312" y="150897"/>
                      <a:pt x="255780" y="138177"/>
                      <a:pt x="241300" y="133350"/>
                    </a:cubicBezTo>
                    <a:cubicBezTo>
                      <a:pt x="234950" y="131233"/>
                      <a:pt x="228101" y="130251"/>
                      <a:pt x="222250" y="127000"/>
                    </a:cubicBezTo>
                    <a:cubicBezTo>
                      <a:pt x="208907" y="119587"/>
                      <a:pt x="198630" y="106427"/>
                      <a:pt x="184150" y="101600"/>
                    </a:cubicBezTo>
                    <a:cubicBezTo>
                      <a:pt x="136267" y="85639"/>
                      <a:pt x="195289" y="107169"/>
                      <a:pt x="146050" y="82550"/>
                    </a:cubicBezTo>
                    <a:cubicBezTo>
                      <a:pt x="140063" y="79557"/>
                      <a:pt x="132851" y="79451"/>
                      <a:pt x="127000" y="76200"/>
                    </a:cubicBezTo>
                    <a:cubicBezTo>
                      <a:pt x="113657" y="68787"/>
                      <a:pt x="101600" y="59267"/>
                      <a:pt x="88900" y="50800"/>
                    </a:cubicBezTo>
                    <a:lnTo>
                      <a:pt x="50800" y="25400"/>
                    </a:lnTo>
                    <a:cubicBezTo>
                      <a:pt x="44450" y="21167"/>
                      <a:pt x="37146" y="18096"/>
                      <a:pt x="31750" y="1270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Freihandform 18">
                <a:extLst>
                  <a:ext uri="{FF2B5EF4-FFF2-40B4-BE49-F238E27FC236}">
                    <a16:creationId xmlns:a16="http://schemas.microsoft.com/office/drawing/2014/main" id="{6ACC759F-7CBA-4EF6-A9CE-03598EF9F82B}"/>
                  </a:ext>
                </a:extLst>
              </p:cNvPr>
              <p:cNvSpPr/>
              <p:nvPr/>
            </p:nvSpPr>
            <p:spPr>
              <a:xfrm>
                <a:off x="4407466" y="1814867"/>
                <a:ext cx="2886540" cy="2125724"/>
              </a:xfrm>
              <a:custGeom>
                <a:avLst/>
                <a:gdLst>
                  <a:gd name="connsiteX0" fmla="*/ 0 w 2233661"/>
                  <a:gd name="connsiteY0" fmla="*/ 0 h 1612900"/>
                  <a:gd name="connsiteX1" fmla="*/ 0 w 2233661"/>
                  <a:gd name="connsiteY1" fmla="*/ 0 h 1612900"/>
                  <a:gd name="connsiteX2" fmla="*/ 152400 w 2233661"/>
                  <a:gd name="connsiteY2" fmla="*/ 6350 h 1612900"/>
                  <a:gd name="connsiteX3" fmla="*/ 311150 w 2233661"/>
                  <a:gd name="connsiteY3" fmla="*/ 19050 h 1612900"/>
                  <a:gd name="connsiteX4" fmla="*/ 419100 w 2233661"/>
                  <a:gd name="connsiteY4" fmla="*/ 25400 h 1612900"/>
                  <a:gd name="connsiteX5" fmla="*/ 463550 w 2233661"/>
                  <a:gd name="connsiteY5" fmla="*/ 31750 h 1612900"/>
                  <a:gd name="connsiteX6" fmla="*/ 685800 w 2233661"/>
                  <a:gd name="connsiteY6" fmla="*/ 44450 h 1612900"/>
                  <a:gd name="connsiteX7" fmla="*/ 1035050 w 2233661"/>
                  <a:gd name="connsiteY7" fmla="*/ 50800 h 1612900"/>
                  <a:gd name="connsiteX8" fmla="*/ 1612900 w 2233661"/>
                  <a:gd name="connsiteY8" fmla="*/ 44450 h 1612900"/>
                  <a:gd name="connsiteX9" fmla="*/ 1695450 w 2233661"/>
                  <a:gd name="connsiteY9" fmla="*/ 38100 h 1612900"/>
                  <a:gd name="connsiteX10" fmla="*/ 1968500 w 2233661"/>
                  <a:gd name="connsiteY10" fmla="*/ 31750 h 1612900"/>
                  <a:gd name="connsiteX11" fmla="*/ 2063750 w 2233661"/>
                  <a:gd name="connsiteY11" fmla="*/ 25400 h 1612900"/>
                  <a:gd name="connsiteX12" fmla="*/ 2197100 w 2233661"/>
                  <a:gd name="connsiteY12" fmla="*/ 495300 h 1612900"/>
                  <a:gd name="connsiteX13" fmla="*/ 2190750 w 2233661"/>
                  <a:gd name="connsiteY13" fmla="*/ 768350 h 1612900"/>
                  <a:gd name="connsiteX14" fmla="*/ 2184400 w 2233661"/>
                  <a:gd name="connsiteY14" fmla="*/ 1606550 h 1612900"/>
                  <a:gd name="connsiteX15" fmla="*/ 2165350 w 2233661"/>
                  <a:gd name="connsiteY15" fmla="*/ 1612900 h 1612900"/>
                  <a:gd name="connsiteX16" fmla="*/ 2082800 w 2233661"/>
                  <a:gd name="connsiteY16" fmla="*/ 1606550 h 1612900"/>
                  <a:gd name="connsiteX17" fmla="*/ 2063750 w 2233661"/>
                  <a:gd name="connsiteY17" fmla="*/ 1600200 h 1612900"/>
                  <a:gd name="connsiteX18" fmla="*/ 2019300 w 2233661"/>
                  <a:gd name="connsiteY18" fmla="*/ 1587500 h 1612900"/>
                  <a:gd name="connsiteX19" fmla="*/ 1993900 w 2233661"/>
                  <a:gd name="connsiteY19" fmla="*/ 1574800 h 1612900"/>
                  <a:gd name="connsiteX20" fmla="*/ 1974850 w 2233661"/>
                  <a:gd name="connsiteY20" fmla="*/ 1568450 h 1612900"/>
                  <a:gd name="connsiteX21" fmla="*/ 1936750 w 2233661"/>
                  <a:gd name="connsiteY21" fmla="*/ 1543050 h 1612900"/>
                  <a:gd name="connsiteX22" fmla="*/ 1879600 w 2233661"/>
                  <a:gd name="connsiteY22" fmla="*/ 1504950 h 1612900"/>
                  <a:gd name="connsiteX23" fmla="*/ 1860550 w 2233661"/>
                  <a:gd name="connsiteY23" fmla="*/ 1492250 h 1612900"/>
                  <a:gd name="connsiteX24" fmla="*/ 1841500 w 2233661"/>
                  <a:gd name="connsiteY24" fmla="*/ 1479550 h 1612900"/>
                  <a:gd name="connsiteX25" fmla="*/ 1803400 w 2233661"/>
                  <a:gd name="connsiteY25" fmla="*/ 1447800 h 1612900"/>
                  <a:gd name="connsiteX26" fmla="*/ 1771650 w 2233661"/>
                  <a:gd name="connsiteY26" fmla="*/ 1409700 h 1612900"/>
                  <a:gd name="connsiteX27" fmla="*/ 1727200 w 2233661"/>
                  <a:gd name="connsiteY27" fmla="*/ 1358900 h 1612900"/>
                  <a:gd name="connsiteX28" fmla="*/ 1701800 w 2233661"/>
                  <a:gd name="connsiteY28" fmla="*/ 1320800 h 1612900"/>
                  <a:gd name="connsiteX29" fmla="*/ 1689100 w 2233661"/>
                  <a:gd name="connsiteY29" fmla="*/ 1301750 h 1612900"/>
                  <a:gd name="connsiteX30" fmla="*/ 1657350 w 2233661"/>
                  <a:gd name="connsiteY30" fmla="*/ 1263650 h 1612900"/>
                  <a:gd name="connsiteX31" fmla="*/ 1638300 w 2233661"/>
                  <a:gd name="connsiteY31" fmla="*/ 1244600 h 1612900"/>
                  <a:gd name="connsiteX32" fmla="*/ 1612900 w 2233661"/>
                  <a:gd name="connsiteY32" fmla="*/ 1206500 h 1612900"/>
                  <a:gd name="connsiteX33" fmla="*/ 1606550 w 2233661"/>
                  <a:gd name="connsiteY33" fmla="*/ 1187450 h 1612900"/>
                  <a:gd name="connsiteX34" fmla="*/ 1587500 w 2233661"/>
                  <a:gd name="connsiteY34" fmla="*/ 1168400 h 1612900"/>
                  <a:gd name="connsiteX35" fmla="*/ 1562100 w 2233661"/>
                  <a:gd name="connsiteY35" fmla="*/ 1136650 h 1612900"/>
                  <a:gd name="connsiteX36" fmla="*/ 1555750 w 2233661"/>
                  <a:gd name="connsiteY36" fmla="*/ 1117600 h 1612900"/>
                  <a:gd name="connsiteX37" fmla="*/ 1524000 w 2233661"/>
                  <a:gd name="connsiteY37" fmla="*/ 1085850 h 1612900"/>
                  <a:gd name="connsiteX38" fmla="*/ 1498600 w 2233661"/>
                  <a:gd name="connsiteY38" fmla="*/ 1047750 h 1612900"/>
                  <a:gd name="connsiteX39" fmla="*/ 1485900 w 2233661"/>
                  <a:gd name="connsiteY39" fmla="*/ 1028700 h 1612900"/>
                  <a:gd name="connsiteX40" fmla="*/ 1447800 w 2233661"/>
                  <a:gd name="connsiteY40" fmla="*/ 1003300 h 1612900"/>
                  <a:gd name="connsiteX41" fmla="*/ 1416050 w 2233661"/>
                  <a:gd name="connsiteY41" fmla="*/ 971550 h 1612900"/>
                  <a:gd name="connsiteX42" fmla="*/ 1358900 w 2233661"/>
                  <a:gd name="connsiteY42" fmla="*/ 920750 h 1612900"/>
                  <a:gd name="connsiteX43" fmla="*/ 1346200 w 2233661"/>
                  <a:gd name="connsiteY43" fmla="*/ 901700 h 1612900"/>
                  <a:gd name="connsiteX44" fmla="*/ 1327150 w 2233661"/>
                  <a:gd name="connsiteY44" fmla="*/ 889000 h 1612900"/>
                  <a:gd name="connsiteX45" fmla="*/ 1308100 w 2233661"/>
                  <a:gd name="connsiteY45" fmla="*/ 869950 h 1612900"/>
                  <a:gd name="connsiteX46" fmla="*/ 1289050 w 2233661"/>
                  <a:gd name="connsiteY46" fmla="*/ 857250 h 1612900"/>
                  <a:gd name="connsiteX47" fmla="*/ 1250950 w 2233661"/>
                  <a:gd name="connsiteY47" fmla="*/ 825500 h 1612900"/>
                  <a:gd name="connsiteX48" fmla="*/ 1206500 w 2233661"/>
                  <a:gd name="connsiteY48" fmla="*/ 774700 h 1612900"/>
                  <a:gd name="connsiteX49" fmla="*/ 1174750 w 2233661"/>
                  <a:gd name="connsiteY49" fmla="*/ 742950 h 1612900"/>
                  <a:gd name="connsiteX50" fmla="*/ 1143000 w 2233661"/>
                  <a:gd name="connsiteY50" fmla="*/ 717550 h 1612900"/>
                  <a:gd name="connsiteX51" fmla="*/ 1130300 w 2233661"/>
                  <a:gd name="connsiteY51" fmla="*/ 698500 h 1612900"/>
                  <a:gd name="connsiteX52" fmla="*/ 1092200 w 2233661"/>
                  <a:gd name="connsiteY52" fmla="*/ 666750 h 1612900"/>
                  <a:gd name="connsiteX53" fmla="*/ 1085850 w 2233661"/>
                  <a:gd name="connsiteY53" fmla="*/ 647700 h 1612900"/>
                  <a:gd name="connsiteX54" fmla="*/ 1066800 w 2233661"/>
                  <a:gd name="connsiteY54" fmla="*/ 635000 h 1612900"/>
                  <a:gd name="connsiteX55" fmla="*/ 1028700 w 2233661"/>
                  <a:gd name="connsiteY55" fmla="*/ 603250 h 1612900"/>
                  <a:gd name="connsiteX56" fmla="*/ 1016000 w 2233661"/>
                  <a:gd name="connsiteY56" fmla="*/ 584200 h 1612900"/>
                  <a:gd name="connsiteX57" fmla="*/ 996950 w 2233661"/>
                  <a:gd name="connsiteY57" fmla="*/ 577850 h 1612900"/>
                  <a:gd name="connsiteX58" fmla="*/ 977900 w 2233661"/>
                  <a:gd name="connsiteY58" fmla="*/ 565150 h 1612900"/>
                  <a:gd name="connsiteX59" fmla="*/ 958850 w 2233661"/>
                  <a:gd name="connsiteY59" fmla="*/ 558800 h 1612900"/>
                  <a:gd name="connsiteX60" fmla="*/ 939800 w 2233661"/>
                  <a:gd name="connsiteY60" fmla="*/ 546100 h 1612900"/>
                  <a:gd name="connsiteX61" fmla="*/ 920750 w 2233661"/>
                  <a:gd name="connsiteY61" fmla="*/ 539750 h 1612900"/>
                  <a:gd name="connsiteX62" fmla="*/ 882650 w 2233661"/>
                  <a:gd name="connsiteY62" fmla="*/ 514350 h 1612900"/>
                  <a:gd name="connsiteX63" fmla="*/ 844550 w 2233661"/>
                  <a:gd name="connsiteY63" fmla="*/ 495300 h 1612900"/>
                  <a:gd name="connsiteX64" fmla="*/ 825500 w 2233661"/>
                  <a:gd name="connsiteY64" fmla="*/ 488950 h 1612900"/>
                  <a:gd name="connsiteX65" fmla="*/ 787400 w 2233661"/>
                  <a:gd name="connsiteY65" fmla="*/ 463550 h 1612900"/>
                  <a:gd name="connsiteX66" fmla="*/ 768350 w 2233661"/>
                  <a:gd name="connsiteY66" fmla="*/ 450850 h 1612900"/>
                  <a:gd name="connsiteX67" fmla="*/ 749300 w 2233661"/>
                  <a:gd name="connsiteY67" fmla="*/ 444500 h 1612900"/>
                  <a:gd name="connsiteX68" fmla="*/ 692150 w 2233661"/>
                  <a:gd name="connsiteY68" fmla="*/ 412750 h 1612900"/>
                  <a:gd name="connsiteX69" fmla="*/ 673100 w 2233661"/>
                  <a:gd name="connsiteY69" fmla="*/ 393700 h 1612900"/>
                  <a:gd name="connsiteX70" fmla="*/ 654050 w 2233661"/>
                  <a:gd name="connsiteY70" fmla="*/ 381000 h 1612900"/>
                  <a:gd name="connsiteX71" fmla="*/ 622300 w 2233661"/>
                  <a:gd name="connsiteY71" fmla="*/ 355600 h 1612900"/>
                  <a:gd name="connsiteX72" fmla="*/ 609600 w 2233661"/>
                  <a:gd name="connsiteY72" fmla="*/ 336550 h 1612900"/>
                  <a:gd name="connsiteX73" fmla="*/ 590550 w 2233661"/>
                  <a:gd name="connsiteY73" fmla="*/ 330200 h 1612900"/>
                  <a:gd name="connsiteX74" fmla="*/ 571500 w 2233661"/>
                  <a:gd name="connsiteY74" fmla="*/ 317500 h 1612900"/>
                  <a:gd name="connsiteX75" fmla="*/ 552450 w 2233661"/>
                  <a:gd name="connsiteY75" fmla="*/ 298450 h 1612900"/>
                  <a:gd name="connsiteX76" fmla="*/ 514350 w 2233661"/>
                  <a:gd name="connsiteY76" fmla="*/ 285750 h 1612900"/>
                  <a:gd name="connsiteX77" fmla="*/ 476250 w 2233661"/>
                  <a:gd name="connsiteY77" fmla="*/ 260350 h 1612900"/>
                  <a:gd name="connsiteX78" fmla="*/ 438150 w 2233661"/>
                  <a:gd name="connsiteY78" fmla="*/ 247650 h 1612900"/>
                  <a:gd name="connsiteX79" fmla="*/ 400050 w 2233661"/>
                  <a:gd name="connsiteY79" fmla="*/ 222250 h 1612900"/>
                  <a:gd name="connsiteX80" fmla="*/ 361950 w 2233661"/>
                  <a:gd name="connsiteY80" fmla="*/ 209550 h 1612900"/>
                  <a:gd name="connsiteX81" fmla="*/ 323850 w 2233661"/>
                  <a:gd name="connsiteY81" fmla="*/ 184150 h 1612900"/>
                  <a:gd name="connsiteX82" fmla="*/ 304800 w 2233661"/>
                  <a:gd name="connsiteY82" fmla="*/ 171450 h 1612900"/>
                  <a:gd name="connsiteX83" fmla="*/ 279400 w 2233661"/>
                  <a:gd name="connsiteY83" fmla="*/ 158750 h 1612900"/>
                  <a:gd name="connsiteX84" fmla="*/ 241300 w 2233661"/>
                  <a:gd name="connsiteY84" fmla="*/ 133350 h 1612900"/>
                  <a:gd name="connsiteX85" fmla="*/ 222250 w 2233661"/>
                  <a:gd name="connsiteY85" fmla="*/ 127000 h 1612900"/>
                  <a:gd name="connsiteX86" fmla="*/ 184150 w 2233661"/>
                  <a:gd name="connsiteY86" fmla="*/ 101600 h 1612900"/>
                  <a:gd name="connsiteX87" fmla="*/ 146050 w 2233661"/>
                  <a:gd name="connsiteY87" fmla="*/ 82550 h 1612900"/>
                  <a:gd name="connsiteX88" fmla="*/ 127000 w 2233661"/>
                  <a:gd name="connsiteY88" fmla="*/ 76200 h 1612900"/>
                  <a:gd name="connsiteX89" fmla="*/ 88900 w 2233661"/>
                  <a:gd name="connsiteY89" fmla="*/ 50800 h 1612900"/>
                  <a:gd name="connsiteX90" fmla="*/ 50800 w 2233661"/>
                  <a:gd name="connsiteY90" fmla="*/ 25400 h 1612900"/>
                  <a:gd name="connsiteX91" fmla="*/ 31750 w 2233661"/>
                  <a:gd name="connsiteY91" fmla="*/ 12700 h 1612900"/>
                  <a:gd name="connsiteX92" fmla="*/ 0 w 2233661"/>
                  <a:gd name="connsiteY92" fmla="*/ 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33661" h="1612900">
                    <a:moveTo>
                      <a:pt x="0" y="0"/>
                    </a:moveTo>
                    <a:lnTo>
                      <a:pt x="0" y="0"/>
                    </a:lnTo>
                    <a:lnTo>
                      <a:pt x="152400" y="6350"/>
                    </a:lnTo>
                    <a:cubicBezTo>
                      <a:pt x="352178" y="16595"/>
                      <a:pt x="160299" y="7876"/>
                      <a:pt x="311150" y="19050"/>
                    </a:cubicBezTo>
                    <a:cubicBezTo>
                      <a:pt x="347097" y="21713"/>
                      <a:pt x="383117" y="23283"/>
                      <a:pt x="419100" y="25400"/>
                    </a:cubicBezTo>
                    <a:cubicBezTo>
                      <a:pt x="433917" y="27517"/>
                      <a:pt x="448657" y="30261"/>
                      <a:pt x="463550" y="31750"/>
                    </a:cubicBezTo>
                    <a:cubicBezTo>
                      <a:pt x="526294" y="38024"/>
                      <a:pt x="630488" y="43013"/>
                      <a:pt x="685800" y="44450"/>
                    </a:cubicBezTo>
                    <a:lnTo>
                      <a:pt x="1035050" y="50800"/>
                    </a:lnTo>
                    <a:lnTo>
                      <a:pt x="1612900" y="44450"/>
                    </a:lnTo>
                    <a:cubicBezTo>
                      <a:pt x="1640493" y="43919"/>
                      <a:pt x="1667870" y="39085"/>
                      <a:pt x="1695450" y="38100"/>
                    </a:cubicBezTo>
                    <a:cubicBezTo>
                      <a:pt x="1786433" y="34851"/>
                      <a:pt x="1877483" y="33867"/>
                      <a:pt x="1968500" y="31750"/>
                    </a:cubicBezTo>
                    <a:cubicBezTo>
                      <a:pt x="2000250" y="29633"/>
                      <a:pt x="2031930" y="25400"/>
                      <a:pt x="2063750" y="25400"/>
                    </a:cubicBezTo>
                    <a:cubicBezTo>
                      <a:pt x="2344896" y="25400"/>
                      <a:pt x="2190872" y="40653"/>
                      <a:pt x="2197100" y="495300"/>
                    </a:cubicBezTo>
                    <a:cubicBezTo>
                      <a:pt x="2194983" y="586317"/>
                      <a:pt x="2191790" y="677315"/>
                      <a:pt x="2190750" y="768350"/>
                    </a:cubicBezTo>
                    <a:cubicBezTo>
                      <a:pt x="2187557" y="1047740"/>
                      <a:pt x="2192799" y="1327268"/>
                      <a:pt x="2184400" y="1606550"/>
                    </a:cubicBezTo>
                    <a:cubicBezTo>
                      <a:pt x="2184199" y="1613240"/>
                      <a:pt x="2171700" y="1610783"/>
                      <a:pt x="2165350" y="1612900"/>
                    </a:cubicBezTo>
                    <a:cubicBezTo>
                      <a:pt x="2137833" y="1610783"/>
                      <a:pt x="2110185" y="1609973"/>
                      <a:pt x="2082800" y="1606550"/>
                    </a:cubicBezTo>
                    <a:cubicBezTo>
                      <a:pt x="2076158" y="1605720"/>
                      <a:pt x="2070186" y="1602039"/>
                      <a:pt x="2063750" y="1600200"/>
                    </a:cubicBezTo>
                    <a:cubicBezTo>
                      <a:pt x="2047638" y="1595597"/>
                      <a:pt x="2034525" y="1594025"/>
                      <a:pt x="2019300" y="1587500"/>
                    </a:cubicBezTo>
                    <a:cubicBezTo>
                      <a:pt x="2010599" y="1583771"/>
                      <a:pt x="2002601" y="1578529"/>
                      <a:pt x="1993900" y="1574800"/>
                    </a:cubicBezTo>
                    <a:cubicBezTo>
                      <a:pt x="1987748" y="1572163"/>
                      <a:pt x="1980701" y="1571701"/>
                      <a:pt x="1974850" y="1568450"/>
                    </a:cubicBezTo>
                    <a:cubicBezTo>
                      <a:pt x="1961507" y="1561037"/>
                      <a:pt x="1949450" y="1551517"/>
                      <a:pt x="1936750" y="1543050"/>
                    </a:cubicBezTo>
                    <a:lnTo>
                      <a:pt x="1879600" y="1504950"/>
                    </a:lnTo>
                    <a:lnTo>
                      <a:pt x="1860550" y="1492250"/>
                    </a:lnTo>
                    <a:cubicBezTo>
                      <a:pt x="1854200" y="1488017"/>
                      <a:pt x="1846896" y="1484946"/>
                      <a:pt x="1841500" y="1479550"/>
                    </a:cubicBezTo>
                    <a:cubicBezTo>
                      <a:pt x="1817054" y="1455104"/>
                      <a:pt x="1829922" y="1465481"/>
                      <a:pt x="1803400" y="1447800"/>
                    </a:cubicBezTo>
                    <a:cubicBezTo>
                      <a:pt x="1758018" y="1379727"/>
                      <a:pt x="1828692" y="1483039"/>
                      <a:pt x="1771650" y="1409700"/>
                    </a:cubicBezTo>
                    <a:cubicBezTo>
                      <a:pt x="1731759" y="1358412"/>
                      <a:pt x="1764079" y="1383486"/>
                      <a:pt x="1727200" y="1358900"/>
                    </a:cubicBezTo>
                    <a:lnTo>
                      <a:pt x="1701800" y="1320800"/>
                    </a:lnTo>
                    <a:cubicBezTo>
                      <a:pt x="1697567" y="1314450"/>
                      <a:pt x="1694496" y="1307146"/>
                      <a:pt x="1689100" y="1301750"/>
                    </a:cubicBezTo>
                    <a:cubicBezTo>
                      <a:pt x="1633445" y="1246095"/>
                      <a:pt x="1701553" y="1316694"/>
                      <a:pt x="1657350" y="1263650"/>
                    </a:cubicBezTo>
                    <a:cubicBezTo>
                      <a:pt x="1651601" y="1256751"/>
                      <a:pt x="1643813" y="1251689"/>
                      <a:pt x="1638300" y="1244600"/>
                    </a:cubicBezTo>
                    <a:cubicBezTo>
                      <a:pt x="1628929" y="1232552"/>
                      <a:pt x="1617727" y="1220980"/>
                      <a:pt x="1612900" y="1206500"/>
                    </a:cubicBezTo>
                    <a:cubicBezTo>
                      <a:pt x="1610783" y="1200150"/>
                      <a:pt x="1610263" y="1193019"/>
                      <a:pt x="1606550" y="1187450"/>
                    </a:cubicBezTo>
                    <a:cubicBezTo>
                      <a:pt x="1601569" y="1179978"/>
                      <a:pt x="1593850" y="1174750"/>
                      <a:pt x="1587500" y="1168400"/>
                    </a:cubicBezTo>
                    <a:cubicBezTo>
                      <a:pt x="1571539" y="1120517"/>
                      <a:pt x="1594926" y="1177682"/>
                      <a:pt x="1562100" y="1136650"/>
                    </a:cubicBezTo>
                    <a:cubicBezTo>
                      <a:pt x="1557919" y="1131423"/>
                      <a:pt x="1558743" y="1123587"/>
                      <a:pt x="1555750" y="1117600"/>
                    </a:cubicBezTo>
                    <a:cubicBezTo>
                      <a:pt x="1545167" y="1096433"/>
                      <a:pt x="1543050" y="1098550"/>
                      <a:pt x="1524000" y="1085850"/>
                    </a:cubicBezTo>
                    <a:lnTo>
                      <a:pt x="1498600" y="1047750"/>
                    </a:lnTo>
                    <a:cubicBezTo>
                      <a:pt x="1494367" y="1041400"/>
                      <a:pt x="1492250" y="1032933"/>
                      <a:pt x="1485900" y="1028700"/>
                    </a:cubicBezTo>
                    <a:lnTo>
                      <a:pt x="1447800" y="1003300"/>
                    </a:lnTo>
                    <a:cubicBezTo>
                      <a:pt x="1421630" y="964045"/>
                      <a:pt x="1450686" y="1002338"/>
                      <a:pt x="1416050" y="971550"/>
                    </a:cubicBezTo>
                    <a:cubicBezTo>
                      <a:pt x="1350805" y="913555"/>
                      <a:pt x="1402135" y="949574"/>
                      <a:pt x="1358900" y="920750"/>
                    </a:cubicBezTo>
                    <a:cubicBezTo>
                      <a:pt x="1354667" y="914400"/>
                      <a:pt x="1351596" y="907096"/>
                      <a:pt x="1346200" y="901700"/>
                    </a:cubicBezTo>
                    <a:cubicBezTo>
                      <a:pt x="1340804" y="896304"/>
                      <a:pt x="1333013" y="893886"/>
                      <a:pt x="1327150" y="889000"/>
                    </a:cubicBezTo>
                    <a:cubicBezTo>
                      <a:pt x="1320251" y="883251"/>
                      <a:pt x="1314999" y="875699"/>
                      <a:pt x="1308100" y="869950"/>
                    </a:cubicBezTo>
                    <a:cubicBezTo>
                      <a:pt x="1302237" y="865064"/>
                      <a:pt x="1294913" y="862136"/>
                      <a:pt x="1289050" y="857250"/>
                    </a:cubicBezTo>
                    <a:cubicBezTo>
                      <a:pt x="1240157" y="816506"/>
                      <a:pt x="1298248" y="857032"/>
                      <a:pt x="1250950" y="825500"/>
                    </a:cubicBezTo>
                    <a:cubicBezTo>
                      <a:pt x="1221317" y="781050"/>
                      <a:pt x="1238250" y="795867"/>
                      <a:pt x="1206500" y="774700"/>
                    </a:cubicBezTo>
                    <a:cubicBezTo>
                      <a:pt x="1172633" y="723900"/>
                      <a:pt x="1217083" y="785283"/>
                      <a:pt x="1174750" y="742950"/>
                    </a:cubicBezTo>
                    <a:cubicBezTo>
                      <a:pt x="1146027" y="714227"/>
                      <a:pt x="1180086" y="729912"/>
                      <a:pt x="1143000" y="717550"/>
                    </a:cubicBezTo>
                    <a:cubicBezTo>
                      <a:pt x="1138767" y="711200"/>
                      <a:pt x="1135186" y="704363"/>
                      <a:pt x="1130300" y="698500"/>
                    </a:cubicBezTo>
                    <a:cubicBezTo>
                      <a:pt x="1115021" y="680165"/>
                      <a:pt x="1110931" y="679237"/>
                      <a:pt x="1092200" y="666750"/>
                    </a:cubicBezTo>
                    <a:cubicBezTo>
                      <a:pt x="1090083" y="660400"/>
                      <a:pt x="1090031" y="652927"/>
                      <a:pt x="1085850" y="647700"/>
                    </a:cubicBezTo>
                    <a:cubicBezTo>
                      <a:pt x="1081082" y="641741"/>
                      <a:pt x="1072663" y="639886"/>
                      <a:pt x="1066800" y="635000"/>
                    </a:cubicBezTo>
                    <a:cubicBezTo>
                      <a:pt x="1017907" y="594256"/>
                      <a:pt x="1075998" y="634782"/>
                      <a:pt x="1028700" y="603250"/>
                    </a:cubicBezTo>
                    <a:cubicBezTo>
                      <a:pt x="1024467" y="596900"/>
                      <a:pt x="1021959" y="588968"/>
                      <a:pt x="1016000" y="584200"/>
                    </a:cubicBezTo>
                    <a:cubicBezTo>
                      <a:pt x="1010773" y="580019"/>
                      <a:pt x="1002937" y="580843"/>
                      <a:pt x="996950" y="577850"/>
                    </a:cubicBezTo>
                    <a:cubicBezTo>
                      <a:pt x="990124" y="574437"/>
                      <a:pt x="984726" y="568563"/>
                      <a:pt x="977900" y="565150"/>
                    </a:cubicBezTo>
                    <a:cubicBezTo>
                      <a:pt x="971913" y="562157"/>
                      <a:pt x="964837" y="561793"/>
                      <a:pt x="958850" y="558800"/>
                    </a:cubicBezTo>
                    <a:cubicBezTo>
                      <a:pt x="952024" y="555387"/>
                      <a:pt x="946626" y="549513"/>
                      <a:pt x="939800" y="546100"/>
                    </a:cubicBezTo>
                    <a:cubicBezTo>
                      <a:pt x="933813" y="543107"/>
                      <a:pt x="926601" y="543001"/>
                      <a:pt x="920750" y="539750"/>
                    </a:cubicBezTo>
                    <a:cubicBezTo>
                      <a:pt x="907407" y="532337"/>
                      <a:pt x="897130" y="519177"/>
                      <a:pt x="882650" y="514350"/>
                    </a:cubicBezTo>
                    <a:cubicBezTo>
                      <a:pt x="834767" y="498389"/>
                      <a:pt x="893789" y="519919"/>
                      <a:pt x="844550" y="495300"/>
                    </a:cubicBezTo>
                    <a:cubicBezTo>
                      <a:pt x="838563" y="492307"/>
                      <a:pt x="831351" y="492201"/>
                      <a:pt x="825500" y="488950"/>
                    </a:cubicBezTo>
                    <a:cubicBezTo>
                      <a:pt x="812157" y="481537"/>
                      <a:pt x="800100" y="472017"/>
                      <a:pt x="787400" y="463550"/>
                    </a:cubicBezTo>
                    <a:cubicBezTo>
                      <a:pt x="781050" y="459317"/>
                      <a:pt x="775590" y="453263"/>
                      <a:pt x="768350" y="450850"/>
                    </a:cubicBezTo>
                    <a:cubicBezTo>
                      <a:pt x="762000" y="448733"/>
                      <a:pt x="755151" y="447751"/>
                      <a:pt x="749300" y="444500"/>
                    </a:cubicBezTo>
                    <a:cubicBezTo>
                      <a:pt x="683796" y="408109"/>
                      <a:pt x="735255" y="427118"/>
                      <a:pt x="692150" y="412750"/>
                    </a:cubicBezTo>
                    <a:cubicBezTo>
                      <a:pt x="685800" y="406400"/>
                      <a:pt x="679999" y="399449"/>
                      <a:pt x="673100" y="393700"/>
                    </a:cubicBezTo>
                    <a:cubicBezTo>
                      <a:pt x="667237" y="388814"/>
                      <a:pt x="659446" y="386396"/>
                      <a:pt x="654050" y="381000"/>
                    </a:cubicBezTo>
                    <a:cubicBezTo>
                      <a:pt x="625327" y="352277"/>
                      <a:pt x="659386" y="367962"/>
                      <a:pt x="622300" y="355600"/>
                    </a:cubicBezTo>
                    <a:cubicBezTo>
                      <a:pt x="618067" y="349250"/>
                      <a:pt x="615559" y="341318"/>
                      <a:pt x="609600" y="336550"/>
                    </a:cubicBezTo>
                    <a:cubicBezTo>
                      <a:pt x="604373" y="332369"/>
                      <a:pt x="596537" y="333193"/>
                      <a:pt x="590550" y="330200"/>
                    </a:cubicBezTo>
                    <a:cubicBezTo>
                      <a:pt x="583724" y="326787"/>
                      <a:pt x="577363" y="322386"/>
                      <a:pt x="571500" y="317500"/>
                    </a:cubicBezTo>
                    <a:cubicBezTo>
                      <a:pt x="564601" y="311751"/>
                      <a:pt x="560300" y="302811"/>
                      <a:pt x="552450" y="298450"/>
                    </a:cubicBezTo>
                    <a:cubicBezTo>
                      <a:pt x="540748" y="291949"/>
                      <a:pt x="525489" y="293176"/>
                      <a:pt x="514350" y="285750"/>
                    </a:cubicBezTo>
                    <a:cubicBezTo>
                      <a:pt x="501650" y="277283"/>
                      <a:pt x="490730" y="265177"/>
                      <a:pt x="476250" y="260350"/>
                    </a:cubicBezTo>
                    <a:cubicBezTo>
                      <a:pt x="463550" y="256117"/>
                      <a:pt x="449289" y="255076"/>
                      <a:pt x="438150" y="247650"/>
                    </a:cubicBezTo>
                    <a:cubicBezTo>
                      <a:pt x="425450" y="239183"/>
                      <a:pt x="414530" y="227077"/>
                      <a:pt x="400050" y="222250"/>
                    </a:cubicBezTo>
                    <a:cubicBezTo>
                      <a:pt x="387350" y="218017"/>
                      <a:pt x="373089" y="216976"/>
                      <a:pt x="361950" y="209550"/>
                    </a:cubicBezTo>
                    <a:lnTo>
                      <a:pt x="323850" y="184150"/>
                    </a:lnTo>
                    <a:cubicBezTo>
                      <a:pt x="317500" y="179917"/>
                      <a:pt x="311626" y="174863"/>
                      <a:pt x="304800" y="171450"/>
                    </a:cubicBezTo>
                    <a:cubicBezTo>
                      <a:pt x="296333" y="167217"/>
                      <a:pt x="287517" y="163620"/>
                      <a:pt x="279400" y="158750"/>
                    </a:cubicBezTo>
                    <a:cubicBezTo>
                      <a:pt x="266312" y="150897"/>
                      <a:pt x="255780" y="138177"/>
                      <a:pt x="241300" y="133350"/>
                    </a:cubicBezTo>
                    <a:cubicBezTo>
                      <a:pt x="234950" y="131233"/>
                      <a:pt x="228101" y="130251"/>
                      <a:pt x="222250" y="127000"/>
                    </a:cubicBezTo>
                    <a:cubicBezTo>
                      <a:pt x="208907" y="119587"/>
                      <a:pt x="198630" y="106427"/>
                      <a:pt x="184150" y="101600"/>
                    </a:cubicBezTo>
                    <a:cubicBezTo>
                      <a:pt x="136267" y="85639"/>
                      <a:pt x="195289" y="107169"/>
                      <a:pt x="146050" y="82550"/>
                    </a:cubicBezTo>
                    <a:cubicBezTo>
                      <a:pt x="140063" y="79557"/>
                      <a:pt x="132851" y="79451"/>
                      <a:pt x="127000" y="76200"/>
                    </a:cubicBezTo>
                    <a:cubicBezTo>
                      <a:pt x="113657" y="68787"/>
                      <a:pt x="101600" y="59267"/>
                      <a:pt x="88900" y="50800"/>
                    </a:cubicBezTo>
                    <a:lnTo>
                      <a:pt x="50800" y="25400"/>
                    </a:lnTo>
                    <a:cubicBezTo>
                      <a:pt x="44450" y="21167"/>
                      <a:pt x="37146" y="18096"/>
                      <a:pt x="31750" y="1270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Nach rechts gekrümmter Pfeil 19">
                <a:extLst>
                  <a:ext uri="{FF2B5EF4-FFF2-40B4-BE49-F238E27FC236}">
                    <a16:creationId xmlns:a16="http://schemas.microsoft.com/office/drawing/2014/main" id="{F0A63EAD-16AF-4DDC-AE95-42E3484F38AD}"/>
                  </a:ext>
                </a:extLst>
              </p:cNvPr>
              <p:cNvSpPr/>
              <p:nvPr/>
            </p:nvSpPr>
            <p:spPr>
              <a:xfrm rot="13135499" flipV="1">
                <a:off x="4356657" y="2561014"/>
                <a:ext cx="2233973" cy="3806935"/>
              </a:xfrm>
              <a:prstGeom prst="curvedRightArrow">
                <a:avLst/>
              </a:prstGeom>
              <a:solidFill>
                <a:schemeClr val="bg1">
                  <a:lumMod val="95000"/>
                </a:schemeClr>
              </a:solidFill>
              <a:ln>
                <a:solidFill>
                  <a:schemeClr val="bg1">
                    <a:lumMod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grpSp>
        <p:sp>
          <p:nvSpPr>
            <p:cNvPr id="10" name="Nach rechts gekrümmter Pfeil 12">
              <a:extLst>
                <a:ext uri="{FF2B5EF4-FFF2-40B4-BE49-F238E27FC236}">
                  <a16:creationId xmlns:a16="http://schemas.microsoft.com/office/drawing/2014/main" id="{CAD7EC47-5FAB-4BE7-86D4-C00EC82659D7}"/>
                </a:ext>
              </a:extLst>
            </p:cNvPr>
            <p:cNvSpPr/>
            <p:nvPr/>
          </p:nvSpPr>
          <p:spPr>
            <a:xfrm rot="2346796" flipV="1">
              <a:off x="2949478" y="1194134"/>
              <a:ext cx="2065670" cy="3752959"/>
            </a:xfrm>
            <a:prstGeom prst="curvedRightArrow">
              <a:avLst/>
            </a:prstGeom>
            <a:solidFill>
              <a:schemeClr val="bg1">
                <a:lumMod val="95000"/>
              </a:schemeClr>
            </a:solidFill>
            <a:ln>
              <a:solidFill>
                <a:schemeClr val="bg1">
                  <a:lumMod val="50000"/>
                  <a:alpha val="53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grpSp>
      <p:grpSp>
        <p:nvGrpSpPr>
          <p:cNvPr id="18" name="Gruppieren 17">
            <a:extLst>
              <a:ext uri="{FF2B5EF4-FFF2-40B4-BE49-F238E27FC236}">
                <a16:creationId xmlns:a16="http://schemas.microsoft.com/office/drawing/2014/main" id="{A9AF4CD7-5FFB-4060-950B-8C4118AA35AC}"/>
              </a:ext>
            </a:extLst>
          </p:cNvPr>
          <p:cNvGrpSpPr/>
          <p:nvPr/>
        </p:nvGrpSpPr>
        <p:grpSpPr>
          <a:xfrm>
            <a:off x="4457701" y="863600"/>
            <a:ext cx="3201205" cy="923925"/>
            <a:chOff x="2933701" y="863600"/>
            <a:chExt cx="3201205" cy="923925"/>
          </a:xfrm>
        </p:grpSpPr>
        <p:sp>
          <p:nvSpPr>
            <p:cNvPr id="19" name="Rechteck 18">
              <a:extLst>
                <a:ext uri="{FF2B5EF4-FFF2-40B4-BE49-F238E27FC236}">
                  <a16:creationId xmlns:a16="http://schemas.microsoft.com/office/drawing/2014/main" id="{AD66E41A-918B-47BC-89D6-16B8A56F86F2}"/>
                </a:ext>
              </a:extLst>
            </p:cNvPr>
            <p:cNvSpPr/>
            <p:nvPr/>
          </p:nvSpPr>
          <p:spPr>
            <a:xfrm>
              <a:off x="3625052" y="966788"/>
              <a:ext cx="2509854" cy="707886"/>
            </a:xfrm>
            <a:prstGeom prst="rect">
              <a:avLst/>
            </a:prstGeom>
          </p:spPr>
          <p:txBody>
            <a:bodyPr wrap="none">
              <a:spAutoFit/>
            </a:bodyPr>
            <a:lstStyle/>
            <a:p>
              <a:pPr algn="ctr">
                <a:defRPr/>
              </a:pPr>
              <a:r>
                <a:rPr lang="de-DE" sz="2000" b="1" dirty="0" err="1"/>
                <a:t>Condition</a:t>
              </a:r>
              <a:r>
                <a:rPr lang="de-DE" sz="2000" b="1" dirty="0"/>
                <a:t> </a:t>
              </a:r>
              <a:r>
                <a:rPr lang="de-DE" sz="2000" b="1" dirty="0" err="1"/>
                <a:t>assessment</a:t>
              </a:r>
              <a:endParaRPr lang="de-DE" sz="2000" b="1" dirty="0"/>
            </a:p>
            <a:p>
              <a:pPr algn="ctr">
                <a:defRPr/>
              </a:pPr>
              <a:r>
                <a:rPr lang="de-DE" sz="2000" b="1" dirty="0" err="1"/>
                <a:t>of</a:t>
              </a:r>
              <a:r>
                <a:rPr lang="de-DE" sz="2000" b="1" dirty="0"/>
                <a:t> </a:t>
              </a:r>
              <a:r>
                <a:rPr lang="de-DE" sz="2000" b="1" dirty="0" err="1"/>
                <a:t>the</a:t>
              </a:r>
              <a:r>
                <a:rPr lang="de-DE" sz="2000" b="1" dirty="0"/>
                <a:t> </a:t>
              </a:r>
              <a:r>
                <a:rPr lang="de-DE" sz="2000" b="1" dirty="0" err="1">
                  <a:latin typeface="+mn-lt"/>
                </a:rPr>
                <a:t>sewer</a:t>
              </a:r>
              <a:endParaRPr lang="de-DE" sz="2000" b="1" dirty="0">
                <a:latin typeface="+mn-lt"/>
              </a:endParaRPr>
            </a:p>
          </p:txBody>
        </p:sp>
        <p:sp>
          <p:nvSpPr>
            <p:cNvPr id="20" name="Textfeld 19">
              <a:extLst>
                <a:ext uri="{FF2B5EF4-FFF2-40B4-BE49-F238E27FC236}">
                  <a16:creationId xmlns:a16="http://schemas.microsoft.com/office/drawing/2014/main" id="{41A984DC-B5C8-4ED4-92A1-C8972EF75591}"/>
                </a:ext>
              </a:extLst>
            </p:cNvPr>
            <p:cNvSpPr txBox="1"/>
            <p:nvPr/>
          </p:nvSpPr>
          <p:spPr>
            <a:xfrm>
              <a:off x="2933701" y="863600"/>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1</a:t>
              </a:r>
            </a:p>
          </p:txBody>
        </p:sp>
      </p:grpSp>
      <p:grpSp>
        <p:nvGrpSpPr>
          <p:cNvPr id="22" name="Gruppieren 21">
            <a:extLst>
              <a:ext uri="{FF2B5EF4-FFF2-40B4-BE49-F238E27FC236}">
                <a16:creationId xmlns:a16="http://schemas.microsoft.com/office/drawing/2014/main" id="{F842C147-8B50-4666-8320-181A471C7017}"/>
              </a:ext>
            </a:extLst>
          </p:cNvPr>
          <p:cNvGrpSpPr/>
          <p:nvPr/>
        </p:nvGrpSpPr>
        <p:grpSpPr>
          <a:xfrm>
            <a:off x="8040688" y="1916832"/>
            <a:ext cx="2459037" cy="1575529"/>
            <a:chOff x="6516688" y="1916832"/>
            <a:chExt cx="2459037" cy="1575529"/>
          </a:xfrm>
        </p:grpSpPr>
        <p:sp>
          <p:nvSpPr>
            <p:cNvPr id="23" name="Rechteck 22">
              <a:extLst>
                <a:ext uri="{FF2B5EF4-FFF2-40B4-BE49-F238E27FC236}">
                  <a16:creationId xmlns:a16="http://schemas.microsoft.com/office/drawing/2014/main" id="{86B8D0E4-AA43-4DE8-853B-26644DFDF46D}"/>
                </a:ext>
              </a:extLst>
            </p:cNvPr>
            <p:cNvSpPr/>
            <p:nvPr/>
          </p:nvSpPr>
          <p:spPr>
            <a:xfrm>
              <a:off x="6516688" y="2784475"/>
              <a:ext cx="2459037" cy="707886"/>
            </a:xfrm>
            <a:prstGeom prst="rect">
              <a:avLst/>
            </a:prstGeom>
          </p:spPr>
          <p:txBody>
            <a:bodyPr>
              <a:spAutoFit/>
            </a:bodyPr>
            <a:lstStyle/>
            <a:p>
              <a:pPr algn="ctr">
                <a:defRPr/>
              </a:pPr>
              <a:r>
                <a:rPr lang="de-DE" sz="2000" b="1" dirty="0">
                  <a:latin typeface="+mn-lt"/>
                </a:rPr>
                <a:t> Determination </a:t>
              </a:r>
              <a:r>
                <a:rPr lang="de-DE" sz="2000" b="1" dirty="0" err="1">
                  <a:latin typeface="+mn-lt"/>
                </a:rPr>
                <a:t>of</a:t>
              </a:r>
              <a:br>
                <a:rPr lang="de-DE" sz="2000" b="1" dirty="0">
                  <a:latin typeface="+mn-lt"/>
                </a:rPr>
              </a:br>
              <a:r>
                <a:rPr lang="de-DE" sz="2000" b="1" dirty="0" err="1">
                  <a:latin typeface="+mn-lt"/>
                </a:rPr>
                <a:t>rehabilitation</a:t>
              </a:r>
              <a:endParaRPr lang="de-DE" sz="2000" b="1" dirty="0">
                <a:latin typeface="+mn-lt"/>
              </a:endParaRPr>
            </a:p>
          </p:txBody>
        </p:sp>
        <p:sp>
          <p:nvSpPr>
            <p:cNvPr id="24" name="Textfeld 23">
              <a:extLst>
                <a:ext uri="{FF2B5EF4-FFF2-40B4-BE49-F238E27FC236}">
                  <a16:creationId xmlns:a16="http://schemas.microsoft.com/office/drawing/2014/main" id="{DCD611F4-0968-4990-B2D4-6C4457B1B9EA}"/>
                </a:ext>
              </a:extLst>
            </p:cNvPr>
            <p:cNvSpPr txBox="1"/>
            <p:nvPr/>
          </p:nvSpPr>
          <p:spPr>
            <a:xfrm>
              <a:off x="7308304" y="1916832"/>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2</a:t>
              </a:r>
            </a:p>
          </p:txBody>
        </p:sp>
      </p:grpSp>
      <p:grpSp>
        <p:nvGrpSpPr>
          <p:cNvPr id="25" name="Gruppieren 24">
            <a:extLst>
              <a:ext uri="{FF2B5EF4-FFF2-40B4-BE49-F238E27FC236}">
                <a16:creationId xmlns:a16="http://schemas.microsoft.com/office/drawing/2014/main" id="{81D76F85-A467-4147-8A57-DA51F7493068}"/>
              </a:ext>
            </a:extLst>
          </p:cNvPr>
          <p:cNvGrpSpPr/>
          <p:nvPr/>
        </p:nvGrpSpPr>
        <p:grpSpPr>
          <a:xfrm>
            <a:off x="8144859" y="4725144"/>
            <a:ext cx="1661737" cy="1615192"/>
            <a:chOff x="6620859" y="4725144"/>
            <a:chExt cx="1661737" cy="1615192"/>
          </a:xfrm>
        </p:grpSpPr>
        <p:sp>
          <p:nvSpPr>
            <p:cNvPr id="26" name="Rechteck 25">
              <a:extLst>
                <a:ext uri="{FF2B5EF4-FFF2-40B4-BE49-F238E27FC236}">
                  <a16:creationId xmlns:a16="http://schemas.microsoft.com/office/drawing/2014/main" id="{1CDAE887-C9F2-448D-B05A-F697AC2A2E17}"/>
                </a:ext>
              </a:extLst>
            </p:cNvPr>
            <p:cNvSpPr/>
            <p:nvPr/>
          </p:nvSpPr>
          <p:spPr>
            <a:xfrm>
              <a:off x="6620859" y="5632450"/>
              <a:ext cx="1661737" cy="707886"/>
            </a:xfrm>
            <a:prstGeom prst="rect">
              <a:avLst/>
            </a:prstGeom>
          </p:spPr>
          <p:txBody>
            <a:bodyPr wrap="none">
              <a:spAutoFit/>
            </a:bodyPr>
            <a:lstStyle/>
            <a:p>
              <a:pPr algn="ctr">
                <a:defRPr/>
              </a:pPr>
              <a:r>
                <a:rPr lang="de-DE" sz="2000" b="1" dirty="0">
                  <a:latin typeface="+mn-lt"/>
                </a:rPr>
                <a:t>Monitoring </a:t>
              </a:r>
              <a:r>
                <a:rPr lang="de-DE" sz="2000" b="1" dirty="0" err="1">
                  <a:latin typeface="+mn-lt"/>
                </a:rPr>
                <a:t>of</a:t>
              </a:r>
              <a:br>
                <a:rPr lang="de-DE" sz="2000" b="1" dirty="0"/>
              </a:br>
              <a:r>
                <a:rPr lang="de-DE" sz="2000" b="1" dirty="0" err="1"/>
                <a:t>rehabilitation</a:t>
              </a:r>
              <a:endParaRPr lang="de-DE" sz="2000" b="1" dirty="0">
                <a:latin typeface="+mn-lt"/>
              </a:endParaRPr>
            </a:p>
          </p:txBody>
        </p:sp>
        <p:sp>
          <p:nvSpPr>
            <p:cNvPr id="27" name="Textfeld 26">
              <a:extLst>
                <a:ext uri="{FF2B5EF4-FFF2-40B4-BE49-F238E27FC236}">
                  <a16:creationId xmlns:a16="http://schemas.microsoft.com/office/drawing/2014/main" id="{11175CB4-8674-4C2D-BFD0-414760018349}"/>
                </a:ext>
              </a:extLst>
            </p:cNvPr>
            <p:cNvSpPr txBox="1"/>
            <p:nvPr/>
          </p:nvSpPr>
          <p:spPr>
            <a:xfrm>
              <a:off x="7092280" y="4725144"/>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3</a:t>
              </a:r>
            </a:p>
          </p:txBody>
        </p:sp>
      </p:grpSp>
      <p:grpSp>
        <p:nvGrpSpPr>
          <p:cNvPr id="28" name="Gruppieren 27">
            <a:extLst>
              <a:ext uri="{FF2B5EF4-FFF2-40B4-BE49-F238E27FC236}">
                <a16:creationId xmlns:a16="http://schemas.microsoft.com/office/drawing/2014/main" id="{8CD18302-9C40-4D03-89A9-3149AE038A03}"/>
              </a:ext>
            </a:extLst>
          </p:cNvPr>
          <p:cNvGrpSpPr/>
          <p:nvPr/>
        </p:nvGrpSpPr>
        <p:grpSpPr>
          <a:xfrm>
            <a:off x="2959667" y="4581128"/>
            <a:ext cx="1629228" cy="1500446"/>
            <a:chOff x="1435667" y="4581128"/>
            <a:chExt cx="1629228" cy="1500446"/>
          </a:xfrm>
        </p:grpSpPr>
        <p:sp>
          <p:nvSpPr>
            <p:cNvPr id="29" name="Rechteck 28">
              <a:extLst>
                <a:ext uri="{FF2B5EF4-FFF2-40B4-BE49-F238E27FC236}">
                  <a16:creationId xmlns:a16="http://schemas.microsoft.com/office/drawing/2014/main" id="{CA5E9AC8-F1ED-478C-8E49-F2E16B9D712D}"/>
                </a:ext>
              </a:extLst>
            </p:cNvPr>
            <p:cNvSpPr/>
            <p:nvPr/>
          </p:nvSpPr>
          <p:spPr>
            <a:xfrm>
              <a:off x="1435667" y="5373688"/>
              <a:ext cx="1629228" cy="707886"/>
            </a:xfrm>
            <a:prstGeom prst="rect">
              <a:avLst/>
            </a:prstGeom>
          </p:spPr>
          <p:txBody>
            <a:bodyPr wrap="none">
              <a:spAutoFit/>
            </a:bodyPr>
            <a:lstStyle/>
            <a:p>
              <a:pPr algn="ctr">
                <a:defRPr/>
              </a:pPr>
              <a:r>
                <a:rPr lang="de-DE" sz="2000" b="1" dirty="0" err="1"/>
                <a:t>Verfication</a:t>
              </a:r>
              <a:r>
                <a:rPr lang="de-DE" sz="2000" b="1" dirty="0"/>
                <a:t> </a:t>
              </a:r>
              <a:r>
                <a:rPr lang="de-DE" sz="2000" b="1" dirty="0" err="1"/>
                <a:t>of</a:t>
              </a:r>
              <a:endParaRPr lang="de-DE" sz="2000" b="1" dirty="0"/>
            </a:p>
            <a:p>
              <a:pPr algn="ctr">
                <a:defRPr/>
              </a:pPr>
              <a:r>
                <a:rPr lang="de-DE" sz="2000" b="1" dirty="0" err="1"/>
                <a:t>rehabilitation</a:t>
              </a:r>
              <a:endParaRPr lang="de-DE" sz="2000" b="1" dirty="0"/>
            </a:p>
          </p:txBody>
        </p:sp>
        <p:sp>
          <p:nvSpPr>
            <p:cNvPr id="30" name="Textfeld 29">
              <a:extLst>
                <a:ext uri="{FF2B5EF4-FFF2-40B4-BE49-F238E27FC236}">
                  <a16:creationId xmlns:a16="http://schemas.microsoft.com/office/drawing/2014/main" id="{7E1C5B44-BFE9-443C-BFE3-731D67E5807C}"/>
                </a:ext>
              </a:extLst>
            </p:cNvPr>
            <p:cNvSpPr txBox="1"/>
            <p:nvPr/>
          </p:nvSpPr>
          <p:spPr>
            <a:xfrm>
              <a:off x="1835696" y="4581128"/>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4</a:t>
              </a:r>
            </a:p>
          </p:txBody>
        </p:sp>
      </p:grpSp>
      <p:grpSp>
        <p:nvGrpSpPr>
          <p:cNvPr id="31" name="Gruppieren 30">
            <a:extLst>
              <a:ext uri="{FF2B5EF4-FFF2-40B4-BE49-F238E27FC236}">
                <a16:creationId xmlns:a16="http://schemas.microsoft.com/office/drawing/2014/main" id="{F52A0CBC-67A1-4CFD-9C97-930EF8D04B9D}"/>
              </a:ext>
            </a:extLst>
          </p:cNvPr>
          <p:cNvGrpSpPr/>
          <p:nvPr/>
        </p:nvGrpSpPr>
        <p:grpSpPr>
          <a:xfrm>
            <a:off x="1774825" y="1844824"/>
            <a:ext cx="2376488" cy="1571337"/>
            <a:chOff x="250825" y="1844824"/>
            <a:chExt cx="2376488" cy="1571337"/>
          </a:xfrm>
        </p:grpSpPr>
        <p:sp>
          <p:nvSpPr>
            <p:cNvPr id="32" name="Rechteck 31">
              <a:extLst>
                <a:ext uri="{FF2B5EF4-FFF2-40B4-BE49-F238E27FC236}">
                  <a16:creationId xmlns:a16="http://schemas.microsoft.com/office/drawing/2014/main" id="{7257F348-0F06-4820-B88F-279DABBCDC6E}"/>
                </a:ext>
              </a:extLst>
            </p:cNvPr>
            <p:cNvSpPr/>
            <p:nvPr/>
          </p:nvSpPr>
          <p:spPr>
            <a:xfrm>
              <a:off x="250825" y="2708275"/>
              <a:ext cx="2376488" cy="707886"/>
            </a:xfrm>
            <a:prstGeom prst="rect">
              <a:avLst/>
            </a:prstGeom>
          </p:spPr>
          <p:txBody>
            <a:bodyPr>
              <a:spAutoFit/>
            </a:bodyPr>
            <a:lstStyle/>
            <a:p>
              <a:pPr algn="ctr">
                <a:defRPr/>
              </a:pPr>
              <a:r>
                <a:rPr lang="de-DE" sz="2000" b="1" dirty="0" err="1"/>
                <a:t>Verfication</a:t>
              </a:r>
              <a:r>
                <a:rPr lang="de-DE" sz="2000" b="1" dirty="0"/>
                <a:t> </a:t>
              </a:r>
              <a:r>
                <a:rPr lang="de-DE" sz="2000" b="1" dirty="0" err="1"/>
                <a:t>of</a:t>
              </a:r>
              <a:endParaRPr lang="de-DE" sz="2000" b="1" dirty="0"/>
            </a:p>
            <a:p>
              <a:pPr algn="ctr">
                <a:defRPr/>
              </a:pPr>
              <a:r>
                <a:rPr lang="de-DE" sz="2000" b="1" dirty="0" err="1"/>
                <a:t>long</a:t>
              </a:r>
              <a:r>
                <a:rPr lang="de-DE" sz="2000" b="1" dirty="0"/>
                <a:t>-term </a:t>
              </a:r>
              <a:r>
                <a:rPr lang="de-DE" sz="2000" b="1" dirty="0" err="1"/>
                <a:t>effect</a:t>
              </a:r>
              <a:r>
                <a:rPr lang="de-DE" sz="2000" b="1" dirty="0"/>
                <a:t> </a:t>
              </a:r>
            </a:p>
          </p:txBody>
        </p:sp>
        <p:sp>
          <p:nvSpPr>
            <p:cNvPr id="33" name="Textfeld 32">
              <a:extLst>
                <a:ext uri="{FF2B5EF4-FFF2-40B4-BE49-F238E27FC236}">
                  <a16:creationId xmlns:a16="http://schemas.microsoft.com/office/drawing/2014/main" id="{437920B7-F173-45E2-A725-0A696380917C}"/>
                </a:ext>
              </a:extLst>
            </p:cNvPr>
            <p:cNvSpPr txBox="1"/>
            <p:nvPr/>
          </p:nvSpPr>
          <p:spPr>
            <a:xfrm>
              <a:off x="1115616" y="1844824"/>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5</a:t>
              </a:r>
            </a:p>
          </p:txBody>
        </p:sp>
      </p:grpSp>
      <p:sp>
        <p:nvSpPr>
          <p:cNvPr id="34" name="Foliennummernplatzhalter 6">
            <a:extLst>
              <a:ext uri="{FF2B5EF4-FFF2-40B4-BE49-F238E27FC236}">
                <a16:creationId xmlns:a16="http://schemas.microsoft.com/office/drawing/2014/main" id="{7B55069F-FE27-46C4-B96E-7010C6C50CD3}"/>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14</a:t>
            </a:fld>
            <a:endParaRPr lang="de-DE" sz="1400" b="1" dirty="0"/>
          </a:p>
        </p:txBody>
      </p:sp>
    </p:spTree>
    <p:extLst>
      <p:ext uri="{BB962C8B-B14F-4D97-AF65-F5344CB8AC3E}">
        <p14:creationId xmlns:p14="http://schemas.microsoft.com/office/powerpoint/2010/main" val="328282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A822C38-4A48-47B8-A6E3-0289022918E8}"/>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de-DE" altLang="de-DE" sz="2800" b="1" dirty="0" err="1">
                <a:solidFill>
                  <a:srgbClr val="008080"/>
                </a:solidFill>
                <a:latin typeface="+mn-lt"/>
                <a:ea typeface="ＭＳ Ｐゴシック" pitchFamily="34" charset="-128"/>
              </a:rPr>
              <a:t>Your</a:t>
            </a:r>
            <a:r>
              <a:rPr lang="de-DE" altLang="de-DE" sz="2800" b="1" dirty="0">
                <a:solidFill>
                  <a:srgbClr val="008080"/>
                </a:solidFill>
                <a:latin typeface="+mn-lt"/>
                <a:ea typeface="ＭＳ Ｐゴシック" pitchFamily="34" charset="-128"/>
              </a:rPr>
              <a:t> </a:t>
            </a:r>
            <a:r>
              <a:rPr lang="de-DE" altLang="de-DE" sz="2800" b="1" dirty="0" err="1">
                <a:solidFill>
                  <a:srgbClr val="008080"/>
                </a:solidFill>
                <a:latin typeface="+mn-lt"/>
                <a:ea typeface="ＭＳ Ｐゴシック" pitchFamily="34" charset="-128"/>
              </a:rPr>
              <a:t>contact</a:t>
            </a:r>
            <a:r>
              <a:rPr lang="de-DE" altLang="de-DE" sz="2800" b="1" dirty="0">
                <a:solidFill>
                  <a:srgbClr val="008080"/>
                </a:solidFill>
                <a:latin typeface="+mn-lt"/>
                <a:ea typeface="ＭＳ Ｐゴシック" pitchFamily="34" charset="-128"/>
              </a:rPr>
              <a:t> at IKT</a:t>
            </a:r>
          </a:p>
        </p:txBody>
      </p:sp>
      <p:pic>
        <p:nvPicPr>
          <p:cNvPr id="3" name="Picture 2" descr="EinzigWahreFotoIKT">
            <a:extLst>
              <a:ext uri="{FF2B5EF4-FFF2-40B4-BE49-F238E27FC236}">
                <a16:creationId xmlns:a16="http://schemas.microsoft.com/office/drawing/2014/main" id="{74C5BDE0-4696-4C9A-9E8B-5A77DE4C9B3A}"/>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1" y="716692"/>
            <a:ext cx="12142649" cy="616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8B5DDF4B-174C-41E1-ABFB-1656546D61CE}"/>
              </a:ext>
            </a:extLst>
          </p:cNvPr>
          <p:cNvSpPr txBox="1">
            <a:spLocks noChangeArrowheads="1"/>
          </p:cNvSpPr>
          <p:nvPr/>
        </p:nvSpPr>
        <p:spPr bwMode="auto">
          <a:xfrm>
            <a:off x="2147888" y="908050"/>
            <a:ext cx="4576762" cy="1216782"/>
          </a:xfrm>
          <a:prstGeom prst="rect">
            <a:avLst/>
          </a:prstGeom>
          <a:noFill/>
          <a:ln w="9525">
            <a:noFill/>
            <a:miter lim="800000"/>
            <a:headEnd/>
            <a:tailEnd/>
          </a:ln>
        </p:spPr>
        <p:txBody>
          <a:bodyPr lIns="77254" tIns="38627" rIns="77254" bIns="38627">
            <a:spAutoFit/>
          </a:bodyPr>
          <a:lstStyle/>
          <a:p>
            <a:pPr defTabSz="773113">
              <a:spcBef>
                <a:spcPct val="50000"/>
              </a:spcBef>
              <a:defRPr/>
            </a:pPr>
            <a:r>
              <a:rPr lang="de-DE" sz="2400" b="1" dirty="0">
                <a:solidFill>
                  <a:srgbClr val="008080"/>
                </a:solidFill>
                <a:latin typeface="+mn-lt"/>
                <a:ea typeface="ＭＳ Ｐゴシック" pitchFamily="34" charset="-128"/>
              </a:rPr>
              <a:t>Dr.-Ing. Mark </a:t>
            </a:r>
            <a:r>
              <a:rPr lang="de-DE" sz="2400" b="1" dirty="0" err="1">
                <a:solidFill>
                  <a:srgbClr val="008080"/>
                </a:solidFill>
                <a:latin typeface="+mn-lt"/>
                <a:ea typeface="ＭＳ Ｐゴシック" pitchFamily="34" charset="-128"/>
              </a:rPr>
              <a:t>Klameth</a:t>
            </a:r>
            <a:endParaRPr lang="de-DE" sz="2400" b="1" dirty="0">
              <a:solidFill>
                <a:srgbClr val="008080"/>
              </a:solidFill>
              <a:latin typeface="+mn-lt"/>
              <a:ea typeface="ＭＳ Ｐゴシック" pitchFamily="34" charset="-128"/>
            </a:endParaRPr>
          </a:p>
          <a:p>
            <a:pPr defTabSz="773113">
              <a:spcBef>
                <a:spcPct val="50000"/>
              </a:spcBef>
              <a:defRPr/>
            </a:pPr>
            <a:r>
              <a:rPr lang="de-DE" altLang="de-DE" sz="2000" dirty="0">
                <a:latin typeface="+mn-lt"/>
                <a:ea typeface="ＭＳ Ｐゴシック" pitchFamily="34" charset="-128"/>
              </a:rPr>
              <a:t>Tel.: 0209/17806-21</a:t>
            </a:r>
            <a:br>
              <a:rPr lang="de-DE" altLang="de-DE" sz="2000" dirty="0">
                <a:latin typeface="+mn-lt"/>
                <a:ea typeface="ＭＳ Ｐゴシック" pitchFamily="34" charset="-128"/>
              </a:rPr>
            </a:br>
            <a:r>
              <a:rPr lang="de-DE" altLang="de-DE" sz="2000" dirty="0">
                <a:latin typeface="+mn-lt"/>
                <a:ea typeface="ＭＳ Ｐゴシック" pitchFamily="34" charset="-128"/>
              </a:rPr>
              <a:t>Email: klameth@ikt.de</a:t>
            </a:r>
          </a:p>
        </p:txBody>
      </p:sp>
      <p:pic>
        <p:nvPicPr>
          <p:cNvPr id="5" name="Grafik 4">
            <a:extLst>
              <a:ext uri="{FF2B5EF4-FFF2-40B4-BE49-F238E27FC236}">
                <a16:creationId xmlns:a16="http://schemas.microsoft.com/office/drawing/2014/main" id="{520975BB-84B3-47FD-98F5-73A46D203B9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113" y="903454"/>
            <a:ext cx="18002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72498395-A37A-4903-ACC4-2BF09FC979F1}"/>
              </a:ext>
            </a:extLst>
          </p:cNvPr>
          <p:cNvSpPr txBox="1">
            <a:spLocks noChangeArrowheads="1"/>
          </p:cNvSpPr>
          <p:nvPr/>
        </p:nvSpPr>
        <p:spPr bwMode="auto">
          <a:xfrm>
            <a:off x="8312149" y="908050"/>
            <a:ext cx="3614738"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254" tIns="38627" rIns="77254" bIns="38627">
            <a:spAutoFit/>
          </a:bodyPr>
          <a:lstStyle>
            <a:lvl1pPr defTabSz="773113">
              <a:defRPr>
                <a:solidFill>
                  <a:schemeClr val="tx1"/>
                </a:solidFill>
                <a:latin typeface="Arial" panose="020B0604020202020204" pitchFamily="34" charset="0"/>
              </a:defRPr>
            </a:lvl1pPr>
            <a:lvl2pPr marL="742950" indent="-285750" defTabSz="773113">
              <a:defRPr>
                <a:solidFill>
                  <a:schemeClr val="tx1"/>
                </a:solidFill>
                <a:latin typeface="Arial" panose="020B0604020202020204" pitchFamily="34" charset="0"/>
              </a:defRPr>
            </a:lvl2pPr>
            <a:lvl3pPr marL="1143000" indent="-228600" defTabSz="773113">
              <a:defRPr>
                <a:solidFill>
                  <a:schemeClr val="tx1"/>
                </a:solidFill>
                <a:latin typeface="Arial" panose="020B0604020202020204" pitchFamily="34" charset="0"/>
              </a:defRPr>
            </a:lvl3pPr>
            <a:lvl4pPr marL="1600200" indent="-228600" defTabSz="773113">
              <a:defRPr>
                <a:solidFill>
                  <a:schemeClr val="tx1"/>
                </a:solidFill>
                <a:latin typeface="Arial" panose="020B0604020202020204" pitchFamily="34" charset="0"/>
              </a:defRPr>
            </a:lvl4pPr>
            <a:lvl5pPr marL="2057400" indent="-228600" defTabSz="773113">
              <a:defRPr>
                <a:solidFill>
                  <a:schemeClr val="tx1"/>
                </a:solidFill>
                <a:latin typeface="Arial" panose="020B0604020202020204" pitchFamily="34" charset="0"/>
              </a:defRPr>
            </a:lvl5pPr>
            <a:lvl6pPr marL="2514600" indent="-228600" defTabSz="773113" eaLnBrk="0" fontAlgn="base" hangingPunct="0">
              <a:spcBef>
                <a:spcPct val="0"/>
              </a:spcBef>
              <a:spcAft>
                <a:spcPct val="0"/>
              </a:spcAft>
              <a:defRPr>
                <a:solidFill>
                  <a:schemeClr val="tx1"/>
                </a:solidFill>
                <a:latin typeface="Arial" panose="020B0604020202020204" pitchFamily="34" charset="0"/>
              </a:defRPr>
            </a:lvl6pPr>
            <a:lvl7pPr marL="2971800" indent="-228600" defTabSz="773113" eaLnBrk="0" fontAlgn="base" hangingPunct="0">
              <a:spcBef>
                <a:spcPct val="0"/>
              </a:spcBef>
              <a:spcAft>
                <a:spcPct val="0"/>
              </a:spcAft>
              <a:defRPr>
                <a:solidFill>
                  <a:schemeClr val="tx1"/>
                </a:solidFill>
                <a:latin typeface="Arial" panose="020B0604020202020204" pitchFamily="34" charset="0"/>
              </a:defRPr>
            </a:lvl7pPr>
            <a:lvl8pPr marL="3429000" indent="-228600" defTabSz="773113" eaLnBrk="0" fontAlgn="base" hangingPunct="0">
              <a:spcBef>
                <a:spcPct val="0"/>
              </a:spcBef>
              <a:spcAft>
                <a:spcPct val="0"/>
              </a:spcAft>
              <a:defRPr>
                <a:solidFill>
                  <a:schemeClr val="tx1"/>
                </a:solidFill>
                <a:latin typeface="Arial" panose="020B0604020202020204" pitchFamily="34" charset="0"/>
              </a:defRPr>
            </a:lvl8pPr>
            <a:lvl9pPr marL="3886200" indent="-228600" defTabSz="77311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dirty="0">
                <a:ea typeface="ＭＳ Ｐゴシック" panose="020B0600070205080204" pitchFamily="34" charset="-128"/>
              </a:rPr>
              <a:t>IKT – Institute </a:t>
            </a:r>
            <a:r>
              <a:rPr lang="de-DE" altLang="de-DE" sz="2000" b="1" dirty="0" err="1">
                <a:ea typeface="ＭＳ Ｐゴシック" panose="020B0600070205080204" pitchFamily="34" charset="-128"/>
              </a:rPr>
              <a:t>for</a:t>
            </a:r>
            <a:r>
              <a:rPr lang="de-DE" altLang="de-DE" sz="2000" b="1" dirty="0">
                <a:ea typeface="ＭＳ Ｐゴシック" panose="020B0600070205080204" pitchFamily="34" charset="-128"/>
              </a:rPr>
              <a:t> Underground Infrastructure</a:t>
            </a:r>
          </a:p>
          <a:p>
            <a:pPr>
              <a:spcBef>
                <a:spcPct val="50000"/>
              </a:spcBef>
            </a:pPr>
            <a:r>
              <a:rPr lang="de-DE" altLang="de-DE" sz="2000" dirty="0" err="1">
                <a:ea typeface="ＭＳ Ｐゴシック" panose="020B0600070205080204" pitchFamily="34" charset="-128"/>
              </a:rPr>
              <a:t>Exterbruch</a:t>
            </a:r>
            <a:r>
              <a:rPr lang="de-DE" altLang="de-DE" sz="2000" dirty="0">
                <a:ea typeface="ＭＳ Ｐゴシック" panose="020B0600070205080204" pitchFamily="34" charset="-128"/>
              </a:rPr>
              <a:t> 1</a:t>
            </a:r>
            <a:br>
              <a:rPr lang="de-DE" altLang="de-DE" sz="2000" dirty="0">
                <a:ea typeface="ＭＳ Ｐゴシック" panose="020B0600070205080204" pitchFamily="34" charset="-128"/>
              </a:rPr>
            </a:br>
            <a:r>
              <a:rPr lang="de-DE" altLang="de-DE" sz="2000" dirty="0">
                <a:ea typeface="ＭＳ Ｐゴシック" panose="020B0600070205080204" pitchFamily="34" charset="-128"/>
              </a:rPr>
              <a:t>D-45886 Gelsenkirchen</a:t>
            </a:r>
            <a:br>
              <a:rPr lang="de-DE" altLang="de-DE" sz="2000" dirty="0">
                <a:ea typeface="ＭＳ Ｐゴシック" panose="020B0600070205080204" pitchFamily="34" charset="-128"/>
              </a:rPr>
            </a:br>
            <a:r>
              <a:rPr lang="de-DE" altLang="de-DE" sz="2000" dirty="0">
                <a:ea typeface="ＭＳ Ｐゴシック" panose="020B0600070205080204" pitchFamily="34" charset="-128"/>
              </a:rPr>
              <a:t>Tel.: 0209/17806-0</a:t>
            </a:r>
          </a:p>
        </p:txBody>
      </p:sp>
    </p:spTree>
    <p:extLst>
      <p:ext uri="{BB962C8B-B14F-4D97-AF65-F5344CB8AC3E}">
        <p14:creationId xmlns:p14="http://schemas.microsoft.com/office/powerpoint/2010/main" val="278404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EBF8B4A-81D1-4EB8-9D69-B9D024FC3E12}"/>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de-DE" altLang="de-DE" sz="2800" b="1" dirty="0" err="1">
                <a:solidFill>
                  <a:srgbClr val="008080"/>
                </a:solidFill>
                <a:latin typeface="+mn-lt"/>
                <a:ea typeface="ＭＳ Ｐゴシック" pitchFamily="34" charset="-128"/>
              </a:rPr>
              <a:t>What</a:t>
            </a:r>
            <a:r>
              <a:rPr lang="de-DE" altLang="de-DE" sz="2800" b="1" dirty="0">
                <a:solidFill>
                  <a:srgbClr val="008080"/>
                </a:solidFill>
                <a:latin typeface="+mn-lt"/>
                <a:ea typeface="ＭＳ Ｐゴシック" pitchFamily="34" charset="-128"/>
              </a:rPr>
              <a:t> </a:t>
            </a:r>
            <a:r>
              <a:rPr lang="de-DE" altLang="de-DE" sz="2800" b="1" dirty="0" err="1">
                <a:solidFill>
                  <a:srgbClr val="008080"/>
                </a:solidFill>
                <a:latin typeface="+mn-lt"/>
                <a:ea typeface="ＭＳ Ｐゴシック" pitchFamily="34" charset="-128"/>
              </a:rPr>
              <a:t>is</a:t>
            </a:r>
            <a:r>
              <a:rPr lang="de-DE" altLang="de-DE" sz="2800" b="1" dirty="0">
                <a:solidFill>
                  <a:srgbClr val="008080"/>
                </a:solidFill>
                <a:latin typeface="+mn-lt"/>
                <a:ea typeface="ＭＳ Ｐゴシック" pitchFamily="34" charset="-128"/>
              </a:rPr>
              <a:t> </a:t>
            </a:r>
            <a:r>
              <a:rPr lang="de-DE" altLang="de-DE" sz="2800" b="1" dirty="0" err="1">
                <a:solidFill>
                  <a:srgbClr val="008080"/>
                </a:solidFill>
                <a:latin typeface="+mn-lt"/>
                <a:ea typeface="ＭＳ Ｐゴシック" pitchFamily="34" charset="-128"/>
              </a:rPr>
              <a:t>the</a:t>
            </a:r>
            <a:r>
              <a:rPr lang="de-DE" altLang="de-DE" sz="2800" b="1" dirty="0">
                <a:solidFill>
                  <a:srgbClr val="008080"/>
                </a:solidFill>
                <a:latin typeface="+mn-lt"/>
                <a:ea typeface="ＭＳ Ｐゴシック" pitchFamily="34" charset="-128"/>
              </a:rPr>
              <a:t> MAC-System?</a:t>
            </a:r>
          </a:p>
        </p:txBody>
      </p:sp>
      <p:sp>
        <p:nvSpPr>
          <p:cNvPr id="3" name="Rectangle 26">
            <a:extLst>
              <a:ext uri="{FF2B5EF4-FFF2-40B4-BE49-F238E27FC236}">
                <a16:creationId xmlns:a16="http://schemas.microsoft.com/office/drawing/2014/main" id="{E8EB95C6-D8FD-4715-ADAE-FA7405335A42}"/>
              </a:ext>
            </a:extLst>
          </p:cNvPr>
          <p:cNvSpPr>
            <a:spLocks noChangeArrowheads="1"/>
          </p:cNvSpPr>
          <p:nvPr/>
        </p:nvSpPr>
        <p:spPr bwMode="auto">
          <a:xfrm>
            <a:off x="360363" y="900113"/>
            <a:ext cx="1134560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174625">
              <a:defRPr>
                <a:solidFill>
                  <a:schemeClr val="tx1"/>
                </a:solidFill>
                <a:latin typeface="Arial" panose="020B0604020202020204" pitchFamily="34" charset="0"/>
              </a:defRPr>
            </a:lvl1pPr>
            <a:lvl2pPr marL="360363" indent="-360363" defTabSz="174625">
              <a:defRPr>
                <a:solidFill>
                  <a:schemeClr val="tx1"/>
                </a:solidFill>
                <a:latin typeface="Arial" panose="020B0604020202020204" pitchFamily="34" charset="0"/>
              </a:defRPr>
            </a:lvl2pPr>
            <a:lvl3pPr marL="1143000" indent="-228600" defTabSz="174625">
              <a:defRPr>
                <a:solidFill>
                  <a:schemeClr val="tx1"/>
                </a:solidFill>
                <a:latin typeface="Arial" panose="020B0604020202020204" pitchFamily="34" charset="0"/>
              </a:defRPr>
            </a:lvl3pPr>
            <a:lvl4pPr marL="1600200" indent="-228600" defTabSz="174625">
              <a:defRPr>
                <a:solidFill>
                  <a:schemeClr val="tx1"/>
                </a:solidFill>
                <a:latin typeface="Arial" panose="020B0604020202020204" pitchFamily="34" charset="0"/>
              </a:defRPr>
            </a:lvl4pPr>
            <a:lvl5pPr marL="2057400" indent="-228600" defTabSz="174625">
              <a:defRPr>
                <a:solidFill>
                  <a:schemeClr val="tx1"/>
                </a:solidFill>
                <a:latin typeface="Arial" panose="020B0604020202020204" pitchFamily="34" charset="0"/>
              </a:defRPr>
            </a:lvl5pPr>
            <a:lvl6pPr marL="2514600" indent="-228600" defTabSz="174625" eaLnBrk="0" fontAlgn="base" hangingPunct="0">
              <a:spcBef>
                <a:spcPct val="0"/>
              </a:spcBef>
              <a:spcAft>
                <a:spcPct val="0"/>
              </a:spcAft>
              <a:defRPr>
                <a:solidFill>
                  <a:schemeClr val="tx1"/>
                </a:solidFill>
                <a:latin typeface="Arial" panose="020B0604020202020204" pitchFamily="34" charset="0"/>
              </a:defRPr>
            </a:lvl6pPr>
            <a:lvl7pPr marL="2971800" indent="-228600" defTabSz="174625" eaLnBrk="0" fontAlgn="base" hangingPunct="0">
              <a:spcBef>
                <a:spcPct val="0"/>
              </a:spcBef>
              <a:spcAft>
                <a:spcPct val="0"/>
              </a:spcAft>
              <a:defRPr>
                <a:solidFill>
                  <a:schemeClr val="tx1"/>
                </a:solidFill>
                <a:latin typeface="Arial" panose="020B0604020202020204" pitchFamily="34" charset="0"/>
              </a:defRPr>
            </a:lvl7pPr>
            <a:lvl8pPr marL="3429000" indent="-228600" defTabSz="174625" eaLnBrk="0" fontAlgn="base" hangingPunct="0">
              <a:spcBef>
                <a:spcPct val="0"/>
              </a:spcBef>
              <a:spcAft>
                <a:spcPct val="0"/>
              </a:spcAft>
              <a:defRPr>
                <a:solidFill>
                  <a:schemeClr val="tx1"/>
                </a:solidFill>
                <a:latin typeface="Arial" panose="020B0604020202020204" pitchFamily="34" charset="0"/>
              </a:defRPr>
            </a:lvl8pPr>
            <a:lvl9pPr marL="3886200" indent="-228600" defTabSz="174625" eaLnBrk="0" fontAlgn="base" hangingPunct="0">
              <a:spcBef>
                <a:spcPct val="0"/>
              </a:spcBef>
              <a:spcAft>
                <a:spcPct val="0"/>
              </a:spcAft>
              <a:defRPr>
                <a:solidFill>
                  <a:schemeClr val="tx1"/>
                </a:solidFill>
                <a:latin typeface="Arial" panose="020B0604020202020204" pitchFamily="34" charset="0"/>
              </a:defRPr>
            </a:lvl9pPr>
          </a:lstStyle>
          <a:p>
            <a:pPr lvl="1">
              <a:spcAft>
                <a:spcPts val="600"/>
              </a:spcAft>
              <a:buSzPct val="120000"/>
              <a:buFont typeface="Symbol" panose="05050102010706020507" pitchFamily="18" charset="2"/>
              <a:buChar char="-"/>
            </a:pPr>
            <a:r>
              <a:rPr lang="en-GB" altLang="de-DE" sz="28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MAC</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 </a:t>
            </a:r>
            <a:r>
              <a:rPr lang="en-GB" altLang="de-DE" sz="28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M</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echanical </a:t>
            </a:r>
            <a:r>
              <a:rPr lang="en-GB" altLang="de-DE" sz="28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A</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ssessment of </a:t>
            </a:r>
            <a:r>
              <a:rPr lang="en-GB" altLang="de-DE" sz="28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C</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onduits</a:t>
            </a:r>
          </a:p>
          <a:p>
            <a:pPr lvl="1">
              <a:spcAft>
                <a:spcPts val="600"/>
              </a:spcAft>
              <a:buSzPct val="120000"/>
              <a:buFont typeface="Symbol" panose="05050102010706020507" pitchFamily="18" charset="2"/>
              <a:buChar char="-"/>
            </a:pP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Non-destructive testing method for the</a:t>
            </a:r>
            <a:b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b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determination of both the condition and</a:t>
            </a:r>
            <a:b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b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structural integrity of accessible sewers</a:t>
            </a:r>
          </a:p>
          <a:p>
            <a:pPr lvl="1">
              <a:spcAft>
                <a:spcPts val="600"/>
              </a:spcAft>
              <a:buSzPct val="120000"/>
              <a:buFont typeface="Symbol" panose="05050102010706020507" pitchFamily="18" charset="2"/>
              <a:buChar char="-"/>
            </a:pP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Developed by Olivier Thépot (Eau de Paris),</a:t>
            </a:r>
            <a:b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b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Application in France since 1989,</a:t>
            </a:r>
            <a:b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b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&gt; 40 km testing of sewers per year</a:t>
            </a:r>
          </a:p>
          <a:p>
            <a:pPr lvl="1">
              <a:spcAft>
                <a:spcPts val="600"/>
              </a:spcAft>
              <a:buSzPct val="120000"/>
              <a:buFont typeface="Symbol" panose="05050102010706020507" pitchFamily="18" charset="2"/>
              <a:buChar char="-"/>
            </a:pP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Cooperation between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Eau</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de Paris and IKT</a:t>
            </a:r>
          </a:p>
          <a:p>
            <a:pPr lvl="1">
              <a:spcAft>
                <a:spcPts val="600"/>
              </a:spcAft>
              <a:buSzPct val="120000"/>
              <a:buFont typeface="Symbol" panose="05050102010706020507" pitchFamily="18" charset="2"/>
              <a:buChar char="-"/>
            </a:pP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Add-on to the regular optical inspection</a:t>
            </a:r>
          </a:p>
        </p:txBody>
      </p:sp>
      <p:pic>
        <p:nvPicPr>
          <p:cNvPr id="4" name="Picture 2" descr="Eau de Paris">
            <a:extLst>
              <a:ext uri="{FF2B5EF4-FFF2-40B4-BE49-F238E27FC236}">
                <a16:creationId xmlns:a16="http://schemas.microsoft.com/office/drawing/2014/main" id="{289625D9-B226-4F2B-9446-57D64DFD89C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5888" y="1280381"/>
            <a:ext cx="2520000" cy="175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3">
            <a:extLst>
              <a:ext uri="{FF2B5EF4-FFF2-40B4-BE49-F238E27FC236}">
                <a16:creationId xmlns:a16="http://schemas.microsoft.com/office/drawing/2014/main" id="{2AF54DD5-4496-4A02-B4D4-D01F71BCA2E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5888" y="4006978"/>
            <a:ext cx="2520000" cy="14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6">
            <a:extLst>
              <a:ext uri="{FF2B5EF4-FFF2-40B4-BE49-F238E27FC236}">
                <a16:creationId xmlns:a16="http://schemas.microsoft.com/office/drawing/2014/main" id="{F0D72859-886F-4B4B-880C-6F1ACC6FB594}"/>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2</a:t>
            </a:fld>
            <a:endParaRPr lang="de-DE" sz="1400" b="1" dirty="0"/>
          </a:p>
        </p:txBody>
      </p:sp>
      <p:sp>
        <p:nvSpPr>
          <p:cNvPr id="6" name="Rechteck 5">
            <a:extLst>
              <a:ext uri="{FF2B5EF4-FFF2-40B4-BE49-F238E27FC236}">
                <a16:creationId xmlns:a16="http://schemas.microsoft.com/office/drawing/2014/main" id="{41B9227B-6127-40B7-8373-020F4A75778F}"/>
              </a:ext>
            </a:extLst>
          </p:cNvPr>
          <p:cNvSpPr/>
          <p:nvPr/>
        </p:nvSpPr>
        <p:spPr>
          <a:xfrm>
            <a:off x="1483609" y="5624246"/>
            <a:ext cx="1289135" cy="707886"/>
          </a:xfrm>
          <a:prstGeom prst="rect">
            <a:avLst/>
          </a:prstGeom>
        </p:spPr>
        <p:txBody>
          <a:bodyPr wrap="none">
            <a:spAutoFit/>
          </a:bodyPr>
          <a:lstStyle/>
          <a:p>
            <a:pPr algn="ctr"/>
            <a:r>
              <a:rPr lang="en-GB" altLang="de-DE" sz="2000" b="1" dirty="0">
                <a:latin typeface="Calibri" panose="020F0502020204030204" pitchFamily="34" charset="0"/>
                <a:ea typeface="ＭＳ Ｐゴシック" panose="020B0600070205080204" pitchFamily="34" charset="-128"/>
                <a:cs typeface="Calibri" panose="020F0502020204030204" pitchFamily="34" charset="0"/>
              </a:rPr>
              <a:t>Optical</a:t>
            </a:r>
          </a:p>
          <a:p>
            <a:pPr algn="ctr"/>
            <a:r>
              <a:rPr lang="en-GB" altLang="de-DE" sz="2000" b="1" dirty="0">
                <a:latin typeface="Calibri" panose="020F0502020204030204" pitchFamily="34" charset="0"/>
                <a:ea typeface="ＭＳ Ｐゴシック" panose="020B0600070205080204" pitchFamily="34" charset="-128"/>
                <a:cs typeface="Calibri" panose="020F0502020204030204" pitchFamily="34" charset="0"/>
              </a:rPr>
              <a:t>inspection</a:t>
            </a:r>
            <a:endParaRPr lang="de-DE" sz="2000" dirty="0"/>
          </a:p>
        </p:txBody>
      </p:sp>
      <p:sp>
        <p:nvSpPr>
          <p:cNvPr id="8" name="Rechteck 7">
            <a:extLst>
              <a:ext uri="{FF2B5EF4-FFF2-40B4-BE49-F238E27FC236}">
                <a16:creationId xmlns:a16="http://schemas.microsoft.com/office/drawing/2014/main" id="{AA37390C-A923-49D0-BEF9-AB564AEB9D02}"/>
              </a:ext>
            </a:extLst>
          </p:cNvPr>
          <p:cNvSpPr/>
          <p:nvPr/>
        </p:nvSpPr>
        <p:spPr>
          <a:xfrm>
            <a:off x="3336357" y="6122876"/>
            <a:ext cx="771365" cy="400110"/>
          </a:xfrm>
          <a:prstGeom prst="rect">
            <a:avLst/>
          </a:prstGeom>
        </p:spPr>
        <p:txBody>
          <a:bodyPr wrap="none">
            <a:spAutoFit/>
          </a:bodyPr>
          <a:lstStyle/>
          <a:p>
            <a:r>
              <a:rPr lang="en-GB" altLang="de-DE" sz="2000" b="1" dirty="0">
                <a:highlight>
                  <a:srgbClr val="FF0000"/>
                </a:highlight>
                <a:latin typeface="Calibri" panose="020F0502020204030204" pitchFamily="34" charset="0"/>
                <a:ea typeface="ＭＳ Ｐゴシック" panose="020B0600070205080204" pitchFamily="34" charset="-128"/>
                <a:cs typeface="Calibri" panose="020F0502020204030204" pitchFamily="34" charset="0"/>
              </a:rPr>
              <a:t> bad </a:t>
            </a:r>
            <a:r>
              <a:rPr lang="en-GB" altLang="de-DE" sz="200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a:t>
            </a:r>
            <a:endParaRPr lang="de-DE" sz="2000" dirty="0">
              <a:highlight>
                <a:srgbClr val="FF0000"/>
              </a:highlight>
            </a:endParaRPr>
          </a:p>
        </p:txBody>
      </p:sp>
      <p:sp>
        <p:nvSpPr>
          <p:cNvPr id="9" name="Rechteck 8">
            <a:extLst>
              <a:ext uri="{FF2B5EF4-FFF2-40B4-BE49-F238E27FC236}">
                <a16:creationId xmlns:a16="http://schemas.microsoft.com/office/drawing/2014/main" id="{E9B8D88F-FA35-47AE-BFFA-1F1F56F6D5A7}"/>
              </a:ext>
            </a:extLst>
          </p:cNvPr>
          <p:cNvSpPr/>
          <p:nvPr/>
        </p:nvSpPr>
        <p:spPr>
          <a:xfrm>
            <a:off x="3278168" y="5573166"/>
            <a:ext cx="901914" cy="400110"/>
          </a:xfrm>
          <a:prstGeom prst="rect">
            <a:avLst/>
          </a:prstGeom>
        </p:spPr>
        <p:txBody>
          <a:bodyPr wrap="none">
            <a:spAutoFit/>
          </a:bodyPr>
          <a:lstStyle/>
          <a:p>
            <a:r>
              <a:rPr lang="en-GB" altLang="de-DE" sz="2000" b="1" dirty="0">
                <a:highlight>
                  <a:srgbClr val="00FF00"/>
                </a:highlight>
                <a:latin typeface="Calibri" panose="020F0502020204030204" pitchFamily="34" charset="0"/>
                <a:ea typeface="ＭＳ Ｐゴシック" panose="020B0600070205080204" pitchFamily="34" charset="-128"/>
                <a:cs typeface="Calibri" panose="020F0502020204030204" pitchFamily="34" charset="0"/>
              </a:rPr>
              <a:t> good </a:t>
            </a:r>
            <a:r>
              <a:rPr lang="en-GB" altLang="de-DE" sz="200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a:t>
            </a:r>
            <a:endParaRPr lang="de-DE" sz="2000" dirty="0">
              <a:solidFill>
                <a:schemeClr val="bg1"/>
              </a:solidFill>
            </a:endParaRPr>
          </a:p>
        </p:txBody>
      </p:sp>
      <p:sp>
        <p:nvSpPr>
          <p:cNvPr id="10" name="Rechteck 9">
            <a:extLst>
              <a:ext uri="{FF2B5EF4-FFF2-40B4-BE49-F238E27FC236}">
                <a16:creationId xmlns:a16="http://schemas.microsoft.com/office/drawing/2014/main" id="{18AA63B4-596B-4BAA-8280-467944D384BB}"/>
              </a:ext>
            </a:extLst>
          </p:cNvPr>
          <p:cNvSpPr/>
          <p:nvPr/>
        </p:nvSpPr>
        <p:spPr>
          <a:xfrm>
            <a:off x="4559350" y="5834259"/>
            <a:ext cx="1198534" cy="400110"/>
          </a:xfrm>
          <a:prstGeom prst="rect">
            <a:avLst/>
          </a:prstGeom>
        </p:spPr>
        <p:txBody>
          <a:bodyPr wrap="none">
            <a:spAutoFit/>
          </a:bodyPr>
          <a:lstStyle/>
          <a:p>
            <a:pPr algn="ctr"/>
            <a:r>
              <a:rPr lang="en-GB" altLang="de-DE" sz="2000" b="1" dirty="0">
                <a:latin typeface="Calibri" panose="020F0502020204030204" pitchFamily="34" charset="0"/>
                <a:ea typeface="ＭＳ Ｐゴシック" panose="020B0600070205080204" pitchFamily="34" charset="-128"/>
                <a:cs typeface="Calibri" panose="020F0502020204030204" pitchFamily="34" charset="0"/>
              </a:rPr>
              <a:t>MAC-Test</a:t>
            </a:r>
          </a:p>
        </p:txBody>
      </p:sp>
      <p:cxnSp>
        <p:nvCxnSpPr>
          <p:cNvPr id="12" name="Gerade Verbindung mit Pfeil 11">
            <a:extLst>
              <a:ext uri="{FF2B5EF4-FFF2-40B4-BE49-F238E27FC236}">
                <a16:creationId xmlns:a16="http://schemas.microsoft.com/office/drawing/2014/main" id="{416EB470-6A83-450A-A6E7-DB23192C92D2}"/>
              </a:ext>
            </a:extLst>
          </p:cNvPr>
          <p:cNvCxnSpPr>
            <a:stCxn id="6" idx="3"/>
            <a:endCxn id="9" idx="1"/>
          </p:cNvCxnSpPr>
          <p:nvPr/>
        </p:nvCxnSpPr>
        <p:spPr>
          <a:xfrm flipV="1">
            <a:off x="2772744" y="5773221"/>
            <a:ext cx="505424" cy="20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6843DF7-66F1-4CCB-B51E-A956F49C9921}"/>
              </a:ext>
            </a:extLst>
          </p:cNvPr>
          <p:cNvCxnSpPr>
            <a:cxnSpLocks/>
            <a:stCxn id="6" idx="3"/>
            <a:endCxn id="8" idx="1"/>
          </p:cNvCxnSpPr>
          <p:nvPr/>
        </p:nvCxnSpPr>
        <p:spPr>
          <a:xfrm>
            <a:off x="2772744" y="5978189"/>
            <a:ext cx="563613" cy="344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8EA21BBF-2213-4F0C-9F29-BFBB2639AC81}"/>
              </a:ext>
            </a:extLst>
          </p:cNvPr>
          <p:cNvCxnSpPr>
            <a:cxnSpLocks/>
            <a:stCxn id="10" idx="1"/>
            <a:endCxn id="9" idx="3"/>
          </p:cNvCxnSpPr>
          <p:nvPr/>
        </p:nvCxnSpPr>
        <p:spPr>
          <a:xfrm flipH="1" flipV="1">
            <a:off x="4180082" y="5773221"/>
            <a:ext cx="379268" cy="261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E20F7C92-C0AD-4EE2-8DCD-251212F319B7}"/>
              </a:ext>
            </a:extLst>
          </p:cNvPr>
          <p:cNvCxnSpPr>
            <a:cxnSpLocks/>
            <a:stCxn id="10" idx="1"/>
            <a:endCxn id="8" idx="3"/>
          </p:cNvCxnSpPr>
          <p:nvPr/>
        </p:nvCxnSpPr>
        <p:spPr>
          <a:xfrm flipH="1">
            <a:off x="4107722" y="6034314"/>
            <a:ext cx="451628" cy="288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03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AA73320-DFD4-4B0E-8778-2DCCA6A64FFF}"/>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latin typeface="+mn-lt"/>
                <a:ea typeface="ＭＳ Ｐゴシック" pitchFamily="34" charset="-128"/>
              </a:rPr>
              <a:t>Operating </a:t>
            </a:r>
            <a:r>
              <a:rPr lang="de-DE" altLang="de-DE" sz="2800" b="1" dirty="0" err="1">
                <a:solidFill>
                  <a:srgbClr val="008080"/>
                </a:solidFill>
                <a:latin typeface="+mn-lt"/>
                <a:ea typeface="ＭＳ Ｐゴシック" pitchFamily="34" charset="-128"/>
              </a:rPr>
              <a:t>Principle</a:t>
            </a:r>
            <a:endParaRPr lang="de-DE" altLang="de-DE" sz="2800" b="1" dirty="0">
              <a:solidFill>
                <a:srgbClr val="008080"/>
              </a:solidFill>
              <a:latin typeface="+mn-lt"/>
              <a:ea typeface="ＭＳ Ｐゴシック" pitchFamily="34" charset="-128"/>
            </a:endParaRPr>
          </a:p>
        </p:txBody>
      </p:sp>
      <p:grpSp>
        <p:nvGrpSpPr>
          <p:cNvPr id="3" name="Gruppieren 4">
            <a:extLst>
              <a:ext uri="{FF2B5EF4-FFF2-40B4-BE49-F238E27FC236}">
                <a16:creationId xmlns:a16="http://schemas.microsoft.com/office/drawing/2014/main" id="{1CE5EDAE-004D-476F-AC68-5E38C71B74EC}"/>
              </a:ext>
            </a:extLst>
          </p:cNvPr>
          <p:cNvGrpSpPr>
            <a:grpSpLocks noChangeAspect="1"/>
          </p:cNvGrpSpPr>
          <p:nvPr/>
        </p:nvGrpSpPr>
        <p:grpSpPr bwMode="auto">
          <a:xfrm>
            <a:off x="4286197" y="836612"/>
            <a:ext cx="2700000" cy="2024117"/>
            <a:chOff x="4860032" y="905703"/>
            <a:chExt cx="2925555" cy="2191626"/>
          </a:xfrm>
        </p:grpSpPr>
        <p:cxnSp>
          <p:nvCxnSpPr>
            <p:cNvPr id="4" name="Gerade Verbindung mit Pfeil 3">
              <a:extLst>
                <a:ext uri="{FF2B5EF4-FFF2-40B4-BE49-F238E27FC236}">
                  <a16:creationId xmlns:a16="http://schemas.microsoft.com/office/drawing/2014/main" id="{B13CE22C-C2E4-488E-ADB0-0906F4EAC858}"/>
                </a:ext>
              </a:extLst>
            </p:cNvPr>
            <p:cNvCxnSpPr/>
            <p:nvPr/>
          </p:nvCxnSpPr>
          <p:spPr>
            <a:xfrm>
              <a:off x="5219512" y="1557268"/>
              <a:ext cx="2017294" cy="0"/>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C54D4064-1A34-4A89-9478-2BE7B753F0E3}"/>
                </a:ext>
              </a:extLst>
            </p:cNvPr>
            <p:cNvCxnSpPr/>
            <p:nvPr/>
          </p:nvCxnSpPr>
          <p:spPr>
            <a:xfrm>
              <a:off x="6299863" y="1125439"/>
              <a:ext cx="0" cy="1727314"/>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6" name="Gruppieren 17">
              <a:extLst>
                <a:ext uri="{FF2B5EF4-FFF2-40B4-BE49-F238E27FC236}">
                  <a16:creationId xmlns:a16="http://schemas.microsoft.com/office/drawing/2014/main" id="{2E49919F-1127-40B0-9371-0573BF9B4A25}"/>
                </a:ext>
              </a:extLst>
            </p:cNvPr>
            <p:cNvGrpSpPr>
              <a:grpSpLocks/>
            </p:cNvGrpSpPr>
            <p:nvPr/>
          </p:nvGrpSpPr>
          <p:grpSpPr bwMode="auto">
            <a:xfrm>
              <a:off x="4860352" y="1268792"/>
              <a:ext cx="2880000" cy="288000"/>
              <a:chOff x="4876799" y="1268760"/>
              <a:chExt cx="2143473" cy="179387"/>
            </a:xfrm>
          </p:grpSpPr>
          <p:sp>
            <p:nvSpPr>
              <p:cNvPr id="33" name="Freihandform 34">
                <a:extLst>
                  <a:ext uri="{FF2B5EF4-FFF2-40B4-BE49-F238E27FC236}">
                    <a16:creationId xmlns:a16="http://schemas.microsoft.com/office/drawing/2014/main" id="{6E6A58F4-39CC-437A-9AA6-A9848FC0BE56}"/>
                  </a:ext>
                </a:extLst>
              </p:cNvPr>
              <p:cNvSpPr/>
              <p:nvPr/>
            </p:nvSpPr>
            <p:spPr>
              <a:xfrm>
                <a:off x="4876561" y="1268731"/>
                <a:ext cx="1080150" cy="179713"/>
              </a:xfrm>
              <a:custGeom>
                <a:avLst/>
                <a:gdLst>
                  <a:gd name="connsiteX0" fmla="*/ 0 w 1069975"/>
                  <a:gd name="connsiteY0" fmla="*/ 175683 h 179387"/>
                  <a:gd name="connsiteX1" fmla="*/ 301625 w 1069975"/>
                  <a:gd name="connsiteY1" fmla="*/ 175683 h 179387"/>
                  <a:gd name="connsiteX2" fmla="*/ 527050 w 1069975"/>
                  <a:gd name="connsiteY2" fmla="*/ 153458 h 179387"/>
                  <a:gd name="connsiteX3" fmla="*/ 762000 w 1069975"/>
                  <a:gd name="connsiteY3" fmla="*/ 83608 h 179387"/>
                  <a:gd name="connsiteX4" fmla="*/ 908050 w 1069975"/>
                  <a:gd name="connsiteY4" fmla="*/ 29633 h 179387"/>
                  <a:gd name="connsiteX5" fmla="*/ 1019175 w 1069975"/>
                  <a:gd name="connsiteY5" fmla="*/ 4233 h 179387"/>
                  <a:gd name="connsiteX6" fmla="*/ 1069975 w 1069975"/>
                  <a:gd name="connsiteY6" fmla="*/ 4233 h 17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75" h="179387">
                    <a:moveTo>
                      <a:pt x="0" y="175683"/>
                    </a:moveTo>
                    <a:cubicBezTo>
                      <a:pt x="106891" y="177535"/>
                      <a:pt x="213783" y="179387"/>
                      <a:pt x="301625" y="175683"/>
                    </a:cubicBezTo>
                    <a:cubicBezTo>
                      <a:pt x="389467" y="171979"/>
                      <a:pt x="450321" y="168804"/>
                      <a:pt x="527050" y="153458"/>
                    </a:cubicBezTo>
                    <a:cubicBezTo>
                      <a:pt x="603779" y="138112"/>
                      <a:pt x="698500" y="104245"/>
                      <a:pt x="762000" y="83608"/>
                    </a:cubicBezTo>
                    <a:cubicBezTo>
                      <a:pt x="825500" y="62971"/>
                      <a:pt x="865188" y="42862"/>
                      <a:pt x="908050" y="29633"/>
                    </a:cubicBezTo>
                    <a:cubicBezTo>
                      <a:pt x="950912" y="16404"/>
                      <a:pt x="992188" y="8466"/>
                      <a:pt x="1019175" y="4233"/>
                    </a:cubicBezTo>
                    <a:cubicBezTo>
                      <a:pt x="1046163" y="0"/>
                      <a:pt x="1058069" y="2116"/>
                      <a:pt x="1069975" y="4233"/>
                    </a:cubicBez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4" name="Freihandform 35">
                <a:extLst>
                  <a:ext uri="{FF2B5EF4-FFF2-40B4-BE49-F238E27FC236}">
                    <a16:creationId xmlns:a16="http://schemas.microsoft.com/office/drawing/2014/main" id="{89ACEFE0-DD6E-4AEE-A809-21D27F20A488}"/>
                  </a:ext>
                </a:extLst>
              </p:cNvPr>
              <p:cNvSpPr/>
              <p:nvPr/>
            </p:nvSpPr>
            <p:spPr>
              <a:xfrm flipH="1">
                <a:off x="5939633" y="1268731"/>
                <a:ext cx="1080151" cy="179713"/>
              </a:xfrm>
              <a:custGeom>
                <a:avLst/>
                <a:gdLst>
                  <a:gd name="connsiteX0" fmla="*/ 0 w 1069975"/>
                  <a:gd name="connsiteY0" fmla="*/ 175683 h 179387"/>
                  <a:gd name="connsiteX1" fmla="*/ 301625 w 1069975"/>
                  <a:gd name="connsiteY1" fmla="*/ 175683 h 179387"/>
                  <a:gd name="connsiteX2" fmla="*/ 527050 w 1069975"/>
                  <a:gd name="connsiteY2" fmla="*/ 153458 h 179387"/>
                  <a:gd name="connsiteX3" fmla="*/ 762000 w 1069975"/>
                  <a:gd name="connsiteY3" fmla="*/ 83608 h 179387"/>
                  <a:gd name="connsiteX4" fmla="*/ 908050 w 1069975"/>
                  <a:gd name="connsiteY4" fmla="*/ 29633 h 179387"/>
                  <a:gd name="connsiteX5" fmla="*/ 1019175 w 1069975"/>
                  <a:gd name="connsiteY5" fmla="*/ 4233 h 179387"/>
                  <a:gd name="connsiteX6" fmla="*/ 1069975 w 1069975"/>
                  <a:gd name="connsiteY6" fmla="*/ 4233 h 17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75" h="179387">
                    <a:moveTo>
                      <a:pt x="0" y="175683"/>
                    </a:moveTo>
                    <a:cubicBezTo>
                      <a:pt x="106891" y="177535"/>
                      <a:pt x="213783" y="179387"/>
                      <a:pt x="301625" y="175683"/>
                    </a:cubicBezTo>
                    <a:cubicBezTo>
                      <a:pt x="389467" y="171979"/>
                      <a:pt x="450321" y="168804"/>
                      <a:pt x="527050" y="153458"/>
                    </a:cubicBezTo>
                    <a:cubicBezTo>
                      <a:pt x="603779" y="138112"/>
                      <a:pt x="698500" y="104245"/>
                      <a:pt x="762000" y="83608"/>
                    </a:cubicBezTo>
                    <a:cubicBezTo>
                      <a:pt x="825500" y="62971"/>
                      <a:pt x="865188" y="42862"/>
                      <a:pt x="908050" y="29633"/>
                    </a:cubicBezTo>
                    <a:cubicBezTo>
                      <a:pt x="950912" y="16404"/>
                      <a:pt x="992188" y="8466"/>
                      <a:pt x="1019175" y="4233"/>
                    </a:cubicBezTo>
                    <a:cubicBezTo>
                      <a:pt x="1046163" y="0"/>
                      <a:pt x="1058069" y="2116"/>
                      <a:pt x="1069975" y="4233"/>
                    </a:cubicBez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grpSp>
        <p:sp>
          <p:nvSpPr>
            <p:cNvPr id="7" name="Textfeld 8">
              <a:extLst>
                <a:ext uri="{FF2B5EF4-FFF2-40B4-BE49-F238E27FC236}">
                  <a16:creationId xmlns:a16="http://schemas.microsoft.com/office/drawing/2014/main" id="{86755C23-DD2E-4F98-B050-E06321706580}"/>
                </a:ext>
              </a:extLst>
            </p:cNvPr>
            <p:cNvSpPr txBox="1">
              <a:spLocks noChangeArrowheads="1"/>
            </p:cNvSpPr>
            <p:nvPr/>
          </p:nvSpPr>
          <p:spPr bwMode="auto">
            <a:xfrm>
              <a:off x="6470043" y="909524"/>
              <a:ext cx="143409" cy="370685"/>
            </a:xfrm>
            <a:prstGeom prst="rect">
              <a:avLst/>
            </a:prstGeom>
            <a:noFill/>
            <a:ln w="9525">
              <a:noFill/>
              <a:miter lim="800000"/>
              <a:headEnd/>
              <a:tailEnd/>
            </a:ln>
          </p:spPr>
          <p:txBody>
            <a:bodyPr wrap="none" lIns="0" tIns="0" rIns="0" bIns="0">
              <a:spAutoFit/>
            </a:bodyPr>
            <a:lstStyle/>
            <a:p>
              <a:pPr>
                <a:defRPr/>
              </a:pPr>
              <a:r>
                <a:rPr lang="de-DE" sz="2000">
                  <a:latin typeface="+mn-lt"/>
                </a:rPr>
                <a:t>F</a:t>
              </a:r>
            </a:p>
          </p:txBody>
        </p:sp>
        <p:cxnSp>
          <p:nvCxnSpPr>
            <p:cNvPr id="8" name="Gerade Verbindung mit Pfeil 7">
              <a:extLst>
                <a:ext uri="{FF2B5EF4-FFF2-40B4-BE49-F238E27FC236}">
                  <a16:creationId xmlns:a16="http://schemas.microsoft.com/office/drawing/2014/main" id="{C53CF327-E883-4B95-8FF0-E60499FE41E0}"/>
                </a:ext>
              </a:extLst>
            </p:cNvPr>
            <p:cNvCxnSpPr/>
            <p:nvPr/>
          </p:nvCxnSpPr>
          <p:spPr>
            <a:xfrm>
              <a:off x="6804665" y="1341353"/>
              <a:ext cx="0" cy="1511401"/>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AA47B00A-7223-48F2-B073-BBAB50E6B170}"/>
                </a:ext>
              </a:extLst>
            </p:cNvPr>
            <p:cNvCxnSpPr/>
            <p:nvPr/>
          </p:nvCxnSpPr>
          <p:spPr>
            <a:xfrm>
              <a:off x="5867723" y="1268745"/>
              <a:ext cx="432141"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047B42E-E46B-42DC-B015-4382A0667A9D}"/>
                </a:ext>
              </a:extLst>
            </p:cNvPr>
            <p:cNvCxnSpPr/>
            <p:nvPr/>
          </p:nvCxnSpPr>
          <p:spPr>
            <a:xfrm>
              <a:off x="6804665" y="1438802"/>
              <a:ext cx="359480"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feld 12">
              <a:extLst>
                <a:ext uri="{FF2B5EF4-FFF2-40B4-BE49-F238E27FC236}">
                  <a16:creationId xmlns:a16="http://schemas.microsoft.com/office/drawing/2014/main" id="{27D3DEEC-FF79-4E21-9906-A99F13F0C885}"/>
                </a:ext>
              </a:extLst>
            </p:cNvPr>
            <p:cNvSpPr txBox="1">
              <a:spLocks noChangeArrowheads="1"/>
            </p:cNvSpPr>
            <p:nvPr/>
          </p:nvSpPr>
          <p:spPr bwMode="auto">
            <a:xfrm>
              <a:off x="5963329" y="905703"/>
              <a:ext cx="267698" cy="370685"/>
            </a:xfrm>
            <a:prstGeom prst="rect">
              <a:avLst/>
            </a:prstGeom>
            <a:noFill/>
            <a:ln w="9525">
              <a:noFill/>
              <a:miter lim="800000"/>
              <a:headEnd/>
              <a:tailEnd/>
            </a:ln>
          </p:spPr>
          <p:txBody>
            <a:bodyPr wrap="none" lIns="0" tIns="0" rIns="0" bIns="0">
              <a:spAutoFit/>
            </a:bodyPr>
            <a:lstStyle/>
            <a:p>
              <a:pPr>
                <a:defRPr/>
              </a:pPr>
              <a:r>
                <a:rPr lang="de-DE" sz="2000" dirty="0">
                  <a:latin typeface="+mn-lt"/>
                </a:rPr>
                <a:t>u</a:t>
              </a:r>
              <a:r>
                <a:rPr lang="de-DE" sz="2000" baseline="-25000" dirty="0">
                  <a:latin typeface="+mn-lt"/>
                </a:rPr>
                <a:t>0</a:t>
              </a:r>
            </a:p>
          </p:txBody>
        </p:sp>
        <p:sp>
          <p:nvSpPr>
            <p:cNvPr id="12" name="Textfeld 13">
              <a:extLst>
                <a:ext uri="{FF2B5EF4-FFF2-40B4-BE49-F238E27FC236}">
                  <a16:creationId xmlns:a16="http://schemas.microsoft.com/office/drawing/2014/main" id="{F8749D37-C96F-4002-AE06-ECBD739C5815}"/>
                </a:ext>
              </a:extLst>
            </p:cNvPr>
            <p:cNvSpPr txBox="1">
              <a:spLocks noChangeArrowheads="1"/>
            </p:cNvSpPr>
            <p:nvPr/>
          </p:nvSpPr>
          <p:spPr bwMode="auto">
            <a:xfrm>
              <a:off x="6829523" y="1054741"/>
              <a:ext cx="288731" cy="370685"/>
            </a:xfrm>
            <a:prstGeom prst="rect">
              <a:avLst/>
            </a:prstGeom>
            <a:noFill/>
            <a:ln w="9525">
              <a:noFill/>
              <a:miter lim="800000"/>
              <a:headEnd/>
              <a:tailEnd/>
            </a:ln>
          </p:spPr>
          <p:txBody>
            <a:bodyPr lIns="0" tIns="0" rIns="0" bIns="0">
              <a:spAutoFit/>
            </a:bodyPr>
            <a:lstStyle/>
            <a:p>
              <a:pPr>
                <a:defRPr/>
              </a:pPr>
              <a:r>
                <a:rPr lang="de-DE" sz="2000" dirty="0">
                  <a:latin typeface="+mn-lt"/>
                </a:rPr>
                <a:t>u</a:t>
              </a:r>
              <a:r>
                <a:rPr lang="de-DE" sz="2000" baseline="-25000" dirty="0">
                  <a:latin typeface="+mn-lt"/>
                </a:rPr>
                <a:t>2</a:t>
              </a:r>
            </a:p>
          </p:txBody>
        </p:sp>
        <p:cxnSp>
          <p:nvCxnSpPr>
            <p:cNvPr id="13" name="Gerade Verbindung mit Pfeil 12">
              <a:extLst>
                <a:ext uri="{FF2B5EF4-FFF2-40B4-BE49-F238E27FC236}">
                  <a16:creationId xmlns:a16="http://schemas.microsoft.com/office/drawing/2014/main" id="{C506FCEE-A03C-445F-A724-F692FB9A3DB9}"/>
                </a:ext>
              </a:extLst>
            </p:cNvPr>
            <p:cNvCxnSpPr/>
            <p:nvPr/>
          </p:nvCxnSpPr>
          <p:spPr>
            <a:xfrm rot="5400000">
              <a:off x="5821896" y="1177030"/>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4983A3D-6DE3-4B9F-A862-F48F84CFB9C8}"/>
                </a:ext>
              </a:extLst>
            </p:cNvPr>
            <p:cNvCxnSpPr/>
            <p:nvPr/>
          </p:nvCxnSpPr>
          <p:spPr>
            <a:xfrm rot="16200000">
              <a:off x="5821896" y="1647074"/>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9B2F33C5-857C-491D-B27C-2BED3A022CBD}"/>
                </a:ext>
              </a:extLst>
            </p:cNvPr>
            <p:cNvCxnSpPr/>
            <p:nvPr/>
          </p:nvCxnSpPr>
          <p:spPr>
            <a:xfrm rot="5400000">
              <a:off x="7034185" y="1350907"/>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6382FBD2-AFD0-4077-AED8-A050B5C81DD4}"/>
                </a:ext>
              </a:extLst>
            </p:cNvPr>
            <p:cNvCxnSpPr/>
            <p:nvPr/>
          </p:nvCxnSpPr>
          <p:spPr>
            <a:xfrm rot="16200000">
              <a:off x="7034185" y="1647074"/>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grpSp>
          <p:nvGrpSpPr>
            <p:cNvPr id="17" name="Gruppieren 35">
              <a:extLst>
                <a:ext uri="{FF2B5EF4-FFF2-40B4-BE49-F238E27FC236}">
                  <a16:creationId xmlns:a16="http://schemas.microsoft.com/office/drawing/2014/main" id="{7E189783-8FA9-49BB-A24C-75A204054784}"/>
                </a:ext>
              </a:extLst>
            </p:cNvPr>
            <p:cNvGrpSpPr>
              <a:grpSpLocks/>
            </p:cNvGrpSpPr>
            <p:nvPr/>
          </p:nvGrpSpPr>
          <p:grpSpPr bwMode="auto">
            <a:xfrm flipV="1">
              <a:off x="4860032" y="2276872"/>
              <a:ext cx="2880000" cy="288000"/>
              <a:chOff x="4876799" y="1268760"/>
              <a:chExt cx="2143473" cy="179387"/>
            </a:xfrm>
          </p:grpSpPr>
          <p:sp>
            <p:nvSpPr>
              <p:cNvPr id="31" name="Freihandform 32">
                <a:extLst>
                  <a:ext uri="{FF2B5EF4-FFF2-40B4-BE49-F238E27FC236}">
                    <a16:creationId xmlns:a16="http://schemas.microsoft.com/office/drawing/2014/main" id="{DD265AC5-72A8-44E1-B784-2DB51D8E22C4}"/>
                  </a:ext>
                </a:extLst>
              </p:cNvPr>
              <p:cNvSpPr/>
              <p:nvPr/>
            </p:nvSpPr>
            <p:spPr>
              <a:xfrm>
                <a:off x="4876799" y="1269160"/>
                <a:ext cx="1080150" cy="178523"/>
              </a:xfrm>
              <a:custGeom>
                <a:avLst/>
                <a:gdLst>
                  <a:gd name="connsiteX0" fmla="*/ 0 w 1069975"/>
                  <a:gd name="connsiteY0" fmla="*/ 175683 h 179387"/>
                  <a:gd name="connsiteX1" fmla="*/ 301625 w 1069975"/>
                  <a:gd name="connsiteY1" fmla="*/ 175683 h 179387"/>
                  <a:gd name="connsiteX2" fmla="*/ 527050 w 1069975"/>
                  <a:gd name="connsiteY2" fmla="*/ 153458 h 179387"/>
                  <a:gd name="connsiteX3" fmla="*/ 762000 w 1069975"/>
                  <a:gd name="connsiteY3" fmla="*/ 83608 h 179387"/>
                  <a:gd name="connsiteX4" fmla="*/ 908050 w 1069975"/>
                  <a:gd name="connsiteY4" fmla="*/ 29633 h 179387"/>
                  <a:gd name="connsiteX5" fmla="*/ 1019175 w 1069975"/>
                  <a:gd name="connsiteY5" fmla="*/ 4233 h 179387"/>
                  <a:gd name="connsiteX6" fmla="*/ 1069975 w 1069975"/>
                  <a:gd name="connsiteY6" fmla="*/ 4233 h 17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75" h="179387">
                    <a:moveTo>
                      <a:pt x="0" y="175683"/>
                    </a:moveTo>
                    <a:cubicBezTo>
                      <a:pt x="106891" y="177535"/>
                      <a:pt x="213783" y="179387"/>
                      <a:pt x="301625" y="175683"/>
                    </a:cubicBezTo>
                    <a:cubicBezTo>
                      <a:pt x="389467" y="171979"/>
                      <a:pt x="450321" y="168804"/>
                      <a:pt x="527050" y="153458"/>
                    </a:cubicBezTo>
                    <a:cubicBezTo>
                      <a:pt x="603779" y="138112"/>
                      <a:pt x="698500" y="104245"/>
                      <a:pt x="762000" y="83608"/>
                    </a:cubicBezTo>
                    <a:cubicBezTo>
                      <a:pt x="825500" y="62971"/>
                      <a:pt x="865188" y="42862"/>
                      <a:pt x="908050" y="29633"/>
                    </a:cubicBezTo>
                    <a:cubicBezTo>
                      <a:pt x="950912" y="16404"/>
                      <a:pt x="992188" y="8466"/>
                      <a:pt x="1019175" y="4233"/>
                    </a:cubicBezTo>
                    <a:cubicBezTo>
                      <a:pt x="1046163" y="0"/>
                      <a:pt x="1058069" y="2116"/>
                      <a:pt x="1069975" y="4233"/>
                    </a:cubicBez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2" name="Freihandform 33">
                <a:extLst>
                  <a:ext uri="{FF2B5EF4-FFF2-40B4-BE49-F238E27FC236}">
                    <a16:creationId xmlns:a16="http://schemas.microsoft.com/office/drawing/2014/main" id="{1D6F3EBB-86D0-4115-B868-63BB545CFC29}"/>
                  </a:ext>
                </a:extLst>
              </p:cNvPr>
              <p:cNvSpPr/>
              <p:nvPr/>
            </p:nvSpPr>
            <p:spPr>
              <a:xfrm flipH="1">
                <a:off x="5939871" y="1269160"/>
                <a:ext cx="1080151" cy="178523"/>
              </a:xfrm>
              <a:custGeom>
                <a:avLst/>
                <a:gdLst>
                  <a:gd name="connsiteX0" fmla="*/ 0 w 1069975"/>
                  <a:gd name="connsiteY0" fmla="*/ 175683 h 179387"/>
                  <a:gd name="connsiteX1" fmla="*/ 301625 w 1069975"/>
                  <a:gd name="connsiteY1" fmla="*/ 175683 h 179387"/>
                  <a:gd name="connsiteX2" fmla="*/ 527050 w 1069975"/>
                  <a:gd name="connsiteY2" fmla="*/ 153458 h 179387"/>
                  <a:gd name="connsiteX3" fmla="*/ 762000 w 1069975"/>
                  <a:gd name="connsiteY3" fmla="*/ 83608 h 179387"/>
                  <a:gd name="connsiteX4" fmla="*/ 908050 w 1069975"/>
                  <a:gd name="connsiteY4" fmla="*/ 29633 h 179387"/>
                  <a:gd name="connsiteX5" fmla="*/ 1019175 w 1069975"/>
                  <a:gd name="connsiteY5" fmla="*/ 4233 h 179387"/>
                  <a:gd name="connsiteX6" fmla="*/ 1069975 w 1069975"/>
                  <a:gd name="connsiteY6" fmla="*/ 4233 h 17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75" h="179387">
                    <a:moveTo>
                      <a:pt x="0" y="175683"/>
                    </a:moveTo>
                    <a:cubicBezTo>
                      <a:pt x="106891" y="177535"/>
                      <a:pt x="213783" y="179387"/>
                      <a:pt x="301625" y="175683"/>
                    </a:cubicBezTo>
                    <a:cubicBezTo>
                      <a:pt x="389467" y="171979"/>
                      <a:pt x="450321" y="168804"/>
                      <a:pt x="527050" y="153458"/>
                    </a:cubicBezTo>
                    <a:cubicBezTo>
                      <a:pt x="603779" y="138112"/>
                      <a:pt x="698500" y="104245"/>
                      <a:pt x="762000" y="83608"/>
                    </a:cubicBezTo>
                    <a:cubicBezTo>
                      <a:pt x="825500" y="62971"/>
                      <a:pt x="865188" y="42862"/>
                      <a:pt x="908050" y="29633"/>
                    </a:cubicBezTo>
                    <a:cubicBezTo>
                      <a:pt x="950912" y="16404"/>
                      <a:pt x="992188" y="8466"/>
                      <a:pt x="1019175" y="4233"/>
                    </a:cubicBezTo>
                    <a:cubicBezTo>
                      <a:pt x="1046163" y="0"/>
                      <a:pt x="1058069" y="2116"/>
                      <a:pt x="1069975" y="4233"/>
                    </a:cubicBez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grpSp>
        <p:cxnSp>
          <p:nvCxnSpPr>
            <p:cNvPr id="18" name="Gerade Verbindung mit Pfeil 17">
              <a:extLst>
                <a:ext uri="{FF2B5EF4-FFF2-40B4-BE49-F238E27FC236}">
                  <a16:creationId xmlns:a16="http://schemas.microsoft.com/office/drawing/2014/main" id="{98EF4308-1BEF-4754-98CB-B114C8E5B73B}"/>
                </a:ext>
              </a:extLst>
            </p:cNvPr>
            <p:cNvCxnSpPr/>
            <p:nvPr/>
          </p:nvCxnSpPr>
          <p:spPr>
            <a:xfrm>
              <a:off x="5292173" y="2277618"/>
              <a:ext cx="2015382" cy="0"/>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E0365704-00BD-43B9-8DB3-20E641D9E791}"/>
                </a:ext>
              </a:extLst>
            </p:cNvPr>
            <p:cNvCxnSpPr/>
            <p:nvPr/>
          </p:nvCxnSpPr>
          <p:spPr>
            <a:xfrm>
              <a:off x="6299863" y="2780145"/>
              <a:ext cx="504802" cy="0"/>
            </a:xfrm>
            <a:prstGeom prst="straightConnector1">
              <a:avLst/>
            </a:prstGeom>
            <a:ln w="9525">
              <a:solidFill>
                <a:schemeClr val="tx1"/>
              </a:solidFill>
              <a:prstDash val="solid"/>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0" name="Textfeld 21">
              <a:extLst>
                <a:ext uri="{FF2B5EF4-FFF2-40B4-BE49-F238E27FC236}">
                  <a16:creationId xmlns:a16="http://schemas.microsoft.com/office/drawing/2014/main" id="{AD6B1C29-BA53-4BB1-8667-8059B74203D1}"/>
                </a:ext>
              </a:extLst>
            </p:cNvPr>
            <p:cNvSpPr txBox="1">
              <a:spLocks noChangeArrowheads="1"/>
            </p:cNvSpPr>
            <p:nvPr/>
          </p:nvSpPr>
          <p:spPr bwMode="auto">
            <a:xfrm>
              <a:off x="5867723" y="2726644"/>
              <a:ext cx="432141" cy="370685"/>
            </a:xfrm>
            <a:prstGeom prst="rect">
              <a:avLst/>
            </a:prstGeom>
            <a:noFill/>
            <a:ln w="9525">
              <a:noFill/>
              <a:miter lim="800000"/>
              <a:headEnd/>
              <a:tailEnd/>
            </a:ln>
          </p:spPr>
          <p:txBody>
            <a:bodyPr lIns="0" tIns="0" rIns="0" bIns="0">
              <a:spAutoFit/>
            </a:bodyPr>
            <a:lstStyle/>
            <a:p>
              <a:pPr algn="ctr">
                <a:defRPr/>
              </a:pPr>
              <a:r>
                <a:rPr lang="de-DE" sz="2000" dirty="0">
                  <a:latin typeface="+mn-lt"/>
                </a:rPr>
                <a:t>d</a:t>
              </a:r>
              <a:r>
                <a:rPr lang="de-DE" sz="2000" baseline="-25000" dirty="0">
                  <a:latin typeface="+mn-lt"/>
                </a:rPr>
                <a:t>1</a:t>
              </a:r>
            </a:p>
          </p:txBody>
        </p:sp>
        <p:cxnSp>
          <p:nvCxnSpPr>
            <p:cNvPr id="21" name="Gerade Verbindung mit Pfeil 20">
              <a:extLst>
                <a:ext uri="{FF2B5EF4-FFF2-40B4-BE49-F238E27FC236}">
                  <a16:creationId xmlns:a16="http://schemas.microsoft.com/office/drawing/2014/main" id="{862E58CA-E423-489A-BCB2-D74ED48D081E}"/>
                </a:ext>
              </a:extLst>
            </p:cNvPr>
            <p:cNvCxnSpPr/>
            <p:nvPr/>
          </p:nvCxnSpPr>
          <p:spPr>
            <a:xfrm rot="5400000">
              <a:off x="7163449" y="1917444"/>
              <a:ext cx="720351" cy="0"/>
            </a:xfrm>
            <a:prstGeom prst="straightConnector1">
              <a:avLst/>
            </a:prstGeom>
            <a:ln w="9525">
              <a:solidFill>
                <a:schemeClr val="tx1"/>
              </a:solidFill>
              <a:prstDash val="solid"/>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2" name="Textfeld 23">
              <a:extLst>
                <a:ext uri="{FF2B5EF4-FFF2-40B4-BE49-F238E27FC236}">
                  <a16:creationId xmlns:a16="http://schemas.microsoft.com/office/drawing/2014/main" id="{F9F3AAEA-CE58-4D8B-BA67-2D2E3E162B2D}"/>
                </a:ext>
              </a:extLst>
            </p:cNvPr>
            <p:cNvSpPr txBox="1">
              <a:spLocks noChangeArrowheads="1"/>
            </p:cNvSpPr>
            <p:nvPr/>
          </p:nvSpPr>
          <p:spPr bwMode="auto">
            <a:xfrm>
              <a:off x="7596286" y="1752164"/>
              <a:ext cx="189301" cy="370685"/>
            </a:xfrm>
            <a:prstGeom prst="rect">
              <a:avLst/>
            </a:prstGeom>
            <a:noFill/>
            <a:ln w="9525">
              <a:noFill/>
              <a:miter lim="800000"/>
              <a:headEnd/>
              <a:tailEnd/>
            </a:ln>
          </p:spPr>
          <p:txBody>
            <a:bodyPr wrap="none" lIns="0" tIns="0" rIns="0" bIns="0">
              <a:spAutoFit/>
            </a:bodyPr>
            <a:lstStyle/>
            <a:p>
              <a:pPr>
                <a:defRPr/>
              </a:pPr>
              <a:r>
                <a:rPr lang="de-DE" sz="2000">
                  <a:latin typeface="+mn-lt"/>
                </a:rPr>
                <a:t>D</a:t>
              </a:r>
            </a:p>
          </p:txBody>
        </p:sp>
        <p:sp>
          <p:nvSpPr>
            <p:cNvPr id="23" name="Pfeil nach rechts 24">
              <a:extLst>
                <a:ext uri="{FF2B5EF4-FFF2-40B4-BE49-F238E27FC236}">
                  <a16:creationId xmlns:a16="http://schemas.microsoft.com/office/drawing/2014/main" id="{2EE80E11-9225-418B-A294-B4891A40AB6C}"/>
                </a:ext>
              </a:extLst>
            </p:cNvPr>
            <p:cNvSpPr/>
            <p:nvPr/>
          </p:nvSpPr>
          <p:spPr>
            <a:xfrm rot="16200000" flipH="1">
              <a:off x="6083950" y="2277462"/>
              <a:ext cx="431829" cy="432141"/>
            </a:xfrm>
            <a:prstGeom prst="rightArrow">
              <a:avLst/>
            </a:prstGeom>
            <a:solidFill>
              <a:srgbClr val="FF0000">
                <a:alpha val="50000"/>
              </a:srgbClr>
            </a:solidFill>
            <a:ln w="9525">
              <a:no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4" name="Pfeil nach rechts 25">
              <a:extLst>
                <a:ext uri="{FF2B5EF4-FFF2-40B4-BE49-F238E27FC236}">
                  <a16:creationId xmlns:a16="http://schemas.microsoft.com/office/drawing/2014/main" id="{B76D0B73-87E5-4DF7-AECB-BD0A7F3A44CB}"/>
                </a:ext>
              </a:extLst>
            </p:cNvPr>
            <p:cNvSpPr/>
            <p:nvPr/>
          </p:nvSpPr>
          <p:spPr>
            <a:xfrm rot="5400000" flipH="1">
              <a:off x="6083950" y="1125283"/>
              <a:ext cx="431829" cy="432141"/>
            </a:xfrm>
            <a:prstGeom prst="rightArrow">
              <a:avLst/>
            </a:prstGeom>
            <a:solidFill>
              <a:srgbClr val="FF0000">
                <a:alpha val="50000"/>
              </a:srgbClr>
            </a:solidFill>
            <a:ln w="9525">
              <a:no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cxnSp>
          <p:nvCxnSpPr>
            <p:cNvPr id="25" name="Gerade Verbindung mit Pfeil 24">
              <a:extLst>
                <a:ext uri="{FF2B5EF4-FFF2-40B4-BE49-F238E27FC236}">
                  <a16:creationId xmlns:a16="http://schemas.microsoft.com/office/drawing/2014/main" id="{1B278DE0-D9CB-4A0F-9E5B-6F923840ADAE}"/>
                </a:ext>
              </a:extLst>
            </p:cNvPr>
            <p:cNvCxnSpPr/>
            <p:nvPr/>
          </p:nvCxnSpPr>
          <p:spPr>
            <a:xfrm>
              <a:off x="5795062" y="2780145"/>
              <a:ext cx="504802" cy="0"/>
            </a:xfrm>
            <a:prstGeom prst="straightConnector1">
              <a:avLst/>
            </a:prstGeom>
            <a:ln w="9525">
              <a:solidFill>
                <a:schemeClr val="tx1"/>
              </a:solidFill>
              <a:prstDash val="solid"/>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D12E3A0C-B671-4076-844D-53BF392D6099}"/>
                </a:ext>
              </a:extLst>
            </p:cNvPr>
            <p:cNvCxnSpPr/>
            <p:nvPr/>
          </p:nvCxnSpPr>
          <p:spPr>
            <a:xfrm>
              <a:off x="5795062" y="1341353"/>
              <a:ext cx="0" cy="1511401"/>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1EAB6858-3828-4A6D-AAD2-AA9214B3539F}"/>
                </a:ext>
              </a:extLst>
            </p:cNvPr>
            <p:cNvCxnSpPr/>
            <p:nvPr/>
          </p:nvCxnSpPr>
          <p:spPr>
            <a:xfrm>
              <a:off x="5435582" y="1438802"/>
              <a:ext cx="359480"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78D174BC-FF5B-4536-9A62-2A759076F86E}"/>
                </a:ext>
              </a:extLst>
            </p:cNvPr>
            <p:cNvCxnSpPr/>
            <p:nvPr/>
          </p:nvCxnSpPr>
          <p:spPr>
            <a:xfrm rot="5400000">
              <a:off x="5375416" y="1349952"/>
              <a:ext cx="18152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AF5BEB05-8E47-4F9A-966A-FA63911BF18C}"/>
                </a:ext>
              </a:extLst>
            </p:cNvPr>
            <p:cNvCxnSpPr/>
            <p:nvPr/>
          </p:nvCxnSpPr>
          <p:spPr>
            <a:xfrm rot="16200000">
              <a:off x="5376370" y="1647074"/>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sp>
          <p:nvSpPr>
            <p:cNvPr id="30" name="Textfeld 31">
              <a:extLst>
                <a:ext uri="{FF2B5EF4-FFF2-40B4-BE49-F238E27FC236}">
                  <a16:creationId xmlns:a16="http://schemas.microsoft.com/office/drawing/2014/main" id="{488544F6-8F45-477C-80B8-A5EE7DCA0CD4}"/>
                </a:ext>
              </a:extLst>
            </p:cNvPr>
            <p:cNvSpPr txBox="1">
              <a:spLocks noChangeArrowheads="1"/>
            </p:cNvSpPr>
            <p:nvPr/>
          </p:nvSpPr>
          <p:spPr bwMode="auto">
            <a:xfrm>
              <a:off x="5531188" y="1054741"/>
              <a:ext cx="288732" cy="370685"/>
            </a:xfrm>
            <a:prstGeom prst="rect">
              <a:avLst/>
            </a:prstGeom>
            <a:noFill/>
            <a:ln w="9525">
              <a:noFill/>
              <a:miter lim="800000"/>
              <a:headEnd/>
              <a:tailEnd/>
            </a:ln>
          </p:spPr>
          <p:txBody>
            <a:bodyPr lIns="0" tIns="0" rIns="0" bIns="0">
              <a:spAutoFit/>
            </a:bodyPr>
            <a:lstStyle/>
            <a:p>
              <a:pPr>
                <a:defRPr/>
              </a:pPr>
              <a:r>
                <a:rPr lang="de-DE" sz="2000">
                  <a:latin typeface="+mn-lt"/>
                </a:rPr>
                <a:t>u</a:t>
              </a:r>
              <a:r>
                <a:rPr lang="de-DE" sz="2000" baseline="-25000">
                  <a:latin typeface="+mn-lt"/>
                </a:rPr>
                <a:t>1</a:t>
              </a:r>
            </a:p>
          </p:txBody>
        </p:sp>
      </p:grpSp>
      <p:grpSp>
        <p:nvGrpSpPr>
          <p:cNvPr id="35" name="Gruppieren 36">
            <a:extLst>
              <a:ext uri="{FF2B5EF4-FFF2-40B4-BE49-F238E27FC236}">
                <a16:creationId xmlns:a16="http://schemas.microsoft.com/office/drawing/2014/main" id="{77B6F227-09C5-4183-A2B5-ECD31AF821EB}"/>
              </a:ext>
            </a:extLst>
          </p:cNvPr>
          <p:cNvGrpSpPr>
            <a:grpSpLocks noChangeAspect="1"/>
          </p:cNvGrpSpPr>
          <p:nvPr/>
        </p:nvGrpSpPr>
        <p:grpSpPr bwMode="auto">
          <a:xfrm>
            <a:off x="555625" y="836612"/>
            <a:ext cx="2700000" cy="1928086"/>
            <a:chOff x="1619672" y="908720"/>
            <a:chExt cx="3024288" cy="2160000"/>
          </a:xfrm>
        </p:grpSpPr>
        <p:sp>
          <p:nvSpPr>
            <p:cNvPr id="36" name="Ellipse 35">
              <a:extLst>
                <a:ext uri="{FF2B5EF4-FFF2-40B4-BE49-F238E27FC236}">
                  <a16:creationId xmlns:a16="http://schemas.microsoft.com/office/drawing/2014/main" id="{ED312A3F-443F-4969-B610-79D444716050}"/>
                </a:ext>
              </a:extLst>
            </p:cNvPr>
            <p:cNvSpPr>
              <a:spLocks noChangeAspect="1"/>
            </p:cNvSpPr>
            <p:nvPr/>
          </p:nvSpPr>
          <p:spPr>
            <a:xfrm>
              <a:off x="2051986" y="908720"/>
              <a:ext cx="2159662" cy="216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cxnSp>
          <p:nvCxnSpPr>
            <p:cNvPr id="37" name="Gerade Verbindung mit Pfeil 36">
              <a:extLst>
                <a:ext uri="{FF2B5EF4-FFF2-40B4-BE49-F238E27FC236}">
                  <a16:creationId xmlns:a16="http://schemas.microsoft.com/office/drawing/2014/main" id="{4146D96A-8A22-4513-8A5F-3F9C858C604D}"/>
                </a:ext>
              </a:extLst>
            </p:cNvPr>
            <p:cNvCxnSpPr/>
            <p:nvPr/>
          </p:nvCxnSpPr>
          <p:spPr>
            <a:xfrm>
              <a:off x="1619672" y="1988719"/>
              <a:ext cx="2951918" cy="0"/>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8" name="Ellipse 37">
              <a:extLst>
                <a:ext uri="{FF2B5EF4-FFF2-40B4-BE49-F238E27FC236}">
                  <a16:creationId xmlns:a16="http://schemas.microsoft.com/office/drawing/2014/main" id="{3CF136A4-AF7F-4524-8BF3-337A896C30DA}"/>
                </a:ext>
              </a:extLst>
            </p:cNvPr>
            <p:cNvSpPr>
              <a:spLocks/>
            </p:cNvSpPr>
            <p:nvPr/>
          </p:nvSpPr>
          <p:spPr>
            <a:xfrm>
              <a:off x="1907247" y="1053482"/>
              <a:ext cx="2449140" cy="1872380"/>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39" name="Textfeld 40">
              <a:extLst>
                <a:ext uri="{FF2B5EF4-FFF2-40B4-BE49-F238E27FC236}">
                  <a16:creationId xmlns:a16="http://schemas.microsoft.com/office/drawing/2014/main" id="{939E2509-C315-41C2-A309-3BD5DECC7921}"/>
                </a:ext>
              </a:extLst>
            </p:cNvPr>
            <p:cNvSpPr txBox="1">
              <a:spLocks noChangeArrowheads="1"/>
            </p:cNvSpPr>
            <p:nvPr/>
          </p:nvSpPr>
          <p:spPr bwMode="auto">
            <a:xfrm>
              <a:off x="3059832" y="1681063"/>
              <a:ext cx="157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a:t>F</a:t>
              </a:r>
            </a:p>
          </p:txBody>
        </p:sp>
        <p:sp>
          <p:nvSpPr>
            <p:cNvPr id="40" name="Pfeil nach rechts 41">
              <a:extLst>
                <a:ext uri="{FF2B5EF4-FFF2-40B4-BE49-F238E27FC236}">
                  <a16:creationId xmlns:a16="http://schemas.microsoft.com/office/drawing/2014/main" id="{37DD384B-1FD4-495C-A75E-E86EA69991DF}"/>
                </a:ext>
              </a:extLst>
            </p:cNvPr>
            <p:cNvSpPr/>
            <p:nvPr/>
          </p:nvSpPr>
          <p:spPr>
            <a:xfrm>
              <a:off x="4211647" y="1773482"/>
              <a:ext cx="432313" cy="430476"/>
            </a:xfrm>
            <a:prstGeom prst="rightArrow">
              <a:avLst/>
            </a:prstGeom>
            <a:solidFill>
              <a:srgbClr val="FF0000">
                <a:alpha val="50000"/>
              </a:srgbClr>
            </a:solidFill>
            <a:ln w="9525">
              <a:no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1" name="Pfeil nach rechts 42">
              <a:extLst>
                <a:ext uri="{FF2B5EF4-FFF2-40B4-BE49-F238E27FC236}">
                  <a16:creationId xmlns:a16="http://schemas.microsoft.com/office/drawing/2014/main" id="{4FE02A42-6542-460D-9063-16C0FE1BED62}"/>
                </a:ext>
              </a:extLst>
            </p:cNvPr>
            <p:cNvSpPr/>
            <p:nvPr/>
          </p:nvSpPr>
          <p:spPr>
            <a:xfrm flipH="1">
              <a:off x="1619672" y="1763957"/>
              <a:ext cx="432314" cy="432382"/>
            </a:xfrm>
            <a:prstGeom prst="rightArrow">
              <a:avLst/>
            </a:prstGeom>
            <a:solidFill>
              <a:srgbClr val="FF0000">
                <a:alpha val="50000"/>
              </a:srgbClr>
            </a:solidFill>
            <a:ln w="9525">
              <a:no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2" name="Textfeld 43">
              <a:extLst>
                <a:ext uri="{FF2B5EF4-FFF2-40B4-BE49-F238E27FC236}">
                  <a16:creationId xmlns:a16="http://schemas.microsoft.com/office/drawing/2014/main" id="{49E7EF0A-BA79-4F13-8B3C-D5862448A6EE}"/>
                </a:ext>
              </a:extLst>
            </p:cNvPr>
            <p:cNvSpPr txBox="1">
              <a:spLocks noChangeArrowheads="1"/>
            </p:cNvSpPr>
            <p:nvPr/>
          </p:nvSpPr>
          <p:spPr bwMode="auto">
            <a:xfrm>
              <a:off x="1873796" y="2732611"/>
              <a:ext cx="237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a:t>u</a:t>
              </a:r>
              <a:r>
                <a:rPr lang="de-DE" altLang="de-DE" sz="2000" baseline="-25000"/>
                <a:t>0</a:t>
              </a:r>
            </a:p>
          </p:txBody>
        </p:sp>
        <p:cxnSp>
          <p:nvCxnSpPr>
            <p:cNvPr id="43" name="Gerade Verbindung mit Pfeil 42">
              <a:extLst>
                <a:ext uri="{FF2B5EF4-FFF2-40B4-BE49-F238E27FC236}">
                  <a16:creationId xmlns:a16="http://schemas.microsoft.com/office/drawing/2014/main" id="{5B0E80D9-B8F9-45F1-9E5E-EDA3D5AC70A7}"/>
                </a:ext>
              </a:extLst>
            </p:cNvPr>
            <p:cNvCxnSpPr/>
            <p:nvPr/>
          </p:nvCxnSpPr>
          <p:spPr>
            <a:xfrm rot="10800000">
              <a:off x="1907247" y="2636338"/>
              <a:ext cx="144739"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40A2C2BC-C502-43CA-846C-A4CDA9B18896}"/>
                </a:ext>
              </a:extLst>
            </p:cNvPr>
            <p:cNvCxnSpPr/>
            <p:nvPr/>
          </p:nvCxnSpPr>
          <p:spPr>
            <a:xfrm rot="5400000">
              <a:off x="1547246" y="2348720"/>
              <a:ext cx="720000"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59BB2605-6DAE-4BEE-AE98-27A344E44DC9}"/>
                </a:ext>
              </a:extLst>
            </p:cNvPr>
            <p:cNvCxnSpPr/>
            <p:nvPr/>
          </p:nvCxnSpPr>
          <p:spPr>
            <a:xfrm rot="5400000">
              <a:off x="1699603" y="2348720"/>
              <a:ext cx="720000"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6" name="Gruppieren 48">
            <a:extLst>
              <a:ext uri="{FF2B5EF4-FFF2-40B4-BE49-F238E27FC236}">
                <a16:creationId xmlns:a16="http://schemas.microsoft.com/office/drawing/2014/main" id="{60B1A442-8F56-409D-AC1A-1F69004003D2}"/>
              </a:ext>
            </a:extLst>
          </p:cNvPr>
          <p:cNvGrpSpPr>
            <a:grpSpLocks/>
          </p:cNvGrpSpPr>
          <p:nvPr/>
        </p:nvGrpSpPr>
        <p:grpSpPr bwMode="auto">
          <a:xfrm>
            <a:off x="903483" y="3301199"/>
            <a:ext cx="1947810" cy="835025"/>
            <a:chOff x="2014746" y="4153441"/>
            <a:chExt cx="1947811" cy="834125"/>
          </a:xfrm>
        </p:grpSpPr>
        <p:graphicFrame>
          <p:nvGraphicFramePr>
            <p:cNvPr id="47" name="Object 2">
              <a:extLst>
                <a:ext uri="{FF2B5EF4-FFF2-40B4-BE49-F238E27FC236}">
                  <a16:creationId xmlns:a16="http://schemas.microsoft.com/office/drawing/2014/main" id="{B55B963F-D245-406A-B8FE-D8DBB862B273}"/>
                </a:ext>
              </a:extLst>
            </p:cNvPr>
            <p:cNvGraphicFramePr>
              <a:graphicFrameLocks/>
            </p:cNvGraphicFramePr>
            <p:nvPr/>
          </p:nvGraphicFramePr>
          <p:xfrm>
            <a:off x="2014746" y="4646254"/>
            <a:ext cx="1792288" cy="341312"/>
          </p:xfrm>
          <a:graphic>
            <a:graphicData uri="http://schemas.openxmlformats.org/presentationml/2006/ole">
              <mc:AlternateContent xmlns:mc="http://schemas.openxmlformats.org/markup-compatibility/2006">
                <mc:Choice xmlns:v="urn:schemas-microsoft-com:vml" Requires="v">
                  <p:oleObj spid="_x0000_s1100" name="Formel" r:id="rId4" imgW="1193800" imgH="228600" progId="">
                    <p:embed/>
                  </p:oleObj>
                </mc:Choice>
                <mc:Fallback>
                  <p:oleObj name="Formel" r:id="rId4" imgW="1193800" imgH="228600" progId="">
                    <p:embed/>
                    <p:pic>
                      <p:nvPicPr>
                        <p:cNvPr id="718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746" y="4646254"/>
                          <a:ext cx="1792288"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feld 8">
              <a:extLst>
                <a:ext uri="{FF2B5EF4-FFF2-40B4-BE49-F238E27FC236}">
                  <a16:creationId xmlns:a16="http://schemas.microsoft.com/office/drawing/2014/main" id="{A7EC8D21-8DC4-4601-B50A-991E8997A865}"/>
                </a:ext>
              </a:extLst>
            </p:cNvPr>
            <p:cNvSpPr txBox="1">
              <a:spLocks noChangeArrowheads="1"/>
            </p:cNvSpPr>
            <p:nvPr/>
          </p:nvSpPr>
          <p:spPr bwMode="auto">
            <a:xfrm>
              <a:off x="2021704" y="4153441"/>
              <a:ext cx="1940853" cy="3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400" b="1" dirty="0">
                  <a:latin typeface="Calibri" panose="020F0502020204030204" pitchFamily="34" charset="0"/>
                  <a:ea typeface="Calibri" panose="020F0502020204030204" pitchFamily="34" charset="0"/>
                  <a:cs typeface="Calibri" panose="020F0502020204030204" pitchFamily="34" charset="0"/>
                </a:rPr>
                <a:t>MAC-</a:t>
              </a:r>
              <a:r>
                <a:rPr lang="de-DE" altLang="de-DE" sz="2400" b="1" dirty="0" err="1">
                  <a:latin typeface="Calibri" panose="020F0502020204030204" pitchFamily="34" charset="0"/>
                  <a:ea typeface="Calibri" panose="020F0502020204030204" pitchFamily="34" charset="0"/>
                  <a:cs typeface="Calibri" panose="020F0502020204030204" pitchFamily="34" charset="0"/>
                </a:rPr>
                <a:t>Stiffness</a:t>
              </a:r>
              <a:r>
                <a:rPr lang="de-DE" altLang="de-DE" sz="2400" b="1" dirty="0">
                  <a:latin typeface="Calibri" panose="020F0502020204030204" pitchFamily="34" charset="0"/>
                  <a:ea typeface="Calibri" panose="020F0502020204030204" pitchFamily="34" charset="0"/>
                  <a:cs typeface="Calibri" panose="020F0502020204030204" pitchFamily="34" charset="0"/>
                </a:rPr>
                <a:t> </a:t>
              </a:r>
              <a:r>
                <a:rPr lang="de-DE" altLang="de-DE" sz="2000" b="1" dirty="0">
                  <a:latin typeface="Calibri" panose="020F0502020204030204" pitchFamily="34" charset="0"/>
                  <a:ea typeface="Calibri" panose="020F0502020204030204" pitchFamily="34" charset="0"/>
                  <a:cs typeface="Calibri" panose="020F0502020204030204" pitchFamily="34" charset="0"/>
                </a:rPr>
                <a:t>:</a:t>
              </a:r>
              <a:endParaRPr lang="de-DE" altLang="de-DE" sz="2000" b="1" baseline="-25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9" name="Gruppieren 51">
            <a:extLst>
              <a:ext uri="{FF2B5EF4-FFF2-40B4-BE49-F238E27FC236}">
                <a16:creationId xmlns:a16="http://schemas.microsoft.com/office/drawing/2014/main" id="{F9D9E8B3-C7DE-4849-B428-F07D5C8D9253}"/>
              </a:ext>
            </a:extLst>
          </p:cNvPr>
          <p:cNvGrpSpPr>
            <a:grpSpLocks/>
          </p:cNvGrpSpPr>
          <p:nvPr/>
        </p:nvGrpSpPr>
        <p:grpSpPr bwMode="auto">
          <a:xfrm>
            <a:off x="4422128" y="3301320"/>
            <a:ext cx="2446237" cy="963612"/>
            <a:chOff x="5331787" y="4161515"/>
            <a:chExt cx="2446963" cy="964523"/>
          </a:xfrm>
        </p:grpSpPr>
        <p:graphicFrame>
          <p:nvGraphicFramePr>
            <p:cNvPr id="50" name="Object 3">
              <a:extLst>
                <a:ext uri="{FF2B5EF4-FFF2-40B4-BE49-F238E27FC236}">
                  <a16:creationId xmlns:a16="http://schemas.microsoft.com/office/drawing/2014/main" id="{A3726A38-D650-433E-BE32-525F658CEF49}"/>
                </a:ext>
              </a:extLst>
            </p:cNvPr>
            <p:cNvGraphicFramePr>
              <a:graphicFrameLocks/>
            </p:cNvGraphicFramePr>
            <p:nvPr/>
          </p:nvGraphicFramePr>
          <p:xfrm>
            <a:off x="5368925" y="4481513"/>
            <a:ext cx="2409825" cy="644525"/>
          </p:xfrm>
          <a:graphic>
            <a:graphicData uri="http://schemas.openxmlformats.org/presentationml/2006/ole">
              <mc:AlternateContent xmlns:mc="http://schemas.openxmlformats.org/markup-compatibility/2006">
                <mc:Choice xmlns:v="urn:schemas-microsoft-com:vml" Requires="v">
                  <p:oleObj spid="_x0000_s1101" name="Formel" r:id="rId6" imgW="1612900" imgH="431800" progId="">
                    <p:embed/>
                  </p:oleObj>
                </mc:Choice>
                <mc:Fallback>
                  <p:oleObj name="Formel" r:id="rId6" imgW="1612900" imgH="431800" progId="">
                    <p:embed/>
                    <p:pic>
                      <p:nvPicPr>
                        <p:cNvPr id="7178"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8925" y="4481513"/>
                          <a:ext cx="240982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feld 9">
              <a:extLst>
                <a:ext uri="{FF2B5EF4-FFF2-40B4-BE49-F238E27FC236}">
                  <a16:creationId xmlns:a16="http://schemas.microsoft.com/office/drawing/2014/main" id="{256315A3-6953-442F-A8E6-BDE94764447D}"/>
                </a:ext>
              </a:extLst>
            </p:cNvPr>
            <p:cNvSpPr txBox="1">
              <a:spLocks noChangeArrowheads="1"/>
            </p:cNvSpPr>
            <p:nvPr/>
          </p:nvSpPr>
          <p:spPr bwMode="auto">
            <a:xfrm>
              <a:off x="5331787" y="4161515"/>
              <a:ext cx="2411568" cy="36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400" b="1" dirty="0">
                  <a:latin typeface="Calibri" panose="020F0502020204030204" pitchFamily="34" charset="0"/>
                  <a:ea typeface="Calibri" panose="020F0502020204030204" pitchFamily="34" charset="0"/>
                  <a:cs typeface="Calibri" panose="020F0502020204030204" pitchFamily="34" charset="0"/>
                </a:rPr>
                <a:t>Transmission </a:t>
              </a:r>
              <a:r>
                <a:rPr lang="de-DE" altLang="de-DE" sz="2400" b="1" dirty="0" err="1">
                  <a:latin typeface="Calibri" panose="020F0502020204030204" pitchFamily="34" charset="0"/>
                  <a:ea typeface="Calibri" panose="020F0502020204030204" pitchFamily="34" charset="0"/>
                  <a:cs typeface="Calibri" panose="020F0502020204030204" pitchFamily="34" charset="0"/>
                </a:rPr>
                <a:t>ratio</a:t>
              </a:r>
              <a:r>
                <a:rPr lang="de-DE" altLang="de-DE" sz="2400" b="1" dirty="0">
                  <a:latin typeface="Calibri" panose="020F0502020204030204" pitchFamily="34" charset="0"/>
                  <a:ea typeface="Calibri" panose="020F0502020204030204" pitchFamily="34" charset="0"/>
                  <a:cs typeface="Calibri" panose="020F0502020204030204" pitchFamily="34" charset="0"/>
                </a:rPr>
                <a:t>:</a:t>
              </a:r>
              <a:endParaRPr lang="de-DE" altLang="de-DE" sz="2400" b="1" baseline="-250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52" name="Grafik 55" descr="MAC-Marco.png">
            <a:extLst>
              <a:ext uri="{FF2B5EF4-FFF2-40B4-BE49-F238E27FC236}">
                <a16:creationId xmlns:a16="http://schemas.microsoft.com/office/drawing/2014/main" id="{34DCB73D-9FBE-45AC-B01E-7231370F3CD8}"/>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8499683" y="835351"/>
            <a:ext cx="3534070" cy="414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feld 52">
            <a:extLst>
              <a:ext uri="{FF2B5EF4-FFF2-40B4-BE49-F238E27FC236}">
                <a16:creationId xmlns:a16="http://schemas.microsoft.com/office/drawing/2014/main" id="{F80542B3-F85A-4C71-8CCC-F55288363AEB}"/>
              </a:ext>
            </a:extLst>
          </p:cNvPr>
          <p:cNvSpPr txBox="1"/>
          <p:nvPr/>
        </p:nvSpPr>
        <p:spPr>
          <a:xfrm>
            <a:off x="360362" y="4683125"/>
            <a:ext cx="8316093" cy="1800493"/>
          </a:xfrm>
          <a:prstGeom prst="rect">
            <a:avLst/>
          </a:prstGeom>
          <a:noFill/>
        </p:spPr>
        <p:txBody>
          <a:bodyPr wrap="square">
            <a:spAutoFit/>
          </a:bodyPr>
          <a:lstStyle/>
          <a:p>
            <a:pPr marL="342900" indent="-342900">
              <a:spcAft>
                <a:spcPts val="600"/>
              </a:spcAft>
              <a:buFont typeface="Symbol" pitchFamily="18" charset="2"/>
              <a:buChar char="-"/>
              <a:defRPr/>
            </a:pPr>
            <a:r>
              <a:rPr lang="de-DE" sz="2400" b="1" dirty="0" err="1"/>
              <a:t>Applicable</a:t>
            </a:r>
            <a:r>
              <a:rPr lang="de-DE" sz="2400" b="1" dirty="0"/>
              <a:t> in </a:t>
            </a:r>
            <a:r>
              <a:rPr lang="de-DE" sz="2400" b="1" dirty="0" err="1"/>
              <a:t>various</a:t>
            </a:r>
            <a:r>
              <a:rPr lang="de-DE" sz="2400" b="1" dirty="0"/>
              <a:t> </a:t>
            </a:r>
            <a:r>
              <a:rPr lang="de-DE" sz="2400" b="1" dirty="0" err="1"/>
              <a:t>profiles</a:t>
            </a:r>
            <a:r>
              <a:rPr lang="de-DE" sz="2400" b="1" dirty="0"/>
              <a:t> (</a:t>
            </a:r>
            <a:r>
              <a:rPr lang="de-DE" sz="2400" b="1" dirty="0" err="1"/>
              <a:t>circular</a:t>
            </a:r>
            <a:r>
              <a:rPr lang="de-DE" sz="2400" b="1" dirty="0"/>
              <a:t>, egg-</a:t>
            </a:r>
            <a:r>
              <a:rPr lang="de-DE" sz="2400" b="1" dirty="0" err="1"/>
              <a:t>shaped</a:t>
            </a:r>
            <a:r>
              <a:rPr lang="de-DE" sz="2400" b="1" dirty="0"/>
              <a:t> etc.)</a:t>
            </a:r>
          </a:p>
          <a:p>
            <a:pPr marL="342900" indent="-342900">
              <a:spcAft>
                <a:spcPts val="600"/>
              </a:spcAft>
              <a:buFont typeface="Symbol" pitchFamily="18" charset="2"/>
              <a:buChar char="-"/>
              <a:defRPr/>
            </a:pPr>
            <a:r>
              <a:rPr lang="de-DE" sz="2400" b="1" dirty="0" err="1"/>
              <a:t>from</a:t>
            </a:r>
            <a:r>
              <a:rPr lang="de-DE" sz="2400" b="1" dirty="0"/>
              <a:t> DN 1000 </a:t>
            </a:r>
            <a:r>
              <a:rPr lang="de-DE" sz="2400" b="1" dirty="0" err="1"/>
              <a:t>up</a:t>
            </a:r>
            <a:r>
              <a:rPr lang="de-DE" sz="2400" b="1" dirty="0"/>
              <a:t> </a:t>
            </a:r>
            <a:r>
              <a:rPr lang="de-DE" sz="2400" b="1" dirty="0" err="1"/>
              <a:t>to</a:t>
            </a:r>
            <a:r>
              <a:rPr lang="de-DE" sz="2400" b="1" dirty="0"/>
              <a:t> &gt; DN 2000</a:t>
            </a:r>
            <a:endParaRPr lang="de-DE" sz="2400" b="1" dirty="0">
              <a:latin typeface="+mn-lt"/>
            </a:endParaRPr>
          </a:p>
          <a:p>
            <a:pPr marL="342900" indent="-342900">
              <a:spcAft>
                <a:spcPts val="600"/>
              </a:spcAft>
              <a:buFont typeface="Symbol" pitchFamily="18" charset="2"/>
              <a:buChar char="-"/>
              <a:defRPr/>
            </a:pPr>
            <a:r>
              <a:rPr lang="de-DE" sz="2400" b="1" dirty="0"/>
              <a:t>Materials: </a:t>
            </a:r>
            <a:r>
              <a:rPr lang="de-DE" sz="2400" b="1" dirty="0" err="1"/>
              <a:t>Concrete</a:t>
            </a:r>
            <a:r>
              <a:rPr lang="de-DE" sz="2400" b="1" dirty="0"/>
              <a:t>, </a:t>
            </a:r>
            <a:r>
              <a:rPr lang="de-DE" sz="2400" b="1" dirty="0" err="1"/>
              <a:t>brickwork</a:t>
            </a:r>
            <a:r>
              <a:rPr lang="de-DE" sz="2400" b="1" dirty="0"/>
              <a:t>, </a:t>
            </a:r>
            <a:r>
              <a:rPr lang="de-DE" sz="2400" b="1" dirty="0" err="1"/>
              <a:t>synthetic</a:t>
            </a:r>
            <a:r>
              <a:rPr lang="de-DE" sz="2400" b="1" dirty="0"/>
              <a:t> etc.</a:t>
            </a:r>
          </a:p>
          <a:p>
            <a:pPr marL="342900" indent="-342900">
              <a:spcAft>
                <a:spcPts val="600"/>
              </a:spcAft>
              <a:buFont typeface="Symbol" pitchFamily="18" charset="2"/>
              <a:buChar char="-"/>
              <a:defRPr/>
            </a:pPr>
            <a:r>
              <a:rPr lang="de-DE" sz="2400" b="1" dirty="0"/>
              <a:t>Non-</a:t>
            </a:r>
            <a:r>
              <a:rPr lang="de-DE" sz="2400" b="1" dirty="0" err="1"/>
              <a:t>destructive</a:t>
            </a:r>
            <a:r>
              <a:rPr lang="de-DE" sz="2400" b="1" dirty="0"/>
              <a:t> </a:t>
            </a:r>
            <a:r>
              <a:rPr lang="de-DE" sz="2400" b="1" dirty="0" err="1"/>
              <a:t>testing</a:t>
            </a:r>
            <a:r>
              <a:rPr lang="de-DE" sz="2400" b="1" dirty="0"/>
              <a:t>: </a:t>
            </a:r>
            <a:r>
              <a:rPr lang="en-GB" sz="2400" b="1" dirty="0" err="1">
                <a:cs typeface="Calibri" pitchFamily="34" charset="0"/>
              </a:rPr>
              <a:t>F</a:t>
            </a:r>
            <a:r>
              <a:rPr lang="en-GB" sz="2400" b="1" baseline="-25000" dirty="0" err="1">
                <a:cs typeface="Calibri" pitchFamily="34" charset="0"/>
              </a:rPr>
              <a:t>max</a:t>
            </a:r>
            <a:r>
              <a:rPr lang="en-GB" sz="2400" b="1" dirty="0">
                <a:cs typeface="Calibri" pitchFamily="34" charset="0"/>
              </a:rPr>
              <a:t> &lt; 100 </a:t>
            </a:r>
            <a:r>
              <a:rPr lang="en-GB" sz="2400" b="1" dirty="0" err="1">
                <a:cs typeface="Calibri" pitchFamily="34" charset="0"/>
              </a:rPr>
              <a:t>kN</a:t>
            </a:r>
            <a:r>
              <a:rPr lang="en-GB" sz="2400" b="1" dirty="0">
                <a:cs typeface="Calibri" pitchFamily="34" charset="0"/>
              </a:rPr>
              <a:t>, </a:t>
            </a:r>
            <a:r>
              <a:rPr lang="en-GB" sz="2400" b="1" dirty="0" err="1">
                <a:cs typeface="Calibri" pitchFamily="34" charset="0"/>
              </a:rPr>
              <a:t>u</a:t>
            </a:r>
            <a:r>
              <a:rPr lang="en-GB" sz="2400" b="1" baseline="-25000" dirty="0" err="1">
                <a:cs typeface="Calibri" pitchFamily="34" charset="0"/>
              </a:rPr>
              <a:t>max</a:t>
            </a:r>
            <a:r>
              <a:rPr lang="en-GB" sz="2400" b="1" dirty="0">
                <a:cs typeface="Calibri" pitchFamily="34" charset="0"/>
              </a:rPr>
              <a:t> &lt; 300 µm</a:t>
            </a:r>
          </a:p>
        </p:txBody>
      </p:sp>
      <p:sp>
        <p:nvSpPr>
          <p:cNvPr id="55" name="Foliennummernplatzhalter 6">
            <a:extLst>
              <a:ext uri="{FF2B5EF4-FFF2-40B4-BE49-F238E27FC236}">
                <a16:creationId xmlns:a16="http://schemas.microsoft.com/office/drawing/2014/main" id="{732755D8-247B-4D40-9377-79BE8157EE03}"/>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3</a:t>
            </a:fld>
            <a:endParaRPr lang="de-DE" sz="1400" b="1" dirty="0"/>
          </a:p>
        </p:txBody>
      </p:sp>
    </p:spTree>
    <p:extLst>
      <p:ext uri="{BB962C8B-B14F-4D97-AF65-F5344CB8AC3E}">
        <p14:creationId xmlns:p14="http://schemas.microsoft.com/office/powerpoint/2010/main" val="136575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1B41135-DEAD-4320-82DD-959718D01749}"/>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Application</a:t>
            </a:r>
            <a:r>
              <a:rPr lang="de-DE" altLang="de-DE" sz="2800" b="1" dirty="0">
                <a:solidFill>
                  <a:srgbClr val="008080"/>
                </a:solidFill>
                <a:ea typeface="ＭＳ Ｐゴシック" pitchFamily="34" charset="-128"/>
              </a:rPr>
              <a:t> in </a:t>
            </a:r>
            <a:r>
              <a:rPr lang="de-DE" altLang="de-DE" sz="2800" b="1" dirty="0" err="1">
                <a:solidFill>
                  <a:srgbClr val="008080"/>
                </a:solidFill>
                <a:ea typeface="ＭＳ Ｐゴシック" pitchFamily="34" charset="-128"/>
              </a:rPr>
              <a:t>Sewer</a:t>
            </a:r>
            <a:endParaRPr lang="de-DE" altLang="de-DE" sz="2800" b="1" dirty="0">
              <a:solidFill>
                <a:srgbClr val="008080"/>
              </a:solidFill>
              <a:ea typeface="ＭＳ Ｐゴシック" pitchFamily="34" charset="-128"/>
            </a:endParaRPr>
          </a:p>
        </p:txBody>
      </p:sp>
      <p:pic>
        <p:nvPicPr>
          <p:cNvPr id="3" name="Grafik 3" descr="MAC-im-Kanal-Gross.JPG">
            <a:extLst>
              <a:ext uri="{FF2B5EF4-FFF2-40B4-BE49-F238E27FC236}">
                <a16:creationId xmlns:a16="http://schemas.microsoft.com/office/drawing/2014/main" id="{AAF4D4A0-76FC-4503-8F86-C3F3F57FDEF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1712" y="660872"/>
            <a:ext cx="8822725" cy="61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ild 065">
            <a:extLst>
              <a:ext uri="{FF2B5EF4-FFF2-40B4-BE49-F238E27FC236}">
                <a16:creationId xmlns:a16="http://schemas.microsoft.com/office/drawing/2014/main" id="{A897AFAA-DBC6-41B4-84B3-70267CA2008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035" y="4678681"/>
            <a:ext cx="3827702" cy="197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6">
            <a:extLst>
              <a:ext uri="{FF2B5EF4-FFF2-40B4-BE49-F238E27FC236}">
                <a16:creationId xmlns:a16="http://schemas.microsoft.com/office/drawing/2014/main" id="{13C435F2-7786-4299-BE98-0A3C227FCDE5}"/>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4</a:t>
            </a:fld>
            <a:endParaRPr lang="de-DE" sz="1400" b="1" dirty="0"/>
          </a:p>
        </p:txBody>
      </p:sp>
    </p:spTree>
    <p:extLst>
      <p:ext uri="{BB962C8B-B14F-4D97-AF65-F5344CB8AC3E}">
        <p14:creationId xmlns:p14="http://schemas.microsoft.com/office/powerpoint/2010/main" val="417356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15F980D-CB41-4CEA-BB72-A5C46403146D}"/>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Application</a:t>
            </a:r>
            <a:r>
              <a:rPr lang="de-DE" altLang="de-DE" sz="2800" b="1" dirty="0">
                <a:solidFill>
                  <a:srgbClr val="008080"/>
                </a:solidFill>
                <a:ea typeface="ＭＳ Ｐゴシック" pitchFamily="34" charset="-128"/>
              </a:rPr>
              <a:t> in </a:t>
            </a:r>
            <a:r>
              <a:rPr lang="de-DE" altLang="de-DE" sz="2800" b="1" dirty="0" err="1">
                <a:solidFill>
                  <a:srgbClr val="008080"/>
                </a:solidFill>
                <a:ea typeface="ＭＳ Ｐゴシック" pitchFamily="34" charset="-128"/>
              </a:rPr>
              <a:t>Sewer</a:t>
            </a:r>
            <a:endParaRPr lang="de-DE" altLang="de-DE" sz="2800" b="1" dirty="0">
              <a:solidFill>
                <a:srgbClr val="008080"/>
              </a:solidFill>
              <a:ea typeface="ＭＳ Ｐゴシック" pitchFamily="34" charset="-128"/>
            </a:endParaRPr>
          </a:p>
        </p:txBody>
      </p:sp>
      <p:sp>
        <p:nvSpPr>
          <p:cNvPr id="3" name="Textfeld 2">
            <a:extLst>
              <a:ext uri="{FF2B5EF4-FFF2-40B4-BE49-F238E27FC236}">
                <a16:creationId xmlns:a16="http://schemas.microsoft.com/office/drawing/2014/main" id="{EC8EBB68-C49E-45E1-BCC8-CFFA2B617F5A}"/>
              </a:ext>
            </a:extLst>
          </p:cNvPr>
          <p:cNvSpPr txBox="1"/>
          <p:nvPr/>
        </p:nvSpPr>
        <p:spPr>
          <a:xfrm>
            <a:off x="360363" y="1079500"/>
            <a:ext cx="9689799" cy="2600712"/>
          </a:xfrm>
          <a:prstGeom prst="rect">
            <a:avLst/>
          </a:prstGeom>
          <a:noFill/>
        </p:spPr>
        <p:txBody>
          <a:bodyPr wrap="square">
            <a:spAutoFit/>
          </a:bodyPr>
          <a:lstStyle/>
          <a:p>
            <a:pPr>
              <a:spcAft>
                <a:spcPts val="1800"/>
              </a:spcAft>
              <a:defRPr/>
            </a:pPr>
            <a:r>
              <a:rPr lang="de-DE" sz="2800" b="1" dirty="0" err="1">
                <a:solidFill>
                  <a:srgbClr val="008080"/>
                </a:solidFill>
              </a:rPr>
              <a:t>Spacings</a:t>
            </a:r>
            <a:r>
              <a:rPr lang="de-DE" sz="2800" b="1" dirty="0">
                <a:solidFill>
                  <a:srgbClr val="008080"/>
                </a:solidFill>
              </a:rPr>
              <a:t> and </a:t>
            </a:r>
            <a:r>
              <a:rPr lang="de-DE" sz="2800" b="1" dirty="0" err="1">
                <a:solidFill>
                  <a:srgbClr val="008080"/>
                </a:solidFill>
              </a:rPr>
              <a:t>Measurements</a:t>
            </a:r>
            <a:endParaRPr lang="de-DE" sz="2800" b="1" dirty="0">
              <a:solidFill>
                <a:srgbClr val="008080"/>
              </a:solidFill>
              <a:latin typeface="+mn-lt"/>
            </a:endParaRPr>
          </a:p>
          <a:p>
            <a:pPr>
              <a:buFont typeface="Symbol" pitchFamily="18" charset="2"/>
              <a:buChar char="-"/>
              <a:defRPr/>
            </a:pPr>
            <a:r>
              <a:rPr lang="de-DE" sz="2400" b="1" dirty="0"/>
              <a:t> </a:t>
            </a:r>
            <a:r>
              <a:rPr lang="de-DE" sz="2400" b="1" dirty="0" err="1"/>
              <a:t>Spacing</a:t>
            </a:r>
            <a:r>
              <a:rPr lang="de-DE" sz="2400" b="1" dirty="0"/>
              <a:t> </a:t>
            </a:r>
            <a:r>
              <a:rPr lang="de-DE" sz="2400" b="1" dirty="0" err="1"/>
              <a:t>between</a:t>
            </a:r>
            <a:r>
              <a:rPr lang="de-DE" sz="2400" b="1" dirty="0"/>
              <a:t> </a:t>
            </a:r>
            <a:r>
              <a:rPr lang="de-DE" sz="2400" b="1" dirty="0" err="1"/>
              <a:t>the</a:t>
            </a:r>
            <a:r>
              <a:rPr lang="de-DE" sz="2400" b="1" dirty="0"/>
              <a:t> </a:t>
            </a:r>
            <a:r>
              <a:rPr lang="de-DE" sz="2400" b="1" dirty="0" err="1"/>
              <a:t>measurement</a:t>
            </a:r>
            <a:r>
              <a:rPr lang="de-DE" sz="2400" b="1" dirty="0"/>
              <a:t> </a:t>
            </a:r>
            <a:r>
              <a:rPr lang="de-DE" sz="2400" b="1" dirty="0" err="1"/>
              <a:t>points</a:t>
            </a:r>
            <a:r>
              <a:rPr lang="de-DE" sz="2400" b="1" dirty="0"/>
              <a:t>: 5 </a:t>
            </a:r>
            <a:r>
              <a:rPr lang="de-DE" sz="2400" b="1" dirty="0" err="1"/>
              <a:t>to</a:t>
            </a:r>
            <a:r>
              <a:rPr lang="de-DE" sz="2400" b="1" dirty="0"/>
              <a:t> 10 m</a:t>
            </a:r>
          </a:p>
          <a:p>
            <a:pPr>
              <a:buFont typeface="Symbol" pitchFamily="18" charset="2"/>
              <a:buChar char="-"/>
              <a:defRPr/>
            </a:pPr>
            <a:endParaRPr lang="de-DE" sz="2400" b="1" dirty="0"/>
          </a:p>
          <a:p>
            <a:pPr>
              <a:buFont typeface="Symbol" pitchFamily="18" charset="2"/>
              <a:buChar char="-"/>
              <a:defRPr/>
            </a:pPr>
            <a:r>
              <a:rPr lang="de-DE" sz="2400" b="1" dirty="0"/>
              <a:t> </a:t>
            </a:r>
            <a:r>
              <a:rPr lang="de-DE" sz="2400" b="1" dirty="0" err="1"/>
              <a:t>Positioning</a:t>
            </a:r>
            <a:r>
              <a:rPr lang="de-DE" sz="2400" b="1" dirty="0"/>
              <a:t> </a:t>
            </a:r>
            <a:r>
              <a:rPr lang="de-DE" sz="2400" b="1" dirty="0" err="1"/>
              <a:t>of</a:t>
            </a:r>
            <a:r>
              <a:rPr lang="de-DE" sz="2400" b="1" dirty="0"/>
              <a:t> </a:t>
            </a:r>
            <a:r>
              <a:rPr lang="de-DE" sz="2400" b="1" dirty="0" err="1"/>
              <a:t>hydraulic</a:t>
            </a:r>
            <a:r>
              <a:rPr lang="de-DE" sz="2400" b="1" dirty="0"/>
              <a:t> press and </a:t>
            </a:r>
            <a:r>
              <a:rPr lang="de-DE" sz="2400" b="1" dirty="0" err="1"/>
              <a:t>transducers</a:t>
            </a:r>
            <a:r>
              <a:rPr lang="de-DE" sz="2400" b="1" dirty="0"/>
              <a:t>: 50 </a:t>
            </a:r>
            <a:r>
              <a:rPr lang="de-DE" sz="2400" b="1" dirty="0" err="1"/>
              <a:t>to</a:t>
            </a:r>
            <a:r>
              <a:rPr lang="de-DE" sz="2400" b="1" dirty="0"/>
              <a:t> 100 cm</a:t>
            </a:r>
          </a:p>
          <a:p>
            <a:pPr>
              <a:buFont typeface="Symbol" pitchFamily="18" charset="2"/>
              <a:buChar char="-"/>
              <a:defRPr/>
            </a:pPr>
            <a:endParaRPr lang="de-DE" sz="2400" b="1" dirty="0"/>
          </a:p>
          <a:p>
            <a:pPr>
              <a:buFont typeface="Symbol" pitchFamily="18" charset="2"/>
              <a:buChar char="-"/>
              <a:defRPr/>
            </a:pPr>
            <a:r>
              <a:rPr lang="de-DE" sz="2400" b="1" dirty="0"/>
              <a:t> </a:t>
            </a:r>
            <a:r>
              <a:rPr lang="de-DE" sz="2400" b="1" dirty="0" err="1"/>
              <a:t>Three</a:t>
            </a:r>
            <a:r>
              <a:rPr lang="de-DE" sz="2400" b="1" dirty="0"/>
              <a:t> </a:t>
            </a:r>
            <a:r>
              <a:rPr lang="de-DE" sz="2400" b="1" dirty="0" err="1"/>
              <a:t>testing</a:t>
            </a:r>
            <a:r>
              <a:rPr lang="de-DE" sz="2400" b="1" dirty="0"/>
              <a:t> </a:t>
            </a:r>
            <a:r>
              <a:rPr lang="de-DE" sz="2400" b="1" dirty="0" err="1"/>
              <a:t>cycles</a:t>
            </a:r>
            <a:r>
              <a:rPr lang="de-DE" sz="2400" b="1" dirty="0"/>
              <a:t> (</a:t>
            </a:r>
            <a:r>
              <a:rPr lang="de-DE" sz="2400" b="1" dirty="0" err="1"/>
              <a:t>fixing</a:t>
            </a:r>
            <a:r>
              <a:rPr lang="de-DE" sz="2400" b="1" dirty="0"/>
              <a:t>, </a:t>
            </a:r>
            <a:r>
              <a:rPr lang="de-DE" sz="2400" b="1" dirty="0" err="1"/>
              <a:t>measuring</a:t>
            </a:r>
            <a:r>
              <a:rPr lang="de-DE" sz="2400" b="1" dirty="0"/>
              <a:t>, </a:t>
            </a:r>
            <a:r>
              <a:rPr lang="de-DE" sz="2400" b="1" dirty="0" err="1"/>
              <a:t>checking</a:t>
            </a:r>
            <a:r>
              <a:rPr lang="de-DE" sz="2400" b="1" dirty="0"/>
              <a:t>)</a:t>
            </a:r>
          </a:p>
        </p:txBody>
      </p:sp>
      <p:pic>
        <p:nvPicPr>
          <p:cNvPr id="4" name="Grafik 7">
            <a:extLst>
              <a:ext uri="{FF2B5EF4-FFF2-40B4-BE49-F238E27FC236}">
                <a16:creationId xmlns:a16="http://schemas.microsoft.com/office/drawing/2014/main" id="{ABAF434D-E089-42B2-863E-C295647A27B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97140" y="3888000"/>
            <a:ext cx="3600000" cy="270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8">
            <a:extLst>
              <a:ext uri="{FF2B5EF4-FFF2-40B4-BE49-F238E27FC236}">
                <a16:creationId xmlns:a16="http://schemas.microsoft.com/office/drawing/2014/main" id="{23D74C08-B4BE-4B1A-8DA7-784B508C7B4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9140" y="3887997"/>
            <a:ext cx="3600000" cy="270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9">
            <a:extLst>
              <a:ext uri="{FF2B5EF4-FFF2-40B4-BE49-F238E27FC236}">
                <a16:creationId xmlns:a16="http://schemas.microsoft.com/office/drawing/2014/main" id="{BE47FBDB-48BE-4E54-82C7-8F4852C33C1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57140" y="3888000"/>
            <a:ext cx="3600000" cy="270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6">
            <a:extLst>
              <a:ext uri="{FF2B5EF4-FFF2-40B4-BE49-F238E27FC236}">
                <a16:creationId xmlns:a16="http://schemas.microsoft.com/office/drawing/2014/main" id="{DB36BA03-D517-49DD-B273-AE849359DC2B}"/>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5</a:t>
            </a:fld>
            <a:endParaRPr lang="de-DE" sz="1400" b="1" dirty="0"/>
          </a:p>
        </p:txBody>
      </p:sp>
    </p:spTree>
    <p:extLst>
      <p:ext uri="{BB962C8B-B14F-4D97-AF65-F5344CB8AC3E}">
        <p14:creationId xmlns:p14="http://schemas.microsoft.com/office/powerpoint/2010/main" val="119316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D2254C18-F508-4F70-A4F3-EBCC79EB904B}"/>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Planning</a:t>
            </a:r>
            <a:r>
              <a:rPr lang="de-DE" altLang="de-DE" sz="2800" b="1" dirty="0">
                <a:solidFill>
                  <a:srgbClr val="008080"/>
                </a:solidFill>
                <a:ea typeface="ＭＳ Ｐゴシック" pitchFamily="34" charset="-128"/>
              </a:rPr>
              <a:t> and </a:t>
            </a:r>
            <a:r>
              <a:rPr lang="de-DE" altLang="de-DE" sz="2800" b="1" dirty="0" err="1">
                <a:solidFill>
                  <a:srgbClr val="008080"/>
                </a:solidFill>
                <a:ea typeface="ＭＳ Ｐゴシック" pitchFamily="34" charset="-128"/>
              </a:rPr>
              <a:t>Preparation</a:t>
            </a:r>
            <a:endParaRPr lang="de-DE" altLang="de-DE" sz="2800" b="1" dirty="0">
              <a:solidFill>
                <a:srgbClr val="008080"/>
              </a:solidFill>
              <a:ea typeface="ＭＳ Ｐゴシック" pitchFamily="34" charset="-128"/>
            </a:endParaRPr>
          </a:p>
        </p:txBody>
      </p:sp>
      <p:sp>
        <p:nvSpPr>
          <p:cNvPr id="3" name="Textfeld 2">
            <a:extLst>
              <a:ext uri="{FF2B5EF4-FFF2-40B4-BE49-F238E27FC236}">
                <a16:creationId xmlns:a16="http://schemas.microsoft.com/office/drawing/2014/main" id="{4754C346-C217-4D84-B9EE-3540A9AEB2BB}"/>
              </a:ext>
            </a:extLst>
          </p:cNvPr>
          <p:cNvSpPr txBox="1"/>
          <p:nvPr/>
        </p:nvSpPr>
        <p:spPr>
          <a:xfrm>
            <a:off x="360363" y="900000"/>
            <a:ext cx="4787900" cy="3739485"/>
          </a:xfrm>
          <a:prstGeom prst="rect">
            <a:avLst/>
          </a:prstGeom>
          <a:noFill/>
        </p:spPr>
        <p:txBody>
          <a:bodyPr>
            <a:spAutoFit/>
          </a:bodyPr>
          <a:lstStyle/>
          <a:p>
            <a:pPr>
              <a:spcAft>
                <a:spcPts val="1800"/>
              </a:spcAft>
              <a:defRPr/>
            </a:pPr>
            <a:r>
              <a:rPr lang="de-DE" altLang="de-DE" sz="2800" b="1" dirty="0" err="1">
                <a:solidFill>
                  <a:srgbClr val="008080"/>
                </a:solidFill>
                <a:ea typeface="ＭＳ Ｐゴシック" pitchFamily="34" charset="-128"/>
              </a:rPr>
              <a:t>Planning</a:t>
            </a:r>
            <a:endParaRPr lang="de-DE" sz="2400" b="1" dirty="0">
              <a:solidFill>
                <a:srgbClr val="008080"/>
              </a:solidFill>
              <a:latin typeface="+mn-lt"/>
            </a:endParaRPr>
          </a:p>
          <a:p>
            <a:pPr marL="342900" indent="-342900">
              <a:spcAft>
                <a:spcPts val="1200"/>
              </a:spcAft>
              <a:buFont typeface="Symbol" pitchFamily="18" charset="2"/>
              <a:buChar char="-"/>
              <a:defRPr/>
            </a:pPr>
            <a:r>
              <a:rPr lang="de-DE" sz="2400" b="1" dirty="0"/>
              <a:t>Review </a:t>
            </a:r>
            <a:r>
              <a:rPr lang="de-DE" sz="2400" b="1" dirty="0" err="1"/>
              <a:t>of</a:t>
            </a:r>
            <a:r>
              <a:rPr lang="de-DE" sz="2400" b="1" dirty="0"/>
              <a:t> </a:t>
            </a:r>
            <a:r>
              <a:rPr lang="de-DE" sz="2400" b="1" dirty="0" err="1"/>
              <a:t>plans</a:t>
            </a:r>
            <a:r>
              <a:rPr lang="de-DE" sz="2400" b="1" dirty="0"/>
              <a:t> and </a:t>
            </a:r>
            <a:r>
              <a:rPr lang="de-DE" sz="2400" b="1" dirty="0" err="1"/>
              <a:t>reports</a:t>
            </a:r>
            <a:endParaRPr lang="de-DE" sz="2400" b="1" dirty="0"/>
          </a:p>
          <a:p>
            <a:pPr marL="342900" indent="-342900">
              <a:spcAft>
                <a:spcPts val="1200"/>
              </a:spcAft>
              <a:buFont typeface="Symbol" pitchFamily="18" charset="2"/>
              <a:buChar char="-"/>
              <a:defRPr/>
            </a:pPr>
            <a:r>
              <a:rPr lang="de-DE" sz="2400" b="1" dirty="0" err="1"/>
              <a:t>Preliminary</a:t>
            </a:r>
            <a:r>
              <a:rPr lang="de-DE" sz="2400" b="1" dirty="0"/>
              <a:t> FE-</a:t>
            </a:r>
            <a:r>
              <a:rPr lang="de-DE" sz="2400" b="1" dirty="0" err="1"/>
              <a:t>calculation</a:t>
            </a:r>
            <a:endParaRPr lang="de-DE" sz="2400" b="1" dirty="0"/>
          </a:p>
          <a:p>
            <a:pPr marL="342900" indent="-342900">
              <a:spcAft>
                <a:spcPts val="1200"/>
              </a:spcAft>
              <a:buFont typeface="Symbol" pitchFamily="18" charset="2"/>
              <a:buChar char="-"/>
              <a:defRPr/>
            </a:pPr>
            <a:r>
              <a:rPr lang="de-DE" sz="2400" b="1" dirty="0" err="1"/>
              <a:t>Securing</a:t>
            </a:r>
            <a:r>
              <a:rPr lang="de-DE" sz="2400" b="1" dirty="0"/>
              <a:t> </a:t>
            </a:r>
            <a:r>
              <a:rPr lang="de-DE" sz="2400" b="1" dirty="0" err="1"/>
              <a:t>of</a:t>
            </a:r>
            <a:r>
              <a:rPr lang="de-DE" sz="2400" b="1" dirty="0"/>
              <a:t> </a:t>
            </a:r>
            <a:r>
              <a:rPr lang="de-DE" sz="2400" b="1" dirty="0" err="1"/>
              <a:t>entry</a:t>
            </a:r>
            <a:r>
              <a:rPr lang="de-DE" sz="2400" b="1" dirty="0"/>
              <a:t> </a:t>
            </a:r>
            <a:r>
              <a:rPr lang="de-DE" sz="2400" b="1" dirty="0" err="1"/>
              <a:t>site</a:t>
            </a:r>
            <a:endParaRPr lang="de-DE" sz="2400" b="1" dirty="0"/>
          </a:p>
          <a:p>
            <a:pPr marL="342900" indent="-342900">
              <a:spcAft>
                <a:spcPts val="1200"/>
              </a:spcAft>
              <a:buFont typeface="Symbol" pitchFamily="18" charset="2"/>
              <a:buChar char="-"/>
              <a:defRPr/>
            </a:pPr>
            <a:r>
              <a:rPr lang="de-DE" sz="2400" b="1" dirty="0"/>
              <a:t>Optical </a:t>
            </a:r>
            <a:r>
              <a:rPr lang="de-DE" sz="2400" b="1" dirty="0" err="1"/>
              <a:t>pre-inspection</a:t>
            </a:r>
            <a:endParaRPr lang="de-DE" sz="2400" b="1" dirty="0"/>
          </a:p>
          <a:p>
            <a:pPr marL="342900" indent="-342900">
              <a:spcAft>
                <a:spcPts val="1200"/>
              </a:spcAft>
              <a:buFont typeface="Symbol" pitchFamily="18" charset="2"/>
              <a:buChar char="-"/>
              <a:defRPr/>
            </a:pPr>
            <a:r>
              <a:rPr lang="de-DE" sz="2400" b="1" dirty="0"/>
              <a:t>Ventilation </a:t>
            </a:r>
            <a:r>
              <a:rPr lang="de-DE" sz="2400" b="1" dirty="0" err="1"/>
              <a:t>of</a:t>
            </a:r>
            <a:r>
              <a:rPr lang="de-DE" sz="2400" b="1" dirty="0"/>
              <a:t> </a:t>
            </a:r>
            <a:r>
              <a:rPr lang="de-DE" sz="2400" b="1" dirty="0" err="1"/>
              <a:t>sewer</a:t>
            </a:r>
            <a:endParaRPr lang="de-DE" sz="2400" b="1" dirty="0"/>
          </a:p>
          <a:p>
            <a:pPr marL="342900" indent="-342900">
              <a:spcAft>
                <a:spcPts val="1200"/>
              </a:spcAft>
              <a:buFont typeface="Symbol" pitchFamily="18" charset="2"/>
              <a:buChar char="-"/>
              <a:defRPr/>
            </a:pPr>
            <a:r>
              <a:rPr lang="de-DE" sz="2400" b="1" dirty="0" err="1"/>
              <a:t>Securing</a:t>
            </a:r>
            <a:r>
              <a:rPr lang="de-DE" sz="2400" b="1" dirty="0"/>
              <a:t> </a:t>
            </a:r>
            <a:r>
              <a:rPr lang="de-DE" sz="2400" b="1" dirty="0" err="1"/>
              <a:t>of</a:t>
            </a:r>
            <a:r>
              <a:rPr lang="de-DE" sz="2400" b="1" dirty="0"/>
              <a:t> </a:t>
            </a:r>
            <a:r>
              <a:rPr lang="de-DE" sz="2400" b="1" dirty="0" err="1"/>
              <a:t>exit</a:t>
            </a:r>
            <a:r>
              <a:rPr lang="de-DE" sz="2400" b="1" dirty="0"/>
              <a:t> </a:t>
            </a:r>
            <a:r>
              <a:rPr lang="de-DE" sz="2400" b="1" dirty="0" err="1"/>
              <a:t>site</a:t>
            </a:r>
            <a:endParaRPr lang="de-DE" sz="2400" b="1" dirty="0"/>
          </a:p>
        </p:txBody>
      </p:sp>
      <p:pic>
        <p:nvPicPr>
          <p:cNvPr id="4" name="Grafik 9">
            <a:extLst>
              <a:ext uri="{FF2B5EF4-FFF2-40B4-BE49-F238E27FC236}">
                <a16:creationId xmlns:a16="http://schemas.microsoft.com/office/drawing/2014/main" id="{EF8E8549-2AFE-4B4C-9774-31D31ACF3CA5}"/>
              </a:ext>
            </a:extLst>
          </p:cNvPr>
          <p:cNvPicPr preferRelativeResize="0">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77988" y="1383348"/>
            <a:ext cx="6785108" cy="44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6">
            <a:extLst>
              <a:ext uri="{FF2B5EF4-FFF2-40B4-BE49-F238E27FC236}">
                <a16:creationId xmlns:a16="http://schemas.microsoft.com/office/drawing/2014/main" id="{5ABDBE82-288D-40D7-BD2F-601BCCAF0C24}"/>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6</a:t>
            </a:fld>
            <a:endParaRPr lang="de-DE" sz="1400" b="1" dirty="0"/>
          </a:p>
        </p:txBody>
      </p:sp>
    </p:spTree>
    <p:extLst>
      <p:ext uri="{BB962C8B-B14F-4D97-AF65-F5344CB8AC3E}">
        <p14:creationId xmlns:p14="http://schemas.microsoft.com/office/powerpoint/2010/main" val="236512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9E7ED46-94A1-43C8-9345-3D40CF4F8D19}"/>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a:solidFill>
                  <a:srgbClr val="008080"/>
                </a:solidFill>
                <a:ea typeface="ＭＳ Ｐゴシック" pitchFamily="34" charset="-128"/>
              </a:rPr>
              <a:t>Time Frame</a:t>
            </a:r>
          </a:p>
        </p:txBody>
      </p:sp>
      <p:sp>
        <p:nvSpPr>
          <p:cNvPr id="3" name="Textfeld 2">
            <a:extLst>
              <a:ext uri="{FF2B5EF4-FFF2-40B4-BE49-F238E27FC236}">
                <a16:creationId xmlns:a16="http://schemas.microsoft.com/office/drawing/2014/main" id="{0B3220D5-8CCB-495F-A226-BD2D1B5A46C2}"/>
              </a:ext>
            </a:extLst>
          </p:cNvPr>
          <p:cNvSpPr txBox="1"/>
          <p:nvPr/>
        </p:nvSpPr>
        <p:spPr>
          <a:xfrm>
            <a:off x="360363" y="900000"/>
            <a:ext cx="5141277" cy="3216265"/>
          </a:xfrm>
          <a:prstGeom prst="rect">
            <a:avLst/>
          </a:prstGeom>
          <a:noFill/>
        </p:spPr>
        <p:txBody>
          <a:bodyPr wrap="square">
            <a:spAutoFit/>
          </a:bodyPr>
          <a:lstStyle/>
          <a:p>
            <a:pPr>
              <a:spcAft>
                <a:spcPts val="1800"/>
              </a:spcAft>
              <a:defRPr/>
            </a:pPr>
            <a:r>
              <a:rPr lang="de-DE" sz="2800" b="1" dirty="0" err="1">
                <a:solidFill>
                  <a:srgbClr val="008080"/>
                </a:solidFill>
                <a:latin typeface="+mn-lt"/>
              </a:rPr>
              <a:t>Example</a:t>
            </a:r>
            <a:endParaRPr lang="de-DE" sz="2800" b="1" dirty="0">
              <a:solidFill>
                <a:srgbClr val="008080"/>
              </a:solidFill>
              <a:latin typeface="+mn-lt"/>
            </a:endParaRPr>
          </a:p>
          <a:p>
            <a:pPr marL="342900" indent="-342900">
              <a:spcAft>
                <a:spcPts val="1200"/>
              </a:spcAft>
              <a:buFont typeface="Symbol" panose="05050102010706020507" pitchFamily="18" charset="2"/>
              <a:buChar char="-"/>
              <a:defRPr/>
            </a:pPr>
            <a:r>
              <a:rPr lang="de-DE" sz="2400" b="1" dirty="0" err="1">
                <a:latin typeface="+mn-lt"/>
              </a:rPr>
              <a:t>One-day</a:t>
            </a:r>
            <a:r>
              <a:rPr lang="de-DE" sz="2400" b="1" dirty="0">
                <a:latin typeface="+mn-lt"/>
              </a:rPr>
              <a:t> </a:t>
            </a:r>
            <a:r>
              <a:rPr lang="de-DE" sz="2400" b="1" dirty="0" err="1">
                <a:latin typeface="+mn-lt"/>
              </a:rPr>
              <a:t>test</a:t>
            </a:r>
            <a:endParaRPr lang="de-DE" sz="2400" b="1" dirty="0">
              <a:latin typeface="+mn-lt"/>
            </a:endParaRPr>
          </a:p>
          <a:p>
            <a:pPr marL="342900" indent="-342900">
              <a:spcAft>
                <a:spcPts val="1200"/>
              </a:spcAft>
              <a:buFont typeface="Symbol" panose="05050102010706020507" pitchFamily="18" charset="2"/>
              <a:buChar char="-"/>
              <a:defRPr/>
            </a:pPr>
            <a:r>
              <a:rPr lang="de-DE" sz="2400" b="1" dirty="0">
                <a:latin typeface="+mn-lt"/>
              </a:rPr>
              <a:t>Egg </a:t>
            </a:r>
            <a:r>
              <a:rPr lang="de-DE" sz="2400" b="1" dirty="0" err="1">
                <a:latin typeface="+mn-lt"/>
              </a:rPr>
              <a:t>profile</a:t>
            </a:r>
            <a:r>
              <a:rPr lang="de-DE" sz="2400" b="1" dirty="0">
                <a:latin typeface="+mn-lt"/>
              </a:rPr>
              <a:t> DN 950/1400</a:t>
            </a:r>
          </a:p>
          <a:p>
            <a:pPr marL="342900" indent="-342900">
              <a:spcAft>
                <a:spcPts val="1200"/>
              </a:spcAft>
              <a:buFont typeface="Symbol" panose="05050102010706020507" pitchFamily="18" charset="2"/>
              <a:buChar char="-"/>
              <a:defRPr/>
            </a:pPr>
            <a:r>
              <a:rPr lang="de-DE" sz="2400" b="1" dirty="0" err="1">
                <a:latin typeface="+mn-lt"/>
              </a:rPr>
              <a:t>Length</a:t>
            </a:r>
            <a:r>
              <a:rPr lang="de-DE" sz="2400" b="1" dirty="0">
                <a:latin typeface="+mn-lt"/>
              </a:rPr>
              <a:t>: 150 /250 m</a:t>
            </a:r>
          </a:p>
          <a:p>
            <a:pPr marL="342900" indent="-342900">
              <a:spcAft>
                <a:spcPts val="1200"/>
              </a:spcAft>
              <a:buFont typeface="Symbol" panose="05050102010706020507" pitchFamily="18" charset="2"/>
              <a:buChar char="-"/>
              <a:defRPr/>
            </a:pPr>
            <a:r>
              <a:rPr lang="de-DE" sz="2400" b="1" dirty="0" err="1"/>
              <a:t>Measuring</a:t>
            </a:r>
            <a:r>
              <a:rPr lang="de-DE" sz="2400" b="1" dirty="0"/>
              <a:t> </a:t>
            </a:r>
            <a:r>
              <a:rPr lang="de-DE" sz="2400" b="1" dirty="0" err="1"/>
              <a:t>points</a:t>
            </a:r>
            <a:r>
              <a:rPr lang="de-DE" sz="2400" b="1" dirty="0"/>
              <a:t>:  15 </a:t>
            </a:r>
            <a:r>
              <a:rPr lang="de-DE" sz="2400" b="1" dirty="0">
                <a:latin typeface="+mn-lt"/>
              </a:rPr>
              <a:t>/25</a:t>
            </a:r>
          </a:p>
          <a:p>
            <a:pPr marL="342900" indent="-342900">
              <a:spcAft>
                <a:spcPts val="1200"/>
              </a:spcAft>
              <a:buFont typeface="Symbol" panose="05050102010706020507" pitchFamily="18" charset="2"/>
              <a:buChar char="-"/>
              <a:defRPr/>
            </a:pPr>
            <a:r>
              <a:rPr lang="en-US" sz="2400" b="1" dirty="0"/>
              <a:t>Depending on the sewer condition</a:t>
            </a:r>
            <a:endParaRPr lang="en-US" sz="2400" dirty="0"/>
          </a:p>
        </p:txBody>
      </p:sp>
      <p:sp>
        <p:nvSpPr>
          <p:cNvPr id="4" name="Richtungspfeil 4">
            <a:extLst>
              <a:ext uri="{FF2B5EF4-FFF2-40B4-BE49-F238E27FC236}">
                <a16:creationId xmlns:a16="http://schemas.microsoft.com/office/drawing/2014/main" id="{C2E0D5F5-BB3F-4155-9B23-74A8D3EDEF90}"/>
              </a:ext>
            </a:extLst>
          </p:cNvPr>
          <p:cNvSpPr/>
          <p:nvPr/>
        </p:nvSpPr>
        <p:spPr>
          <a:xfrm>
            <a:off x="546318" y="5060951"/>
            <a:ext cx="1620000" cy="865188"/>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5" name="Eingekerbter Richtungspfeil 5">
            <a:extLst>
              <a:ext uri="{FF2B5EF4-FFF2-40B4-BE49-F238E27FC236}">
                <a16:creationId xmlns:a16="http://schemas.microsoft.com/office/drawing/2014/main" id="{B18C1BA6-58BA-4AD8-983F-38B72715F507}"/>
              </a:ext>
            </a:extLst>
          </p:cNvPr>
          <p:cNvSpPr/>
          <p:nvPr/>
        </p:nvSpPr>
        <p:spPr>
          <a:xfrm>
            <a:off x="1766888" y="5060951"/>
            <a:ext cx="1620000" cy="865188"/>
          </a:xfrm>
          <a:prstGeom prst="chevron">
            <a:avLst/>
          </a:prstGeom>
          <a:solidFill>
            <a:srgbClr val="339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6" name="Eingekerbter Richtungspfeil 6">
            <a:extLst>
              <a:ext uri="{FF2B5EF4-FFF2-40B4-BE49-F238E27FC236}">
                <a16:creationId xmlns:a16="http://schemas.microsoft.com/office/drawing/2014/main" id="{C36A3735-0CD2-4018-8BE2-EC872004AE1A}"/>
              </a:ext>
            </a:extLst>
          </p:cNvPr>
          <p:cNvSpPr/>
          <p:nvPr/>
        </p:nvSpPr>
        <p:spPr>
          <a:xfrm>
            <a:off x="2987762" y="5060951"/>
            <a:ext cx="5565688" cy="865188"/>
          </a:xfrm>
          <a:prstGeom prst="chevr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7" name="Rechteck 6">
            <a:extLst>
              <a:ext uri="{FF2B5EF4-FFF2-40B4-BE49-F238E27FC236}">
                <a16:creationId xmlns:a16="http://schemas.microsoft.com/office/drawing/2014/main" id="{72457CE3-29DF-42BA-B3D8-2A786651EB34}"/>
              </a:ext>
            </a:extLst>
          </p:cNvPr>
          <p:cNvSpPr/>
          <p:nvPr/>
        </p:nvSpPr>
        <p:spPr>
          <a:xfrm>
            <a:off x="4049838" y="6120000"/>
            <a:ext cx="2397866" cy="400110"/>
          </a:xfrm>
          <a:prstGeom prst="rect">
            <a:avLst/>
          </a:prstGeom>
        </p:spPr>
        <p:txBody>
          <a:bodyPr wrap="square">
            <a:spAutoFit/>
          </a:bodyPr>
          <a:lstStyle/>
          <a:p>
            <a:pPr algn="ctr">
              <a:defRPr/>
            </a:pPr>
            <a:r>
              <a:rPr lang="de-DE" sz="2000" dirty="0" err="1">
                <a:latin typeface="+mn-lt"/>
              </a:rPr>
              <a:t>Measuring</a:t>
            </a:r>
            <a:endParaRPr lang="de-DE" sz="2000" dirty="0">
              <a:latin typeface="+mn-lt"/>
            </a:endParaRPr>
          </a:p>
        </p:txBody>
      </p:sp>
      <p:sp>
        <p:nvSpPr>
          <p:cNvPr id="8" name="Rechteck 7">
            <a:extLst>
              <a:ext uri="{FF2B5EF4-FFF2-40B4-BE49-F238E27FC236}">
                <a16:creationId xmlns:a16="http://schemas.microsoft.com/office/drawing/2014/main" id="{26E18642-5428-4A42-9C97-9D7D83333AEA}"/>
              </a:ext>
            </a:extLst>
          </p:cNvPr>
          <p:cNvSpPr/>
          <p:nvPr/>
        </p:nvSpPr>
        <p:spPr>
          <a:xfrm>
            <a:off x="7961028" y="6120000"/>
            <a:ext cx="1540683" cy="400110"/>
          </a:xfrm>
          <a:prstGeom prst="rect">
            <a:avLst/>
          </a:prstGeom>
        </p:spPr>
        <p:txBody>
          <a:bodyPr wrap="square">
            <a:spAutoFit/>
          </a:bodyPr>
          <a:lstStyle/>
          <a:p>
            <a:pPr algn="ctr">
              <a:defRPr/>
            </a:pPr>
            <a:r>
              <a:rPr lang="de-DE" sz="2000" dirty="0" err="1">
                <a:latin typeface="+mn-lt"/>
              </a:rPr>
              <a:t>Removal</a:t>
            </a:r>
            <a:endParaRPr lang="de-DE" sz="2000" dirty="0">
              <a:latin typeface="+mn-lt"/>
            </a:endParaRPr>
          </a:p>
        </p:txBody>
      </p:sp>
      <p:sp>
        <p:nvSpPr>
          <p:cNvPr id="9" name="Rechteck 8">
            <a:extLst>
              <a:ext uri="{FF2B5EF4-FFF2-40B4-BE49-F238E27FC236}">
                <a16:creationId xmlns:a16="http://schemas.microsoft.com/office/drawing/2014/main" id="{15E18B61-A13F-42E3-B812-C80D08387396}"/>
              </a:ext>
            </a:extLst>
          </p:cNvPr>
          <p:cNvSpPr/>
          <p:nvPr/>
        </p:nvSpPr>
        <p:spPr>
          <a:xfrm>
            <a:off x="51778" y="6120000"/>
            <a:ext cx="1439238" cy="400110"/>
          </a:xfrm>
          <a:prstGeom prst="rect">
            <a:avLst/>
          </a:prstGeom>
        </p:spPr>
        <p:txBody>
          <a:bodyPr wrap="square">
            <a:spAutoFit/>
          </a:bodyPr>
          <a:lstStyle/>
          <a:p>
            <a:pPr algn="ctr">
              <a:defRPr/>
            </a:pPr>
            <a:r>
              <a:rPr lang="de-DE" sz="2000" dirty="0" err="1">
                <a:latin typeface="+mn-lt"/>
              </a:rPr>
              <a:t>Preparation</a:t>
            </a:r>
            <a:endParaRPr lang="de-DE" sz="2000" dirty="0">
              <a:latin typeface="+mn-lt"/>
            </a:endParaRPr>
          </a:p>
        </p:txBody>
      </p:sp>
      <p:sp>
        <p:nvSpPr>
          <p:cNvPr id="10" name="Rechteck 9">
            <a:extLst>
              <a:ext uri="{FF2B5EF4-FFF2-40B4-BE49-F238E27FC236}">
                <a16:creationId xmlns:a16="http://schemas.microsoft.com/office/drawing/2014/main" id="{3F79DB8F-E437-469E-B985-5D2749AB6B26}"/>
              </a:ext>
            </a:extLst>
          </p:cNvPr>
          <p:cNvSpPr/>
          <p:nvPr/>
        </p:nvSpPr>
        <p:spPr>
          <a:xfrm>
            <a:off x="1557288" y="6120000"/>
            <a:ext cx="1588094" cy="400110"/>
          </a:xfrm>
          <a:prstGeom prst="rect">
            <a:avLst/>
          </a:prstGeom>
        </p:spPr>
        <p:txBody>
          <a:bodyPr wrap="square">
            <a:spAutoFit/>
          </a:bodyPr>
          <a:lstStyle/>
          <a:p>
            <a:pPr algn="ctr">
              <a:defRPr/>
            </a:pPr>
            <a:r>
              <a:rPr lang="de-DE" sz="2000" dirty="0">
                <a:latin typeface="+mn-lt"/>
              </a:rPr>
              <a:t>Installation</a:t>
            </a:r>
          </a:p>
        </p:txBody>
      </p:sp>
      <p:sp>
        <p:nvSpPr>
          <p:cNvPr id="11" name="Eingekerbter Richtungspfeil 11">
            <a:extLst>
              <a:ext uri="{FF2B5EF4-FFF2-40B4-BE49-F238E27FC236}">
                <a16:creationId xmlns:a16="http://schemas.microsoft.com/office/drawing/2014/main" id="{60A928AC-F8B2-44D9-AFAD-605AE026AF28}"/>
              </a:ext>
            </a:extLst>
          </p:cNvPr>
          <p:cNvSpPr/>
          <p:nvPr/>
        </p:nvSpPr>
        <p:spPr>
          <a:xfrm>
            <a:off x="8160132" y="5060951"/>
            <a:ext cx="1439239" cy="865188"/>
          </a:xfrm>
          <a:prstGeom prst="chevron">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12" name="Eingekerbter Richtungspfeil 12">
            <a:extLst>
              <a:ext uri="{FF2B5EF4-FFF2-40B4-BE49-F238E27FC236}">
                <a16:creationId xmlns:a16="http://schemas.microsoft.com/office/drawing/2014/main" id="{915D13B6-515D-46EB-83D6-79E3DDAA33D3}"/>
              </a:ext>
            </a:extLst>
          </p:cNvPr>
          <p:cNvSpPr/>
          <p:nvPr/>
        </p:nvSpPr>
        <p:spPr>
          <a:xfrm>
            <a:off x="9204238" y="5060951"/>
            <a:ext cx="2291703" cy="865188"/>
          </a:xfrm>
          <a:prstGeom prst="chevr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13" name="Rechteck 12">
            <a:extLst>
              <a:ext uri="{FF2B5EF4-FFF2-40B4-BE49-F238E27FC236}">
                <a16:creationId xmlns:a16="http://schemas.microsoft.com/office/drawing/2014/main" id="{C106AFA9-C129-426F-887F-ADFFD265ACA2}"/>
              </a:ext>
            </a:extLst>
          </p:cNvPr>
          <p:cNvSpPr/>
          <p:nvPr/>
        </p:nvSpPr>
        <p:spPr>
          <a:xfrm>
            <a:off x="9820231" y="6120000"/>
            <a:ext cx="1276888" cy="400110"/>
          </a:xfrm>
          <a:prstGeom prst="rect">
            <a:avLst/>
          </a:prstGeom>
        </p:spPr>
        <p:txBody>
          <a:bodyPr wrap="none">
            <a:spAutoFit/>
          </a:bodyPr>
          <a:lstStyle/>
          <a:p>
            <a:pPr algn="ctr">
              <a:defRPr/>
            </a:pPr>
            <a:r>
              <a:rPr lang="de-DE" sz="2000" dirty="0"/>
              <a:t>Evaluation</a:t>
            </a:r>
            <a:endParaRPr lang="de-DE" sz="2000" dirty="0">
              <a:latin typeface="+mn-lt"/>
            </a:endParaRPr>
          </a:p>
        </p:txBody>
      </p:sp>
      <p:sp>
        <p:nvSpPr>
          <p:cNvPr id="19" name="Rechteck 18">
            <a:extLst>
              <a:ext uri="{FF2B5EF4-FFF2-40B4-BE49-F238E27FC236}">
                <a16:creationId xmlns:a16="http://schemas.microsoft.com/office/drawing/2014/main" id="{AAE6A9EB-28C6-4AF0-997C-E047F1D2DD0F}"/>
              </a:ext>
            </a:extLst>
          </p:cNvPr>
          <p:cNvSpPr/>
          <p:nvPr/>
        </p:nvSpPr>
        <p:spPr>
          <a:xfrm>
            <a:off x="835856" y="5307014"/>
            <a:ext cx="564284" cy="369887"/>
          </a:xfrm>
          <a:prstGeom prst="rect">
            <a:avLst/>
          </a:prstGeom>
        </p:spPr>
        <p:txBody>
          <a:bodyPr wrap="none">
            <a:spAutoFit/>
          </a:bodyPr>
          <a:lstStyle/>
          <a:p>
            <a:pPr>
              <a:defRPr/>
            </a:pPr>
            <a:r>
              <a:rPr lang="de-DE" dirty="0">
                <a:latin typeface="+mn-lt"/>
              </a:rPr>
              <a:t>1h</a:t>
            </a:r>
          </a:p>
        </p:txBody>
      </p:sp>
      <p:sp>
        <p:nvSpPr>
          <p:cNvPr id="20" name="Rechteck 19">
            <a:extLst>
              <a:ext uri="{FF2B5EF4-FFF2-40B4-BE49-F238E27FC236}">
                <a16:creationId xmlns:a16="http://schemas.microsoft.com/office/drawing/2014/main" id="{04672B1A-B1B5-4D09-B806-20FE1C04DA1E}"/>
              </a:ext>
            </a:extLst>
          </p:cNvPr>
          <p:cNvSpPr/>
          <p:nvPr/>
        </p:nvSpPr>
        <p:spPr>
          <a:xfrm>
            <a:off x="2413952" y="5307014"/>
            <a:ext cx="564284" cy="369887"/>
          </a:xfrm>
          <a:prstGeom prst="rect">
            <a:avLst/>
          </a:prstGeom>
        </p:spPr>
        <p:txBody>
          <a:bodyPr wrap="none">
            <a:spAutoFit/>
          </a:bodyPr>
          <a:lstStyle/>
          <a:p>
            <a:pPr>
              <a:defRPr/>
            </a:pPr>
            <a:r>
              <a:rPr lang="de-DE" dirty="0">
                <a:latin typeface="+mn-lt"/>
              </a:rPr>
              <a:t>1h</a:t>
            </a:r>
          </a:p>
        </p:txBody>
      </p:sp>
      <p:sp>
        <p:nvSpPr>
          <p:cNvPr id="21" name="Rechteck 20">
            <a:extLst>
              <a:ext uri="{FF2B5EF4-FFF2-40B4-BE49-F238E27FC236}">
                <a16:creationId xmlns:a16="http://schemas.microsoft.com/office/drawing/2014/main" id="{D770B6BE-9EFE-4388-A648-79A5BAA2EFC4}"/>
              </a:ext>
            </a:extLst>
          </p:cNvPr>
          <p:cNvSpPr/>
          <p:nvPr/>
        </p:nvSpPr>
        <p:spPr>
          <a:xfrm>
            <a:off x="8638540" y="5307014"/>
            <a:ext cx="843255" cy="369887"/>
          </a:xfrm>
          <a:prstGeom prst="rect">
            <a:avLst/>
          </a:prstGeom>
        </p:spPr>
        <p:txBody>
          <a:bodyPr wrap="none">
            <a:spAutoFit/>
          </a:bodyPr>
          <a:lstStyle/>
          <a:p>
            <a:pPr>
              <a:defRPr/>
            </a:pPr>
            <a:r>
              <a:rPr lang="de-DE" dirty="0">
                <a:latin typeface="+mn-lt"/>
              </a:rPr>
              <a:t>3/4h</a:t>
            </a:r>
          </a:p>
        </p:txBody>
      </p:sp>
      <p:sp>
        <p:nvSpPr>
          <p:cNvPr id="22" name="Rechteck 21">
            <a:extLst>
              <a:ext uri="{FF2B5EF4-FFF2-40B4-BE49-F238E27FC236}">
                <a16:creationId xmlns:a16="http://schemas.microsoft.com/office/drawing/2014/main" id="{0B032FE0-985C-4BFE-8B67-85B7027C00C7}"/>
              </a:ext>
            </a:extLst>
          </p:cNvPr>
          <p:cNvSpPr/>
          <p:nvPr/>
        </p:nvSpPr>
        <p:spPr>
          <a:xfrm>
            <a:off x="5014086" y="5307014"/>
            <a:ext cx="813666" cy="369887"/>
          </a:xfrm>
          <a:prstGeom prst="rect">
            <a:avLst/>
          </a:prstGeom>
        </p:spPr>
        <p:txBody>
          <a:bodyPr wrap="none">
            <a:spAutoFit/>
          </a:bodyPr>
          <a:lstStyle/>
          <a:p>
            <a:pPr>
              <a:defRPr/>
            </a:pPr>
            <a:r>
              <a:rPr lang="de-DE" dirty="0">
                <a:latin typeface="+mn-lt"/>
              </a:rPr>
              <a:t>4-5h</a:t>
            </a:r>
          </a:p>
        </p:txBody>
      </p:sp>
      <p:pic>
        <p:nvPicPr>
          <p:cNvPr id="23" name="Picture 4" descr="DSC_3804">
            <a:extLst>
              <a:ext uri="{FF2B5EF4-FFF2-40B4-BE49-F238E27FC236}">
                <a16:creationId xmlns:a16="http://schemas.microsoft.com/office/drawing/2014/main" id="{92A6343E-39B9-46B7-BD62-34B90D570B6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6212" y="788035"/>
            <a:ext cx="2663879" cy="401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DSC_3811">
            <a:extLst>
              <a:ext uri="{FF2B5EF4-FFF2-40B4-BE49-F238E27FC236}">
                <a16:creationId xmlns:a16="http://schemas.microsoft.com/office/drawing/2014/main" id="{5D164111-54D7-4CC7-8000-F220DC318C3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88885" y="788034"/>
            <a:ext cx="2662705" cy="40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liennummernplatzhalter 6">
            <a:extLst>
              <a:ext uri="{FF2B5EF4-FFF2-40B4-BE49-F238E27FC236}">
                <a16:creationId xmlns:a16="http://schemas.microsoft.com/office/drawing/2014/main" id="{4259BA30-06A5-4FBA-B0B1-596DFE143E9B}"/>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7</a:t>
            </a:fld>
            <a:endParaRPr lang="de-DE" sz="1400" b="1" dirty="0"/>
          </a:p>
        </p:txBody>
      </p:sp>
    </p:spTree>
    <p:extLst>
      <p:ext uri="{BB962C8B-B14F-4D97-AF65-F5344CB8AC3E}">
        <p14:creationId xmlns:p14="http://schemas.microsoft.com/office/powerpoint/2010/main" val="159079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7A9968C-5291-4C67-8C99-A3E7CB0E5C3F}"/>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Assessing</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the</a:t>
            </a:r>
            <a:r>
              <a:rPr lang="de-DE" altLang="de-DE" sz="2800" b="1" dirty="0">
                <a:solidFill>
                  <a:srgbClr val="008080"/>
                </a:solidFill>
                <a:ea typeface="ＭＳ Ｐゴシック" pitchFamily="34" charset="-128"/>
              </a:rPr>
              <a:t> MAC-Data 1</a:t>
            </a:r>
            <a:endParaRPr lang="de-DE" altLang="de-DE" sz="2800" b="1" dirty="0">
              <a:solidFill>
                <a:srgbClr val="008080"/>
              </a:solidFill>
              <a:latin typeface="+mn-lt"/>
              <a:ea typeface="ＭＳ Ｐゴシック" pitchFamily="34" charset="-128"/>
            </a:endParaRPr>
          </a:p>
        </p:txBody>
      </p:sp>
      <p:grpSp>
        <p:nvGrpSpPr>
          <p:cNvPr id="11" name="Gruppieren 10">
            <a:extLst>
              <a:ext uri="{FF2B5EF4-FFF2-40B4-BE49-F238E27FC236}">
                <a16:creationId xmlns:a16="http://schemas.microsoft.com/office/drawing/2014/main" id="{0179C509-91E3-4812-98E0-E7775FDEF37B}"/>
              </a:ext>
            </a:extLst>
          </p:cNvPr>
          <p:cNvGrpSpPr>
            <a:grpSpLocks noChangeAspect="1"/>
          </p:cNvGrpSpPr>
          <p:nvPr/>
        </p:nvGrpSpPr>
        <p:grpSpPr>
          <a:xfrm>
            <a:off x="4543144" y="1847460"/>
            <a:ext cx="7327987" cy="4673469"/>
            <a:chOff x="1195388" y="2205038"/>
            <a:chExt cx="7046912" cy="4494212"/>
          </a:xfrm>
        </p:grpSpPr>
        <p:pic>
          <p:nvPicPr>
            <p:cNvPr id="3" name="Grafik 2" descr="Bild 2-4_30-09-2016.jpg">
              <a:extLst>
                <a:ext uri="{FF2B5EF4-FFF2-40B4-BE49-F238E27FC236}">
                  <a16:creationId xmlns:a16="http://schemas.microsoft.com/office/drawing/2014/main" id="{AE80E529-DBFA-4134-BE88-04CD9C56B8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5388" y="2205038"/>
              <a:ext cx="704691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Gerade Verbindung 4">
              <a:extLst>
                <a:ext uri="{FF2B5EF4-FFF2-40B4-BE49-F238E27FC236}">
                  <a16:creationId xmlns:a16="http://schemas.microsoft.com/office/drawing/2014/main" id="{3588FADA-7A35-487E-9C37-2886835F6676}"/>
                </a:ext>
              </a:extLst>
            </p:cNvPr>
            <p:cNvCxnSpPr>
              <a:cxnSpLocks noChangeShapeType="1"/>
            </p:cNvCxnSpPr>
            <p:nvPr/>
          </p:nvCxnSpPr>
          <p:spPr bwMode="auto">
            <a:xfrm>
              <a:off x="4833938" y="2289042"/>
              <a:ext cx="0" cy="378777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5" name="Textfeld 4">
              <a:extLst>
                <a:ext uri="{FF2B5EF4-FFF2-40B4-BE49-F238E27FC236}">
                  <a16:creationId xmlns:a16="http://schemas.microsoft.com/office/drawing/2014/main" id="{217F845F-C5B9-44C8-AE93-A7BCAF187BF8}"/>
                </a:ext>
              </a:extLst>
            </p:cNvPr>
            <p:cNvSpPr txBox="1"/>
            <p:nvPr/>
          </p:nvSpPr>
          <p:spPr bwMode="auto">
            <a:xfrm>
              <a:off x="2921000" y="5637213"/>
              <a:ext cx="896938" cy="400050"/>
            </a:xfrm>
            <a:prstGeom prst="rect">
              <a:avLst/>
            </a:prstGeom>
            <a:noFill/>
          </p:spPr>
          <p:txBody>
            <a:bodyPr wrap="none">
              <a:spAutoFit/>
            </a:bodyPr>
            <a:lstStyle/>
            <a:p>
              <a:pPr>
                <a:defRPr/>
              </a:pPr>
              <a:r>
                <a:rPr lang="de-DE" sz="2000" b="1" dirty="0">
                  <a:solidFill>
                    <a:srgbClr val="FF0000"/>
                  </a:solidFill>
                  <a:latin typeface="+mn-lt"/>
                </a:rPr>
                <a:t>Zone 1</a:t>
              </a:r>
            </a:p>
          </p:txBody>
        </p:sp>
        <p:sp>
          <p:nvSpPr>
            <p:cNvPr id="6" name="Textfeld 5">
              <a:extLst>
                <a:ext uri="{FF2B5EF4-FFF2-40B4-BE49-F238E27FC236}">
                  <a16:creationId xmlns:a16="http://schemas.microsoft.com/office/drawing/2014/main" id="{BEF29DD9-D8AB-49C5-8A1B-08E587F3824D}"/>
                </a:ext>
              </a:extLst>
            </p:cNvPr>
            <p:cNvSpPr txBox="1"/>
            <p:nvPr/>
          </p:nvSpPr>
          <p:spPr bwMode="auto">
            <a:xfrm>
              <a:off x="5842000" y="5635625"/>
              <a:ext cx="903288" cy="400050"/>
            </a:xfrm>
            <a:prstGeom prst="rect">
              <a:avLst/>
            </a:prstGeom>
            <a:noFill/>
          </p:spPr>
          <p:txBody>
            <a:bodyPr>
              <a:spAutoFit/>
            </a:bodyPr>
            <a:lstStyle/>
            <a:p>
              <a:pPr>
                <a:defRPr/>
              </a:pPr>
              <a:r>
                <a:rPr lang="de-DE" sz="2000" b="1" dirty="0">
                  <a:solidFill>
                    <a:srgbClr val="FF0000"/>
                  </a:solidFill>
                  <a:latin typeface="+mn-lt"/>
                </a:rPr>
                <a:t>Zone 2</a:t>
              </a:r>
            </a:p>
          </p:txBody>
        </p:sp>
        <p:sp>
          <p:nvSpPr>
            <p:cNvPr id="7" name="Ellipse 7">
              <a:extLst>
                <a:ext uri="{FF2B5EF4-FFF2-40B4-BE49-F238E27FC236}">
                  <a16:creationId xmlns:a16="http://schemas.microsoft.com/office/drawing/2014/main" id="{B7158E4D-9942-4D76-B1DA-8A4BFBDA6AEA}"/>
                </a:ext>
              </a:extLst>
            </p:cNvPr>
            <p:cNvSpPr>
              <a:spLocks noChangeArrowheads="1"/>
            </p:cNvSpPr>
            <p:nvPr/>
          </p:nvSpPr>
          <p:spPr bwMode="auto">
            <a:xfrm>
              <a:off x="5386388" y="5010017"/>
              <a:ext cx="215900" cy="2159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000" b="1">
                <a:solidFill>
                  <a:srgbClr val="003F8A"/>
                </a:solidFill>
                <a:latin typeface="Agfa Rotis Sans Serif" pitchFamily="2" charset="0"/>
              </a:endParaRPr>
            </a:p>
          </p:txBody>
        </p:sp>
        <p:sp>
          <p:nvSpPr>
            <p:cNvPr id="8" name="Ellipse 8">
              <a:extLst>
                <a:ext uri="{FF2B5EF4-FFF2-40B4-BE49-F238E27FC236}">
                  <a16:creationId xmlns:a16="http://schemas.microsoft.com/office/drawing/2014/main" id="{4D602BEC-6EC0-4F85-8CA6-C2549BBC99F4}"/>
                </a:ext>
              </a:extLst>
            </p:cNvPr>
            <p:cNvSpPr>
              <a:spLocks noChangeArrowheads="1"/>
            </p:cNvSpPr>
            <p:nvPr/>
          </p:nvSpPr>
          <p:spPr bwMode="auto">
            <a:xfrm>
              <a:off x="6164263" y="5275129"/>
              <a:ext cx="215900" cy="2159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000" b="1">
                <a:solidFill>
                  <a:srgbClr val="003F8A"/>
                </a:solidFill>
                <a:latin typeface="Agfa Rotis Sans Serif" pitchFamily="2" charset="0"/>
              </a:endParaRPr>
            </a:p>
          </p:txBody>
        </p:sp>
      </p:grpSp>
      <p:sp>
        <p:nvSpPr>
          <p:cNvPr id="9" name="Textfeld 5">
            <a:extLst>
              <a:ext uri="{FF2B5EF4-FFF2-40B4-BE49-F238E27FC236}">
                <a16:creationId xmlns:a16="http://schemas.microsoft.com/office/drawing/2014/main" id="{A02948E3-22B6-49BC-A921-24878AE8D106}"/>
              </a:ext>
            </a:extLst>
          </p:cNvPr>
          <p:cNvSpPr txBox="1">
            <a:spLocks noChangeArrowheads="1"/>
          </p:cNvSpPr>
          <p:nvPr/>
        </p:nvSpPr>
        <p:spPr bwMode="auto">
          <a:xfrm>
            <a:off x="360362" y="900113"/>
            <a:ext cx="11168697" cy="1415772"/>
          </a:xfrm>
          <a:prstGeom prst="rect">
            <a:avLst/>
          </a:prstGeom>
          <a:noFill/>
          <a:ln w="12700">
            <a:noFill/>
            <a:miter lim="800000"/>
            <a:headEnd/>
            <a:tailEnd/>
          </a:ln>
        </p:spPr>
        <p:txBody>
          <a:bodyPr wrap="square">
            <a:spAutoFit/>
          </a:bodyPr>
          <a:lstStyle/>
          <a:p>
            <a:pPr marL="457200" indent="-457200">
              <a:spcAft>
                <a:spcPts val="600"/>
              </a:spcAft>
              <a:defRPr/>
            </a:pPr>
            <a:r>
              <a:rPr lang="de-DE" altLang="de-DE" sz="2800" b="1" dirty="0">
                <a:solidFill>
                  <a:srgbClr val="008080"/>
                </a:solidFill>
                <a:sym typeface="Symbol" pitchFamily="18" charset="2"/>
              </a:rPr>
              <a:t>System variables</a:t>
            </a:r>
            <a:endParaRPr lang="de-DE" altLang="de-DE" sz="2400" b="1" dirty="0">
              <a:latin typeface="+mn-lt"/>
              <a:ea typeface="ＭＳ Ｐゴシック" pitchFamily="34" charset="-128"/>
              <a:sym typeface="Symbol" pitchFamily="18" charset="2"/>
            </a:endParaRPr>
          </a:p>
          <a:p>
            <a:pPr marL="457200" indent="-457200">
              <a:spcAft>
                <a:spcPts val="600"/>
              </a:spcAft>
              <a:defRPr/>
            </a:pPr>
            <a:r>
              <a:rPr lang="de-DE" altLang="de-DE" sz="2400" b="1" dirty="0">
                <a:latin typeface="+mn-lt"/>
                <a:ea typeface="ＭＳ Ｐゴシック" pitchFamily="34" charset="-128"/>
                <a:sym typeface="Symbol" pitchFamily="18" charset="2"/>
              </a:rPr>
              <a:t>- MAC-</a:t>
            </a:r>
            <a:r>
              <a:rPr lang="de-DE" altLang="de-DE" sz="2400" b="1" dirty="0" err="1">
                <a:latin typeface="+mn-lt"/>
                <a:ea typeface="ＭＳ Ｐゴシック" pitchFamily="34" charset="-128"/>
                <a:sym typeface="Symbol" pitchFamily="18" charset="2"/>
              </a:rPr>
              <a:t>Stiffness</a:t>
            </a:r>
            <a:r>
              <a:rPr lang="de-DE" altLang="de-DE" sz="2400" b="1" dirty="0">
                <a:latin typeface="+mn-lt"/>
                <a:ea typeface="ＭＳ Ｐゴシック" pitchFamily="34" charset="-128"/>
                <a:sym typeface="Symbol" pitchFamily="18" charset="2"/>
              </a:rPr>
              <a:t> K</a:t>
            </a:r>
            <a:r>
              <a:rPr lang="de-DE" altLang="de-DE" sz="2400" b="1" baseline="-25000" dirty="0">
                <a:latin typeface="+mn-lt"/>
                <a:ea typeface="ＭＳ Ｐゴシック" pitchFamily="34" charset="-128"/>
                <a:sym typeface="Symbol" pitchFamily="18" charset="2"/>
              </a:rPr>
              <a:t>G</a:t>
            </a:r>
            <a:endParaRPr lang="de-DE" altLang="de-DE" sz="2400" b="1" baseline="-25000" dirty="0">
              <a:ea typeface="ＭＳ Ｐゴシック" pitchFamily="34" charset="-128"/>
              <a:sym typeface="Symbol" pitchFamily="18" charset="2"/>
            </a:endParaRPr>
          </a:p>
          <a:p>
            <a:pPr marL="457200" indent="-457200">
              <a:spcAft>
                <a:spcPts val="600"/>
              </a:spcAft>
              <a:defRPr/>
            </a:pPr>
            <a:r>
              <a:rPr lang="de-DE" altLang="de-DE" sz="2400" b="1" dirty="0">
                <a:latin typeface="+mn-lt"/>
                <a:ea typeface="ＭＳ Ｐゴシック" pitchFamily="34" charset="-128"/>
                <a:sym typeface="Symbol" pitchFamily="18" charset="2"/>
              </a:rPr>
              <a:t>- Transmission </a:t>
            </a:r>
            <a:r>
              <a:rPr lang="de-DE" altLang="de-DE" sz="2400" b="1" dirty="0" err="1">
                <a:latin typeface="+mn-lt"/>
                <a:ea typeface="ＭＳ Ｐゴシック" pitchFamily="34" charset="-128"/>
                <a:sym typeface="Symbol" pitchFamily="18" charset="2"/>
              </a:rPr>
              <a:t>ratio</a:t>
            </a:r>
            <a:r>
              <a:rPr lang="de-DE" altLang="de-DE" sz="2400" b="1" dirty="0">
                <a:latin typeface="+mn-lt"/>
                <a:ea typeface="ＭＳ Ｐゴシック" pitchFamily="34" charset="-128"/>
                <a:sym typeface="Symbol" pitchFamily="18" charset="2"/>
              </a:rPr>
              <a:t> </a:t>
            </a:r>
            <a:r>
              <a:rPr lang="de-DE" altLang="de-DE" sz="2400" b="1" dirty="0">
                <a:latin typeface="+mn-lt"/>
                <a:ea typeface="ＭＳ Ｐゴシック" pitchFamily="34" charset="-128"/>
                <a:sym typeface="Symbol"/>
              </a:rPr>
              <a:t></a:t>
            </a:r>
            <a:r>
              <a:rPr lang="de-DE" altLang="de-DE" sz="2400" b="1" baseline="-25000" dirty="0">
                <a:latin typeface="+mn-lt"/>
                <a:ea typeface="ＭＳ Ｐゴシック" pitchFamily="34" charset="-128"/>
                <a:sym typeface="Symbol"/>
              </a:rPr>
              <a:t>G</a:t>
            </a:r>
            <a:endParaRPr lang="de-DE" altLang="de-DE" sz="2400" b="1" baseline="-25000" dirty="0">
              <a:latin typeface="+mn-lt"/>
              <a:ea typeface="ＭＳ Ｐゴシック" pitchFamily="34" charset="-128"/>
            </a:endParaRPr>
          </a:p>
        </p:txBody>
      </p:sp>
      <p:sp>
        <p:nvSpPr>
          <p:cNvPr id="12" name="Foliennummernplatzhalter 6">
            <a:extLst>
              <a:ext uri="{FF2B5EF4-FFF2-40B4-BE49-F238E27FC236}">
                <a16:creationId xmlns:a16="http://schemas.microsoft.com/office/drawing/2014/main" id="{8E415495-F840-461F-9F46-76FBA8966E95}"/>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8</a:t>
            </a:fld>
            <a:endParaRPr lang="de-DE" sz="1400" b="1" dirty="0"/>
          </a:p>
        </p:txBody>
      </p:sp>
      <p:sp>
        <p:nvSpPr>
          <p:cNvPr id="13" name="Textfeld 5">
            <a:extLst>
              <a:ext uri="{FF2B5EF4-FFF2-40B4-BE49-F238E27FC236}">
                <a16:creationId xmlns:a16="http://schemas.microsoft.com/office/drawing/2014/main" id="{8770390C-3284-4E11-A54D-B4B0A2A6C1F3}"/>
              </a:ext>
            </a:extLst>
          </p:cNvPr>
          <p:cNvSpPr txBox="1">
            <a:spLocks noChangeArrowheads="1"/>
          </p:cNvSpPr>
          <p:nvPr/>
        </p:nvSpPr>
        <p:spPr bwMode="auto">
          <a:xfrm rot="16200000">
            <a:off x="2995365" y="3619493"/>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MAC-</a:t>
            </a:r>
            <a:r>
              <a:rPr lang="de-DE" altLang="de-DE" sz="2000" dirty="0" err="1">
                <a:latin typeface="+mn-lt"/>
                <a:ea typeface="ＭＳ Ｐゴシック" pitchFamily="34" charset="-128"/>
                <a:sym typeface="Symbol" pitchFamily="18" charset="2"/>
              </a:rPr>
              <a:t>Stiffness</a:t>
            </a:r>
            <a:r>
              <a:rPr lang="de-DE" altLang="de-DE" sz="2000" dirty="0">
                <a:latin typeface="+mn-lt"/>
                <a:ea typeface="ＭＳ Ｐゴシック" pitchFamily="34" charset="-128"/>
                <a:sym typeface="Symbol" pitchFamily="18" charset="2"/>
              </a:rPr>
              <a:t> K</a:t>
            </a:r>
            <a:r>
              <a:rPr lang="de-DE" altLang="de-DE" sz="2000" baseline="-25000" dirty="0">
                <a:latin typeface="+mn-lt"/>
                <a:ea typeface="ＭＳ Ｐゴシック" pitchFamily="34" charset="-128"/>
                <a:sym typeface="Symbol" pitchFamily="18" charset="2"/>
              </a:rPr>
              <a:t>G</a:t>
            </a:r>
            <a:r>
              <a:rPr lang="de-DE" altLang="de-DE" sz="2000" dirty="0">
                <a:latin typeface="+mn-lt"/>
                <a:ea typeface="ＭＳ Ｐゴシック" pitchFamily="34" charset="-128"/>
                <a:sym typeface="Symbol" pitchFamily="18" charset="2"/>
              </a:rPr>
              <a:t> [MN/m]</a:t>
            </a:r>
            <a:endParaRPr lang="de-DE" altLang="de-DE" sz="2000" dirty="0">
              <a:latin typeface="+mn-lt"/>
              <a:ea typeface="ＭＳ Ｐゴシック" pitchFamily="34" charset="-128"/>
            </a:endParaRPr>
          </a:p>
        </p:txBody>
      </p:sp>
      <p:sp>
        <p:nvSpPr>
          <p:cNvPr id="14" name="Textfeld 5">
            <a:extLst>
              <a:ext uri="{FF2B5EF4-FFF2-40B4-BE49-F238E27FC236}">
                <a16:creationId xmlns:a16="http://schemas.microsoft.com/office/drawing/2014/main" id="{42960295-DC5C-4CF6-B1AA-64CAC1C8CCD7}"/>
              </a:ext>
            </a:extLst>
          </p:cNvPr>
          <p:cNvSpPr txBox="1">
            <a:spLocks noChangeArrowheads="1"/>
          </p:cNvSpPr>
          <p:nvPr/>
        </p:nvSpPr>
        <p:spPr bwMode="auto">
          <a:xfrm rot="16200000">
            <a:off x="10128840" y="3711162"/>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Transmission Ratio </a:t>
            </a:r>
            <a:r>
              <a:rPr lang="de-DE" altLang="de-DE" sz="2000" baseline="-25000" dirty="0">
                <a:latin typeface="+mn-lt"/>
                <a:ea typeface="ＭＳ Ｐゴシック" pitchFamily="34" charset="-128"/>
                <a:sym typeface="Symbol" pitchFamily="18" charset="2"/>
              </a:rPr>
              <a:t>G</a:t>
            </a:r>
            <a:r>
              <a:rPr lang="de-DE" altLang="de-DE" sz="2000" dirty="0">
                <a:latin typeface="+mn-lt"/>
                <a:ea typeface="ＭＳ Ｐゴシック" pitchFamily="34" charset="-128"/>
                <a:sym typeface="Symbol" pitchFamily="18" charset="2"/>
              </a:rPr>
              <a:t> [%]</a:t>
            </a:r>
            <a:endParaRPr lang="de-DE" altLang="de-DE" sz="2000" dirty="0">
              <a:latin typeface="+mn-lt"/>
              <a:ea typeface="ＭＳ Ｐゴシック" pitchFamily="34" charset="-128"/>
            </a:endParaRPr>
          </a:p>
        </p:txBody>
      </p:sp>
      <p:sp>
        <p:nvSpPr>
          <p:cNvPr id="15" name="Textfeld 5">
            <a:extLst>
              <a:ext uri="{FF2B5EF4-FFF2-40B4-BE49-F238E27FC236}">
                <a16:creationId xmlns:a16="http://schemas.microsoft.com/office/drawing/2014/main" id="{524AC30F-2FBA-4D76-B0EE-A21D2AE95B59}"/>
              </a:ext>
            </a:extLst>
          </p:cNvPr>
          <p:cNvSpPr txBox="1">
            <a:spLocks noChangeArrowheads="1"/>
          </p:cNvSpPr>
          <p:nvPr/>
        </p:nvSpPr>
        <p:spPr bwMode="auto">
          <a:xfrm>
            <a:off x="6631800" y="6216412"/>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Examination </a:t>
            </a:r>
            <a:r>
              <a:rPr lang="de-DE" altLang="de-DE" sz="2000" dirty="0" err="1">
                <a:latin typeface="+mn-lt"/>
                <a:ea typeface="ＭＳ Ｐゴシック" pitchFamily="34" charset="-128"/>
                <a:sym typeface="Symbol" pitchFamily="18" charset="2"/>
              </a:rPr>
              <a:t>length</a:t>
            </a:r>
            <a:r>
              <a:rPr lang="de-DE" altLang="de-DE" sz="2000" dirty="0">
                <a:latin typeface="+mn-lt"/>
                <a:ea typeface="ＭＳ Ｐゴシック" pitchFamily="34" charset="-128"/>
                <a:sym typeface="Symbol" pitchFamily="18" charset="2"/>
              </a:rPr>
              <a:t> [MN/m]</a:t>
            </a:r>
            <a:endParaRPr lang="de-DE" altLang="de-DE" sz="2000" dirty="0">
              <a:latin typeface="+mn-lt"/>
              <a:ea typeface="ＭＳ Ｐゴシック" pitchFamily="34" charset="-128"/>
            </a:endParaRPr>
          </a:p>
        </p:txBody>
      </p:sp>
    </p:spTree>
    <p:extLst>
      <p:ext uri="{BB962C8B-B14F-4D97-AF65-F5344CB8AC3E}">
        <p14:creationId xmlns:p14="http://schemas.microsoft.com/office/powerpoint/2010/main" val="271320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A162E9F-910C-4559-96A0-111E22035833}"/>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Assessing</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the</a:t>
            </a:r>
            <a:r>
              <a:rPr lang="de-DE" altLang="de-DE" sz="2800" b="1" dirty="0">
                <a:solidFill>
                  <a:srgbClr val="008080"/>
                </a:solidFill>
                <a:ea typeface="ＭＳ Ｐゴシック" pitchFamily="34" charset="-128"/>
              </a:rPr>
              <a:t> MAC-Data </a:t>
            </a:r>
            <a:r>
              <a:rPr lang="de-DE" altLang="de-DE" sz="2800" b="1" dirty="0">
                <a:solidFill>
                  <a:srgbClr val="008080"/>
                </a:solidFill>
                <a:latin typeface="+mn-lt"/>
                <a:ea typeface="ＭＳ Ｐゴシック" pitchFamily="34" charset="-128"/>
              </a:rPr>
              <a:t>2</a:t>
            </a:r>
          </a:p>
        </p:txBody>
      </p:sp>
      <p:sp>
        <p:nvSpPr>
          <p:cNvPr id="3" name="Textfeld 5">
            <a:extLst>
              <a:ext uri="{FF2B5EF4-FFF2-40B4-BE49-F238E27FC236}">
                <a16:creationId xmlns:a16="http://schemas.microsoft.com/office/drawing/2014/main" id="{D6AB34A5-54A8-42E1-A582-41ED6E643316}"/>
              </a:ext>
            </a:extLst>
          </p:cNvPr>
          <p:cNvSpPr txBox="1">
            <a:spLocks noChangeArrowheads="1"/>
          </p:cNvSpPr>
          <p:nvPr/>
        </p:nvSpPr>
        <p:spPr bwMode="auto">
          <a:xfrm>
            <a:off x="360363" y="900113"/>
            <a:ext cx="3702104" cy="1862048"/>
          </a:xfrm>
          <a:prstGeom prst="rect">
            <a:avLst/>
          </a:prstGeom>
          <a:noFill/>
          <a:ln w="12700">
            <a:noFill/>
            <a:miter lim="800000"/>
            <a:headEnd/>
            <a:tailEnd/>
          </a:ln>
        </p:spPr>
        <p:txBody>
          <a:bodyPr wrap="none">
            <a:spAutoFit/>
          </a:bodyPr>
          <a:lstStyle/>
          <a:p>
            <a:pPr>
              <a:spcAft>
                <a:spcPts val="600"/>
              </a:spcAft>
              <a:defRPr/>
            </a:pPr>
            <a:r>
              <a:rPr lang="de-DE" altLang="de-DE" sz="2800" b="1" dirty="0" err="1">
                <a:solidFill>
                  <a:srgbClr val="008080"/>
                </a:solidFill>
                <a:sym typeface="Symbol" pitchFamily="18" charset="2"/>
              </a:rPr>
              <a:t>Condition</a:t>
            </a:r>
            <a:r>
              <a:rPr lang="de-DE" altLang="de-DE" sz="2800" b="1" dirty="0">
                <a:solidFill>
                  <a:srgbClr val="008080"/>
                </a:solidFill>
                <a:sym typeface="Symbol" pitchFamily="18" charset="2"/>
              </a:rPr>
              <a:t> </a:t>
            </a:r>
            <a:r>
              <a:rPr lang="de-DE" altLang="de-DE" sz="2800" b="1" dirty="0" err="1">
                <a:solidFill>
                  <a:srgbClr val="008080"/>
                </a:solidFill>
                <a:sym typeface="Symbol" pitchFamily="18" charset="2"/>
              </a:rPr>
              <a:t>of</a:t>
            </a:r>
            <a:r>
              <a:rPr lang="de-DE" altLang="de-DE" sz="2800" b="1" dirty="0">
                <a:solidFill>
                  <a:srgbClr val="008080"/>
                </a:solidFill>
                <a:sym typeface="Symbol" pitchFamily="18" charset="2"/>
              </a:rPr>
              <a:t> </a:t>
            </a:r>
            <a:r>
              <a:rPr lang="de-DE" altLang="de-DE" sz="2800" b="1" dirty="0" err="1">
                <a:solidFill>
                  <a:srgbClr val="008080"/>
                </a:solidFill>
                <a:sym typeface="Symbol" pitchFamily="18" charset="2"/>
              </a:rPr>
              <a:t>the</a:t>
            </a:r>
            <a:r>
              <a:rPr lang="de-DE" altLang="de-DE" sz="2800" b="1" dirty="0">
                <a:solidFill>
                  <a:srgbClr val="008080"/>
                </a:solidFill>
                <a:sym typeface="Symbol" pitchFamily="18" charset="2"/>
              </a:rPr>
              <a:t> </a:t>
            </a:r>
            <a:r>
              <a:rPr lang="de-DE" altLang="de-DE" sz="2800" b="1" dirty="0" err="1">
                <a:solidFill>
                  <a:srgbClr val="008080"/>
                </a:solidFill>
                <a:sym typeface="Symbol" pitchFamily="18" charset="2"/>
              </a:rPr>
              <a:t>Sewer</a:t>
            </a:r>
            <a:endParaRPr lang="de-DE" altLang="de-DE" sz="2800" b="1" dirty="0">
              <a:solidFill>
                <a:srgbClr val="008080"/>
              </a:solidFill>
              <a:sym typeface="Symbol" pitchFamily="18" charset="2"/>
            </a:endParaRPr>
          </a:p>
          <a:p>
            <a:pPr>
              <a:spcAft>
                <a:spcPts val="600"/>
              </a:spcAft>
              <a:defRPr/>
            </a:pPr>
            <a:r>
              <a:rPr lang="de-DE" altLang="de-DE" sz="2400" b="1" dirty="0">
                <a:latin typeface="+mn-lt"/>
                <a:ea typeface="ＭＳ Ｐゴシック" pitchFamily="34" charset="-128"/>
                <a:sym typeface="Symbol" pitchFamily="18" charset="2"/>
              </a:rPr>
              <a:t>Quality Index QI [%]</a:t>
            </a:r>
          </a:p>
          <a:p>
            <a:pPr>
              <a:spcAft>
                <a:spcPts val="600"/>
              </a:spcAft>
              <a:defRPr/>
            </a:pPr>
            <a:r>
              <a:rPr lang="de-DE" altLang="de-DE" sz="2400" b="1" dirty="0">
                <a:latin typeface="+mn-lt"/>
                <a:ea typeface="ＭＳ Ｐゴシック" pitchFamily="34" charset="-128"/>
                <a:sym typeface="Symbol" pitchFamily="18" charset="2"/>
              </a:rPr>
              <a:t>E-</a:t>
            </a:r>
            <a:r>
              <a:rPr lang="de-DE" altLang="de-DE" sz="2400" b="1" dirty="0" err="1">
                <a:latin typeface="+mn-lt"/>
                <a:ea typeface="ＭＳ Ｐゴシック" pitchFamily="34" charset="-128"/>
                <a:sym typeface="Symbol" pitchFamily="18" charset="2"/>
              </a:rPr>
              <a:t>Modulus</a:t>
            </a:r>
            <a:r>
              <a:rPr lang="de-DE" altLang="de-DE" sz="2400" b="1" dirty="0">
                <a:latin typeface="+mn-lt"/>
                <a:ea typeface="ＭＳ Ｐゴシック" pitchFamily="34" charset="-128"/>
                <a:sym typeface="Symbol" pitchFamily="18" charset="2"/>
              </a:rPr>
              <a:t> in </a:t>
            </a:r>
            <a:r>
              <a:rPr lang="de-DE" altLang="de-DE" sz="2400" b="1" dirty="0" err="1">
                <a:latin typeface="+mn-lt"/>
                <a:ea typeface="ＭＳ Ｐゴシック" pitchFamily="34" charset="-128"/>
                <a:sym typeface="Symbol" pitchFamily="18" charset="2"/>
              </a:rPr>
              <a:t>relation</a:t>
            </a: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to</a:t>
            </a:r>
            <a:endParaRPr lang="de-DE" altLang="de-DE" sz="2400" b="1" dirty="0">
              <a:latin typeface="+mn-lt"/>
              <a:ea typeface="ＭＳ Ｐゴシック" pitchFamily="34" charset="-128"/>
              <a:sym typeface="Symbol" pitchFamily="18" charset="2"/>
            </a:endParaRPr>
          </a:p>
          <a:p>
            <a:pPr>
              <a:spcAft>
                <a:spcPts val="600"/>
              </a:spcAft>
              <a:defRPr/>
            </a:pPr>
            <a:r>
              <a:rPr lang="de-DE" altLang="de-DE" sz="2400" b="1" dirty="0" err="1">
                <a:latin typeface="+mn-lt"/>
                <a:ea typeface="ＭＳ Ｐゴシック" pitchFamily="34" charset="-128"/>
                <a:sym typeface="Symbol" pitchFamily="18" charset="2"/>
              </a:rPr>
              <a:t>calc</a:t>
            </a: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new</a:t>
            </a: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condition</a:t>
            </a:r>
            <a:endParaRPr lang="de-DE" altLang="de-DE" sz="2400" b="1" baseline="-25000" dirty="0">
              <a:latin typeface="+mn-lt"/>
              <a:ea typeface="ＭＳ Ｐゴシック" pitchFamily="34" charset="-128"/>
            </a:endParaRPr>
          </a:p>
        </p:txBody>
      </p:sp>
      <p:pic>
        <p:nvPicPr>
          <p:cNvPr id="4" name="Grafik 3" descr="Seite 22.tif">
            <a:extLst>
              <a:ext uri="{FF2B5EF4-FFF2-40B4-BE49-F238E27FC236}">
                <a16:creationId xmlns:a16="http://schemas.microsoft.com/office/drawing/2014/main" id="{C262FB72-FA36-4822-A72F-4CB341CD88D3}"/>
              </a:ext>
            </a:extLst>
          </p:cNvPr>
          <p:cNvPicPr>
            <a:picLocks noChangeAspect="1"/>
          </p:cNvPicPr>
          <p:nvPr/>
        </p:nvPicPr>
        <p:blipFill>
          <a:blip r:embed="rId3" cstate="print"/>
          <a:stretch>
            <a:fillRect/>
          </a:stretch>
        </p:blipFill>
        <p:spPr>
          <a:xfrm>
            <a:off x="4882810" y="1800808"/>
            <a:ext cx="6754827" cy="4765871"/>
          </a:xfrm>
          <a:prstGeom prst="rect">
            <a:avLst/>
          </a:prstGeom>
        </p:spPr>
      </p:pic>
      <p:sp>
        <p:nvSpPr>
          <p:cNvPr id="5" name="Foliennummernplatzhalter 6">
            <a:extLst>
              <a:ext uri="{FF2B5EF4-FFF2-40B4-BE49-F238E27FC236}">
                <a16:creationId xmlns:a16="http://schemas.microsoft.com/office/drawing/2014/main" id="{F02C1BC2-5A2D-4593-A0B6-F5827BD49DAD}"/>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9</a:t>
            </a:fld>
            <a:endParaRPr lang="de-DE" sz="1400" b="1" dirty="0"/>
          </a:p>
        </p:txBody>
      </p:sp>
      <p:sp>
        <p:nvSpPr>
          <p:cNvPr id="6" name="Textfeld 5">
            <a:extLst>
              <a:ext uri="{FF2B5EF4-FFF2-40B4-BE49-F238E27FC236}">
                <a16:creationId xmlns:a16="http://schemas.microsoft.com/office/drawing/2014/main" id="{17B606AF-4088-444A-A891-2DDEC1A06798}"/>
              </a:ext>
            </a:extLst>
          </p:cNvPr>
          <p:cNvSpPr txBox="1">
            <a:spLocks noChangeArrowheads="1"/>
          </p:cNvSpPr>
          <p:nvPr/>
        </p:nvSpPr>
        <p:spPr bwMode="auto">
          <a:xfrm>
            <a:off x="7035454" y="6224649"/>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Examination </a:t>
            </a:r>
            <a:r>
              <a:rPr lang="de-DE" altLang="de-DE" sz="2000" dirty="0" err="1">
                <a:latin typeface="+mn-lt"/>
                <a:ea typeface="ＭＳ Ｐゴシック" pitchFamily="34" charset="-128"/>
                <a:sym typeface="Symbol" pitchFamily="18" charset="2"/>
              </a:rPr>
              <a:t>length</a:t>
            </a:r>
            <a:r>
              <a:rPr lang="de-DE" altLang="de-DE" sz="2000" dirty="0">
                <a:latin typeface="+mn-lt"/>
                <a:ea typeface="ＭＳ Ｐゴシック" pitchFamily="34" charset="-128"/>
                <a:sym typeface="Symbol" pitchFamily="18" charset="2"/>
              </a:rPr>
              <a:t> [MN/m]</a:t>
            </a:r>
            <a:endParaRPr lang="de-DE" altLang="de-DE" sz="2000" dirty="0">
              <a:latin typeface="+mn-lt"/>
              <a:ea typeface="ＭＳ Ｐゴシック" pitchFamily="34" charset="-128"/>
            </a:endParaRPr>
          </a:p>
        </p:txBody>
      </p:sp>
      <p:sp>
        <p:nvSpPr>
          <p:cNvPr id="7" name="Textfeld 5">
            <a:extLst>
              <a:ext uri="{FF2B5EF4-FFF2-40B4-BE49-F238E27FC236}">
                <a16:creationId xmlns:a16="http://schemas.microsoft.com/office/drawing/2014/main" id="{52DE30B3-6E9D-4040-8FD5-87D163A2C5FB}"/>
              </a:ext>
            </a:extLst>
          </p:cNvPr>
          <p:cNvSpPr txBox="1">
            <a:spLocks noChangeArrowheads="1"/>
          </p:cNvSpPr>
          <p:nvPr/>
        </p:nvSpPr>
        <p:spPr bwMode="auto">
          <a:xfrm rot="16200000">
            <a:off x="3415495" y="3635969"/>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Quality Index QI [%]</a:t>
            </a:r>
            <a:endParaRPr lang="de-DE" altLang="de-DE" sz="2000" dirty="0">
              <a:latin typeface="+mn-lt"/>
              <a:ea typeface="ＭＳ Ｐゴシック" pitchFamily="34" charset="-128"/>
            </a:endParaRPr>
          </a:p>
        </p:txBody>
      </p:sp>
    </p:spTree>
    <p:extLst>
      <p:ext uri="{BB962C8B-B14F-4D97-AF65-F5344CB8AC3E}">
        <p14:creationId xmlns:p14="http://schemas.microsoft.com/office/powerpoint/2010/main" val="7391121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34ACEF60-B584-4772-A088-59604EB70BB1}" vid="{6B17088A-E423-453E-B1A3-28D7D72CF4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ikt-2017-d-16zu9</Template>
  <TotalTime>0</TotalTime>
  <Words>1464</Words>
  <Application>Microsoft Office PowerPoint</Application>
  <PresentationFormat>Breitbild</PresentationFormat>
  <Paragraphs>200</Paragraphs>
  <Slides>15</Slides>
  <Notes>15</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23" baseType="lpstr">
      <vt:lpstr>ＭＳ Ｐゴシック</vt:lpstr>
      <vt:lpstr>Agfa Rotis Sans Serif</vt:lpstr>
      <vt:lpstr>Arial</vt:lpstr>
      <vt:lpstr>Calibri</vt:lpstr>
      <vt:lpstr>Calibri Light</vt:lpstr>
      <vt:lpstr>Symbol</vt:lpstr>
      <vt:lpstr>Office</vt:lpstr>
      <vt:lpstr>Formel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Klameth</dc:creator>
  <cp:lastModifiedBy>klameth</cp:lastModifiedBy>
  <cp:revision>53</cp:revision>
  <dcterms:created xsi:type="dcterms:W3CDTF">2025-01-28T09:20:44Z</dcterms:created>
  <dcterms:modified xsi:type="dcterms:W3CDTF">2026-01-09T12:37:35Z</dcterms:modified>
</cp:coreProperties>
</file>