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stt.eu" TargetMode="External"/><Relationship Id="rId2" Type="http://schemas.openxmlformats.org/officeDocument/2006/relationships/hyperlink" Target="http://www.hstt.e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Megújult a Magyar Társaság a Feltárásnélküli Technológiáért (HSTT </a:t>
            </a:r>
            <a:r>
              <a:rPr lang="hu-HU" sz="36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Reborn</a:t>
            </a:r>
            <a:r>
              <a:rPr lang="hu-H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!)</a:t>
            </a:r>
            <a:br>
              <a:rPr lang="hu-H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2026. január 28.</a:t>
            </a:r>
            <a:r>
              <a:rPr lang="hu-HU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1050" dirty="0"/>
              <a:t/>
            </a:r>
            <a:br>
              <a:rPr lang="hu-HU" sz="1050" dirty="0"/>
            </a:br>
            <a:endParaRPr lang="hu-HU" sz="105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dirty="0"/>
              <a:t>Dr. Fleit Ernő, </a:t>
            </a:r>
            <a:r>
              <a:rPr lang="hu-HU" dirty="0" smtClean="0"/>
              <a:t>Elnök (környezetvédelmi </a:t>
            </a:r>
            <a:r>
              <a:rPr lang="hu-HU" dirty="0"/>
              <a:t>és vízügyi </a:t>
            </a:r>
            <a:r>
              <a:rPr lang="hu-HU" dirty="0" smtClean="0"/>
              <a:t>szakértő)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757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54955" y="2157663"/>
            <a:ext cx="8825658" cy="489284"/>
          </a:xfrm>
        </p:spPr>
        <p:txBody>
          <a:bodyPr/>
          <a:lstStyle/>
          <a:p>
            <a:r>
              <a:rPr lang="hu-HU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u-HU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u-HU" sz="1050" dirty="0"/>
              <a:t/>
            </a:r>
            <a:br>
              <a:rPr lang="hu-HU" sz="1050" dirty="0"/>
            </a:br>
            <a:r>
              <a:rPr lang="hu-HU" sz="1050" dirty="0" smtClean="0"/>
              <a:t/>
            </a:r>
            <a:br>
              <a:rPr lang="hu-HU" sz="1050" dirty="0" smtClean="0"/>
            </a:br>
            <a:r>
              <a:rPr lang="hu-HU" sz="1050" dirty="0"/>
              <a:t/>
            </a:r>
            <a:br>
              <a:rPr lang="hu-HU" sz="1050" dirty="0"/>
            </a:br>
            <a:r>
              <a:rPr lang="hu-HU" sz="1050" dirty="0" smtClean="0"/>
              <a:t/>
            </a:r>
            <a:br>
              <a:rPr lang="hu-HU" sz="1050" dirty="0" smtClean="0"/>
            </a:br>
            <a:r>
              <a:rPr lang="hu-HU" sz="1050" dirty="0"/>
              <a:t/>
            </a:r>
            <a:br>
              <a:rPr lang="hu-HU" sz="1050" dirty="0"/>
            </a:br>
            <a:r>
              <a:rPr lang="hu-HU" sz="1050" dirty="0" smtClean="0"/>
              <a:t/>
            </a:r>
            <a:br>
              <a:rPr lang="hu-HU" sz="1050" dirty="0" smtClean="0"/>
            </a:br>
            <a:r>
              <a:rPr lang="hu-HU" sz="1050" dirty="0"/>
              <a:t/>
            </a:r>
            <a:br>
              <a:rPr lang="hu-HU" sz="1050" dirty="0"/>
            </a:br>
            <a:r>
              <a:rPr lang="hu-HU" sz="1050" dirty="0" smtClean="0"/>
              <a:t/>
            </a:r>
            <a:br>
              <a:rPr lang="hu-HU" sz="1050" dirty="0" smtClean="0"/>
            </a:br>
            <a:r>
              <a:rPr lang="hu-HU" sz="1050" dirty="0"/>
              <a:t/>
            </a:r>
            <a:br>
              <a:rPr lang="hu-HU" sz="1050" dirty="0"/>
            </a:br>
            <a:r>
              <a:rPr lang="hu-HU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Retrospektív </a:t>
            </a:r>
            <a:r>
              <a:rPr lang="hu-HU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visszatekintés </a:t>
            </a:r>
            <a:r>
              <a:rPr lang="hu-HU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2010-ből (Nemzeti Víztechnológiai platform </a:t>
            </a:r>
            <a:r>
              <a:rPr lang="hu-HU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SWOT elemzése - részletek)</a:t>
            </a: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/>
              <a:t/>
            </a:r>
            <a:br>
              <a:rPr lang="hu-HU" sz="3200" dirty="0"/>
            </a:br>
            <a:r>
              <a:rPr lang="hu-HU" sz="1050" dirty="0" smtClean="0"/>
              <a:t/>
            </a:r>
            <a:br>
              <a:rPr lang="hu-HU" sz="1050" dirty="0" smtClean="0"/>
            </a:br>
            <a:r>
              <a:rPr lang="hu-HU" sz="1050" dirty="0"/>
              <a:t/>
            </a:r>
            <a:br>
              <a:rPr lang="hu-HU" sz="1050" dirty="0"/>
            </a:br>
            <a:endParaRPr lang="hu-HU" sz="105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54955" y="1828801"/>
            <a:ext cx="8825658" cy="4555958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A meglévő vízi </a:t>
            </a:r>
            <a:r>
              <a:rPr lang="hu-HU" dirty="0" smtClean="0"/>
              <a:t>közmű hálózatok </a:t>
            </a:r>
            <a:r>
              <a:rPr lang="hu-HU" dirty="0"/>
              <a:t>meghatározó hányada </a:t>
            </a:r>
            <a:r>
              <a:rPr lang="hu-HU" dirty="0" smtClean="0"/>
              <a:t>leromlott </a:t>
            </a:r>
            <a:r>
              <a:rPr lang="hu-HU" dirty="0"/>
              <a:t>állapotban van az </a:t>
            </a:r>
            <a:r>
              <a:rPr lang="hu-HU" u="sng" dirty="0"/>
              <a:t>évtizedes rekonstrukciós mulasztások miatt</a:t>
            </a:r>
            <a:r>
              <a:rPr lang="hu-HU" dirty="0" smtClean="0"/>
              <a:t>.</a:t>
            </a:r>
            <a:endParaRPr lang="hu-HU" dirty="0"/>
          </a:p>
          <a:p>
            <a:pPr lvl="0"/>
            <a:r>
              <a:rPr lang="hu-HU" dirty="0"/>
              <a:t>Az elmaradó </a:t>
            </a:r>
            <a:r>
              <a:rPr lang="hu-HU" u="sng" dirty="0"/>
              <a:t>fenntartási és rekonstrukciós munkák miatt a fenntartási és hibaelhárítási költségek jelentősen </a:t>
            </a:r>
            <a:r>
              <a:rPr lang="hu-HU" u="sng" dirty="0" smtClean="0"/>
              <a:t>megnőttek</a:t>
            </a:r>
            <a:r>
              <a:rPr lang="hu-HU" dirty="0"/>
              <a:t>, szolgáltatási zavarok lépnek fel, környezeti károk keletkeznek.</a:t>
            </a:r>
          </a:p>
          <a:p>
            <a:pPr lvl="0"/>
            <a:r>
              <a:rPr lang="hu-HU" dirty="0"/>
              <a:t>Jellemzőek az igényekhez (vízfogyasztáshoz) képest </a:t>
            </a:r>
            <a:r>
              <a:rPr lang="hu-HU" u="sng" dirty="0" smtClean="0"/>
              <a:t>túlméretezett </a:t>
            </a:r>
            <a:r>
              <a:rPr lang="hu-HU" u="sng" dirty="0"/>
              <a:t>ivóvízellátó </a:t>
            </a:r>
            <a:r>
              <a:rPr lang="hu-HU" dirty="0"/>
              <a:t>hálózatok.</a:t>
            </a:r>
          </a:p>
          <a:p>
            <a:pPr lvl="0"/>
            <a:r>
              <a:rPr lang="hu-HU" u="sng" dirty="0" smtClean="0"/>
              <a:t>vízminőség-romlás </a:t>
            </a:r>
            <a:r>
              <a:rPr lang="hu-HU" u="sng" dirty="0"/>
              <a:t>a vízelosztó hálózatokban </a:t>
            </a:r>
            <a:r>
              <a:rPr lang="hu-HU" dirty="0"/>
              <a:t>(a túl hosszú tartózkodási idő, </a:t>
            </a:r>
            <a:r>
              <a:rPr lang="hu-HU" dirty="0"/>
              <a:t>(</a:t>
            </a:r>
            <a:r>
              <a:rPr lang="hu-HU" dirty="0" smtClean="0"/>
              <a:t>elöregedett hálózatok).</a:t>
            </a:r>
            <a:endParaRPr lang="hu-HU" dirty="0"/>
          </a:p>
          <a:p>
            <a:pPr lvl="0"/>
            <a:r>
              <a:rPr lang="hu-HU" dirty="0"/>
              <a:t>A </a:t>
            </a:r>
            <a:r>
              <a:rPr lang="hu-HU" dirty="0" smtClean="0"/>
              <a:t>szennyvízelvezetőrendszerekben a </a:t>
            </a:r>
            <a:r>
              <a:rPr lang="hu-HU" dirty="0"/>
              <a:t>hosszú tartózkodási idő miatt </a:t>
            </a:r>
            <a:r>
              <a:rPr lang="hu-HU" u="sng" dirty="0"/>
              <a:t>korróziós és bűzproblémák</a:t>
            </a:r>
            <a:r>
              <a:rPr lang="hu-HU" dirty="0"/>
              <a:t>, kedvezőtlen szennyvíz minőség alakul ki</a:t>
            </a:r>
            <a:r>
              <a:rPr lang="hu-HU" dirty="0" smtClean="0"/>
              <a:t>.</a:t>
            </a:r>
            <a:endParaRPr lang="hu-HU" dirty="0"/>
          </a:p>
          <a:p>
            <a:pPr lvl="0"/>
            <a:r>
              <a:rPr lang="hu-HU" dirty="0"/>
              <a:t>Hiányzik a csatornahálózati vízhozammérés, modellezés és hálózati </a:t>
            </a:r>
            <a:r>
              <a:rPr lang="hu-HU" dirty="0" smtClean="0"/>
              <a:t>lefolyás-szabályozás.</a:t>
            </a:r>
            <a:endParaRPr lang="hu-HU" dirty="0"/>
          </a:p>
          <a:p>
            <a:pPr lvl="0"/>
            <a:r>
              <a:rPr lang="hu-HU" dirty="0" smtClean="0"/>
              <a:t>a szennyvízcsatornákban </a:t>
            </a:r>
            <a:r>
              <a:rPr lang="hu-HU" dirty="0"/>
              <a:t>a csapadékos időszakban </a:t>
            </a:r>
            <a:r>
              <a:rPr lang="hu-HU" u="sng" dirty="0"/>
              <a:t>hidraulikai túlterhelés</a:t>
            </a:r>
            <a:r>
              <a:rPr lang="hu-HU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 smtClean="0"/>
          </a:p>
          <a:p>
            <a:pPr algn="r"/>
            <a:r>
              <a:rPr lang="hu-HU" dirty="0" smtClean="0"/>
              <a:t> </a:t>
            </a:r>
            <a:endParaRPr lang="hu-HU" dirty="0"/>
          </a:p>
          <a:p>
            <a:pPr algn="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846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Megújult társaságunk céljai (I.)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 feltárás nélküli közmű vezetékek, műtárgyak építése, javítása, felújítás technológiájának gyakorlati elterjesztése, szaktanácsadás, szakértés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Közművezetékek vizsgálata (korszerű diagnosztikai eszközök)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Vezetékek és műtárgyak feltárás nélküli rekonstrukciója (NO DIG)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Nemzetközi és hazai eredmények gyakorlati hasznosítása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Építési bemutatók szervezése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Tudományos ismeretek gyűjtése, közreadása, a feltárás nélküli technológiák elterjesztése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96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Megújult társaságunk céljai (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II.)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Az oktatási tevékenység segítése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 külföldi és hazai publikációk terjesztése, közreadása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 vállalkozási lehetőségek elősegítése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Tapasztalatcsere céljából rendezvények, konferenciák szervezése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Szaktanácsadás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Kapcsolattartás a nemzetközi szervezetekkel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804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Várjuk, kérjük csatlakozásukat a társaságunkhoz!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Honlap: 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2"/>
              </a:rPr>
              <a:t>www.hstt.eu</a:t>
            </a:r>
            <a:endParaRPr lang="hu-HU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Információ: </a:t>
            </a:r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3"/>
              </a:rPr>
              <a:t>info@hstt.eu</a:t>
            </a:r>
            <a:endParaRPr lang="hu-HU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Címünk: 1113 Budapest Rőf utca 9-03.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Egyesületi elnök: Dr. Fleit Ernő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Alelnök: Dr. Fülöp Roland</a:t>
            </a: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Titkár: Almássy Piroska</a:t>
            </a:r>
          </a:p>
          <a:p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u-H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Belépési nyilatkozatot és a tagság feltételeit a honlapon találnak letölthető formátumban</a:t>
            </a:r>
            <a:endParaRPr lang="hu-H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6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Köszönöm megtisztelő figyelmüket bízva a jövőbeni sikeres együttműködésben!</a:t>
            </a:r>
            <a:endParaRPr lang="hu-H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765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</TotalTime>
  <Words>313</Words>
  <Application>Microsoft Office PowerPoint</Application>
  <PresentationFormat>Szélesvásznú</PresentationFormat>
  <Paragraphs>36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Megújult a Magyar Társaság a Feltárásnélküli Technológiáért (HSTT Reborn!)  2026. január 28.  </vt:lpstr>
      <vt:lpstr>          Retrospektív visszatekintés 2010-ből (Nemzeti Víztechnológiai platform SWOT elemzése - részletek)    </vt:lpstr>
      <vt:lpstr>Megújult társaságunk céljai (I.)</vt:lpstr>
      <vt:lpstr>Megújult társaságunk céljai (II.)</vt:lpstr>
      <vt:lpstr>Várjuk, kérjük csatlakozásukat a társaságunkhoz!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Megújult a Magyar Társaság a Feltárásnélküli Technológiáért (HSTT Reborn!)  2026. január 28.  </dc:title>
  <dc:creator>Fleit Ernő</dc:creator>
  <cp:lastModifiedBy>Fleit Ernő</cp:lastModifiedBy>
  <cp:revision>5</cp:revision>
  <dcterms:created xsi:type="dcterms:W3CDTF">2026-01-12T10:11:51Z</dcterms:created>
  <dcterms:modified xsi:type="dcterms:W3CDTF">2026-01-12T11:03:12Z</dcterms:modified>
</cp:coreProperties>
</file>