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8" r:id="rId2"/>
    <p:sldId id="261" r:id="rId3"/>
    <p:sldId id="259" r:id="rId4"/>
    <p:sldId id="260" r:id="rId5"/>
    <p:sldId id="263" r:id="rId6"/>
    <p:sldId id="262" r:id="rId7"/>
    <p:sldId id="264" r:id="rId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94"/>
  </p:normalViewPr>
  <p:slideViewPr>
    <p:cSldViewPr snapToGrid="0">
      <p:cViewPr varScale="1">
        <p:scale>
          <a:sx n="107" d="100"/>
          <a:sy n="107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E2A21-51EC-B246-A126-F38DB89B4B1D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0C83-D8FD-004A-BD1C-6F80C9D4E943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4341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5693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CBA8-E963-B79B-8BED-3F0CD025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E2E23-A57D-8E46-B238-1D3EFC4AE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D5DC2-210B-094E-8A7B-0493C9C7E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23F36-7A99-9C5D-2B72-8DB86EB91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4573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B2B9-03BF-6A97-330A-23D1FE1AD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1349D-9B24-605E-436B-A4835792B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4CA42-43B5-1A99-AA0D-7F4C6F1C7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BC7D6-A073-B3F5-6334-310E2548F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7473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A8349-FF84-AEE8-B826-7AA4DCA8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C3FBA-10BC-FEDB-E147-D1C219A8D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BB75E-1561-3996-9D1D-F3D664C17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D4559-E75D-2C4D-57F2-8969503E3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690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0BF97-F5A9-CFB6-7444-1DFAF5C0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DF17F-B93C-7818-2C7B-D83C9ECC7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1F4F8-56B3-D8B4-F461-E66791824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1BE68-4A52-8E7C-B133-3857CE2CC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4378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A2E74-63BD-A5E4-439A-09378204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77DAC-F823-EB1A-723B-F178C0034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910DD-F94E-961A-FD56-159EF01E9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EDF4F-1D97-A0B8-DE60-3EA62B476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6129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A9CF-4420-A4C6-AD0F-DBA9A0B4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5FDFE-81C8-EE9C-8C90-1D2F2F843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B3492-5EED-360A-B556-618E46D69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3353-6206-D739-1094-DE58BBCEF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10C83-D8FD-004A-BD1C-6F80C9D4E943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3098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9612-64F8-6FA4-FF76-F4BB0D95B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0EFC5-5FDC-D8AE-8BC1-A7987E487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E82F4-3ED9-4632-F2AD-6128CB9F6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4569-701B-D520-CFF3-36EA79AA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7E24C-D816-13D6-C253-4C798895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506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EBED-A791-594D-8AF2-7FBEA037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A8E5E-8C15-FFDD-1E0C-09741B5E6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3C1B8-6E23-5266-59F5-8CF8E8DB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7B57F-70F9-8AD2-77B7-24B5927B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F2147-DB74-2DAE-24FA-F280280C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371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0B6412-CA54-77CA-4D32-72EEA4A98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32253-AAB2-FF25-85C7-72D9E9A96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2B4C9-8342-8D33-3467-8EE398C1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1A2C3-AFC2-7ADA-6191-BCE5B4D3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32524-F733-2920-FFE6-778CC910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1475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329D-B556-E337-80E6-47D014DF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552F-7813-FBC5-7903-ABFC89D5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BCD89-FF6D-6548-D78F-697B0F0D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B8200-FA04-B43A-30B2-CE627ADA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E27A4-DED7-07FF-B697-DFF08CC9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843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DA20-4B30-B3ED-8D0D-11A39E2C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51F21-2DC1-A598-5ADA-D6C2EBC2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39528-C758-D2E2-4E7B-F5414AAF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2A88A-2265-BFB4-8AD2-99C8449D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9C7D5-F082-AC67-1FFB-C1A8B5D4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9824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24BE-EE5C-5B71-FD4A-EC79B7D2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57D18-FFA7-BF23-1611-10B827081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C7B3-4CF2-297F-18A3-F0983698A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82127-05EC-AA25-E020-E86822C5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98B40-34ED-30B9-BA82-76A8FCB7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30FA7-089A-83C6-E9B7-76AC5A43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6960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544E-264B-35B2-F38E-54C0F97D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68D54-DC12-02CA-1B4F-05EB7DD7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A57F3-968D-2132-3448-09294B1A7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B628C-D9E7-850D-462E-C1FBDC0BF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D3C19-B833-07D5-0632-1AB0F7D89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45FB2-A849-288A-7BE5-2EC944C5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13624-E94D-2774-2DC1-0C27A848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F5226-829A-87CA-1CA9-0710754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985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95CC-D3D8-5180-37F5-287A02F2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68AE5-4AAC-0F43-4529-C881406A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6C353-E5B9-EFD4-115F-3DBCA5A5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59167-4D5E-70A8-1DEF-019151E0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5740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EF76D-5569-D61C-32F3-88FA2B2F4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55AFD-0C09-D884-0BAA-31D3CFAE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39F8A-C740-EEE7-633E-6135E46E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2120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F25A-2868-7A74-7280-7B661D83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398B-5A3E-1B7F-CAFA-9475142CB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15C3E-72D9-7EF8-F76C-8CB8BF537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53B0D-CCF6-2867-D3B3-080ECD60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A0200-C8A3-6D2E-7060-0B5BD73F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D05EE-8D8C-7D2A-F500-6DF96EEDB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8829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1F65-A448-C0E4-C689-C6067D47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AD018-096B-094E-236F-EE029FD91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F9EBB-EBDA-EDCC-3638-C297BF49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E4B34-19EC-CEDC-F4B3-C6A2D651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CC302-DF4B-973D-FEEC-9F7F919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51116-ED9E-898A-3FE2-E5C0D579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8975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EA421-FFEE-461B-C5FA-89DDDDF7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21D0A-5DD3-F2D8-F805-E98F5F015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4828F-86DC-177F-41DE-7DA4CB15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472CB-6D3C-4F4D-A282-7670836BB473}" type="datetimeFigureOut">
              <a:rPr lang="en-HU" smtClean="0"/>
              <a:t>01/26/2026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4AD1-CAAF-5804-B308-D4148364D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6334-CE38-62CD-AF05-BEB724F7A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BF7839-E68A-6F49-B312-6305256B43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5521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182B3F-0414-A874-6E75-5809B4CB6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64C47469-341B-1C4F-2559-377AE990B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FC4685E-DD3E-4925-A034-015C11A6F990}"/>
              </a:ext>
            </a:extLst>
          </p:cNvPr>
          <p:cNvSpPr txBox="1"/>
          <p:nvPr/>
        </p:nvSpPr>
        <p:spPr>
          <a:xfrm>
            <a:off x="1303027" y="2434848"/>
            <a:ext cx="9585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4200" b="1" dirty="0">
                <a:solidFill>
                  <a:schemeClr val="bg1"/>
                </a:solidFill>
                <a:latin typeface="Ubuntu" panose="020B0504030602030204" pitchFamily="34" charset="0"/>
              </a:rPr>
              <a:t>A feltárás nélküli csőfelújítások története Magyarországon</a:t>
            </a:r>
            <a:endParaRPr lang="en-HU" sz="4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10EE5E-31C4-2A3F-2877-BE8CD99981C4}"/>
              </a:ext>
            </a:extLst>
          </p:cNvPr>
          <p:cNvSpPr txBox="1"/>
          <p:nvPr/>
        </p:nvSpPr>
        <p:spPr>
          <a:xfrm>
            <a:off x="1303027" y="4266401"/>
            <a:ext cx="958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dirty="0">
                <a:solidFill>
                  <a:schemeClr val="bg1"/>
                </a:solidFill>
                <a:latin typeface="Ubuntu" panose="020B0504030602030204" pitchFamily="34" charset="0"/>
              </a:rPr>
              <a:t>Lőrincz András</a:t>
            </a:r>
          </a:p>
          <a:p>
            <a:pPr algn="ctr"/>
            <a:r>
              <a:rPr lang="en-HU" dirty="0">
                <a:solidFill>
                  <a:schemeClr val="bg1"/>
                </a:solidFill>
                <a:latin typeface="Ubuntu" panose="020B0504030602030204" pitchFamily="34" charset="0"/>
              </a:rPr>
              <a:t>tanácsadó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85C83-15DC-EB1F-1568-DDDAEEA6DD99}"/>
              </a:ext>
            </a:extLst>
          </p:cNvPr>
          <p:cNvSpPr txBox="1"/>
          <p:nvPr/>
        </p:nvSpPr>
        <p:spPr>
          <a:xfrm>
            <a:off x="1303027" y="5359291"/>
            <a:ext cx="958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Szak</a:t>
            </a:r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m</a:t>
            </a:r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ai nap - 2026.01.28.</a:t>
            </a:r>
          </a:p>
        </p:txBody>
      </p:sp>
    </p:spTree>
    <p:extLst>
      <p:ext uri="{BB962C8B-B14F-4D97-AF65-F5344CB8AC3E}">
        <p14:creationId xmlns:p14="http://schemas.microsoft.com/office/powerpoint/2010/main" val="206825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06425D-A9EE-2011-460C-E742AB4B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CF651B-A276-4484-E6CA-68DAF6E3C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31A017AC-97A9-EF94-B453-EFE6BAAF77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34B996-C31E-B143-6F8B-A38470A46B7D}"/>
              </a:ext>
            </a:extLst>
          </p:cNvPr>
          <p:cNvCxnSpPr>
            <a:cxnSpLocks/>
          </p:cNvCxnSpPr>
          <p:nvPr/>
        </p:nvCxnSpPr>
        <p:spPr>
          <a:xfrm>
            <a:off x="2347550" y="6126770"/>
            <a:ext cx="98429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A8085F-2302-0E33-F39C-C526BDB878FD}"/>
              </a:ext>
            </a:extLst>
          </p:cNvPr>
          <p:cNvCxnSpPr>
            <a:cxnSpLocks/>
          </p:cNvCxnSpPr>
          <p:nvPr/>
        </p:nvCxnSpPr>
        <p:spPr>
          <a:xfrm>
            <a:off x="2347550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451A7198-E78F-D338-17ED-BCD630D00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450" y="5346350"/>
            <a:ext cx="1736199" cy="600726"/>
          </a:xfrm>
        </p:spPr>
        <p:txBody>
          <a:bodyPr>
            <a:normAutofit/>
          </a:bodyPr>
          <a:lstStyle/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1965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169B78C-4A0B-037D-34C0-42C269F884E7}"/>
              </a:ext>
            </a:extLst>
          </p:cNvPr>
          <p:cNvSpPr txBox="1">
            <a:spLocks/>
          </p:cNvSpPr>
          <p:nvPr/>
        </p:nvSpPr>
        <p:spPr>
          <a:xfrm>
            <a:off x="5216328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1978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D70CD9-DC44-87F5-7A9F-F5AE7C848E2C}"/>
              </a:ext>
            </a:extLst>
          </p:cNvPr>
          <p:cNvCxnSpPr>
            <a:cxnSpLocks/>
          </p:cNvCxnSpPr>
          <p:nvPr/>
        </p:nvCxnSpPr>
        <p:spPr>
          <a:xfrm>
            <a:off x="6096001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28DE744-DC44-2EB4-5055-68D3A8030FA8}"/>
              </a:ext>
            </a:extLst>
          </p:cNvPr>
          <p:cNvSpPr txBox="1"/>
          <p:nvPr/>
        </p:nvSpPr>
        <p:spPr>
          <a:xfrm>
            <a:off x="5020724" y="4462415"/>
            <a:ext cx="2150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TOKJAVÍTÁSOK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szennyvízcsatornákban</a:t>
            </a:r>
          </a:p>
          <a:p>
            <a:pPr algn="ctr"/>
            <a:r>
              <a:rPr lang="en-HU" sz="1200" dirty="0">
                <a:solidFill>
                  <a:schemeClr val="bg1"/>
                </a:solidFill>
                <a:latin typeface="Ubuntu" panose="020B0504030602030204" pitchFamily="34" charset="0"/>
              </a:rPr>
              <a:t>(Cherne, Penetryn)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FB4AF-9262-018C-BC42-1C7924399FDC}"/>
              </a:ext>
            </a:extLst>
          </p:cNvPr>
          <p:cNvSpPr txBox="1"/>
          <p:nvPr/>
        </p:nvSpPr>
        <p:spPr>
          <a:xfrm>
            <a:off x="1404619" y="4462415"/>
            <a:ext cx="187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SUPERSILIC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csatornafelújítás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5A5236-48FA-3204-86E9-225D322D15A5}"/>
              </a:ext>
            </a:extLst>
          </p:cNvPr>
          <p:cNvSpPr txBox="1">
            <a:spLocks/>
          </p:cNvSpPr>
          <p:nvPr/>
        </p:nvSpPr>
        <p:spPr>
          <a:xfrm>
            <a:off x="8839784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1980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212216-5B10-1FEB-640E-278FEAD7596B}"/>
              </a:ext>
            </a:extLst>
          </p:cNvPr>
          <p:cNvCxnSpPr>
            <a:cxnSpLocks/>
          </p:cNvCxnSpPr>
          <p:nvPr/>
        </p:nvCxnSpPr>
        <p:spPr>
          <a:xfrm>
            <a:off x="9719457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1AB3DEC-4CD1-D5FB-7740-687A757BFEC2}"/>
              </a:ext>
            </a:extLst>
          </p:cNvPr>
          <p:cNvSpPr txBox="1"/>
          <p:nvPr/>
        </p:nvSpPr>
        <p:spPr>
          <a:xfrm>
            <a:off x="8644180" y="4462415"/>
            <a:ext cx="21505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TATE ELJÁRÁS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cement habarcs bevonatolás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9E5574D-3823-D5DC-9884-735A7847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752"/>
          <a:stretch>
            <a:fillRect/>
          </a:stretch>
        </p:blipFill>
        <p:spPr>
          <a:xfrm>
            <a:off x="969978" y="1440340"/>
            <a:ext cx="2748593" cy="92078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11454EF-C40C-A1BA-5E41-BEEBCB53C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39" y="2510701"/>
            <a:ext cx="1706222" cy="180213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1B3AF6F-0F31-9A62-FC43-6354C9BFE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321" y="2510701"/>
            <a:ext cx="2017563" cy="152397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86D6A13-B6ED-E231-E712-1E3A2C6FB7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09" t="12234" r="9876" b="7582"/>
          <a:stretch>
            <a:fillRect/>
          </a:stretch>
        </p:blipFill>
        <p:spPr>
          <a:xfrm>
            <a:off x="4716946" y="1519883"/>
            <a:ext cx="2748593" cy="84123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A92445CB-BE6B-F99A-E20F-3EBD8AACFF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51" t="6097" r="14692" b="11105"/>
          <a:stretch>
            <a:fillRect/>
          </a:stretch>
        </p:blipFill>
        <p:spPr>
          <a:xfrm>
            <a:off x="4716946" y="2510701"/>
            <a:ext cx="2734961" cy="1802134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01588C3C-3C08-512D-6C5E-884A1E5401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9658" y="3598963"/>
            <a:ext cx="1856325" cy="779735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52E349CD-DF87-51D3-8BC0-5DF85DFA7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7104"/>
          <a:stretch>
            <a:fillRect/>
          </a:stretch>
        </p:blipFill>
        <p:spPr>
          <a:xfrm>
            <a:off x="8719658" y="801277"/>
            <a:ext cx="1856325" cy="26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7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28D3C-744D-5274-9F64-B0BCD035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D94960-0B64-A62B-E3A0-5C5F7131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D7F1B156-6B05-B281-66DC-D5375E75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D99710-F506-E408-968F-DE337E4BB33F}"/>
              </a:ext>
            </a:extLst>
          </p:cNvPr>
          <p:cNvCxnSpPr>
            <a:cxnSpLocks/>
          </p:cNvCxnSpPr>
          <p:nvPr/>
        </p:nvCxnSpPr>
        <p:spPr>
          <a:xfrm>
            <a:off x="0" y="6126770"/>
            <a:ext cx="121904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215DEE-63FC-B07D-6377-C103DF439454}"/>
              </a:ext>
            </a:extLst>
          </p:cNvPr>
          <p:cNvCxnSpPr>
            <a:cxnSpLocks/>
          </p:cNvCxnSpPr>
          <p:nvPr/>
        </p:nvCxnSpPr>
        <p:spPr>
          <a:xfrm>
            <a:off x="2347550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DA699016-52A5-0343-A95F-6DBEC8959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450" y="5346350"/>
            <a:ext cx="1736199" cy="600726"/>
          </a:xfrm>
        </p:spPr>
        <p:txBody>
          <a:bodyPr>
            <a:normAutofit/>
          </a:bodyPr>
          <a:lstStyle/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1981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157ECA2-02F7-A369-BEBD-81BCD5182437}"/>
              </a:ext>
            </a:extLst>
          </p:cNvPr>
          <p:cNvSpPr txBox="1">
            <a:spLocks/>
          </p:cNvSpPr>
          <p:nvPr/>
        </p:nvSpPr>
        <p:spPr>
          <a:xfrm>
            <a:off x="5216328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1982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B2CE87-A0C4-C731-0EE9-AE2BED90B3EB}"/>
              </a:ext>
            </a:extLst>
          </p:cNvPr>
          <p:cNvCxnSpPr>
            <a:cxnSpLocks/>
          </p:cNvCxnSpPr>
          <p:nvPr/>
        </p:nvCxnSpPr>
        <p:spPr>
          <a:xfrm>
            <a:off x="6096001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305E26-3B57-2033-C156-8F08527CDA55}"/>
              </a:ext>
            </a:extLst>
          </p:cNvPr>
          <p:cNvSpPr txBox="1"/>
          <p:nvPr/>
        </p:nvSpPr>
        <p:spPr>
          <a:xfrm>
            <a:off x="5020724" y="4462415"/>
            <a:ext cx="215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SLIPLINING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Ubuntu" panose="020B0504030602030204" pitchFamily="34" charset="0"/>
              </a:rPr>
              <a:t>b</a:t>
            </a:r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élelés ÜPE csövekkel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748771-DD60-A879-9ABD-3A815E1ED3B7}"/>
              </a:ext>
            </a:extLst>
          </p:cNvPr>
          <p:cNvSpPr txBox="1"/>
          <p:nvPr/>
        </p:nvSpPr>
        <p:spPr>
          <a:xfrm>
            <a:off x="856455" y="4462415"/>
            <a:ext cx="29821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INSITUFORM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Ubuntu" panose="020B0504030602030204" pitchFamily="34" charset="0"/>
              </a:rPr>
              <a:t>b</a:t>
            </a:r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élelés helyszínen kikeményedő béléscsövekkel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C1760213-32C2-586D-1A6D-0D3A13C4328F}"/>
              </a:ext>
            </a:extLst>
          </p:cNvPr>
          <p:cNvSpPr txBox="1">
            <a:spLocks/>
          </p:cNvSpPr>
          <p:nvPr/>
        </p:nvSpPr>
        <p:spPr>
          <a:xfrm>
            <a:off x="8839784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1985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5D2BFB-8136-0EA5-B146-C21F6FE1D392}"/>
              </a:ext>
            </a:extLst>
          </p:cNvPr>
          <p:cNvCxnSpPr>
            <a:cxnSpLocks/>
          </p:cNvCxnSpPr>
          <p:nvPr/>
        </p:nvCxnSpPr>
        <p:spPr>
          <a:xfrm>
            <a:off x="9719457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399C26C-B05D-5361-405C-B0934404B8D0}"/>
              </a:ext>
            </a:extLst>
          </p:cNvPr>
          <p:cNvSpPr txBox="1"/>
          <p:nvPr/>
        </p:nvSpPr>
        <p:spPr>
          <a:xfrm>
            <a:off x="7771729" y="4483395"/>
            <a:ext cx="38723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ÉPÍTŐIPARI TUDOMÁNYOS EGYESÜLET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munkabizottság tanulmány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9B3F15-E43E-29AD-3CE1-6B5B45EB7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26" y="788916"/>
            <a:ext cx="2303881" cy="172791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A8B766A-95D4-D853-E93E-8C34CC3B5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026" y="2606674"/>
            <a:ext cx="2292098" cy="171907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56FD14A-B063-1423-DA84-07C423946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362" y="2496519"/>
            <a:ext cx="2426136" cy="182922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B67B644-3F52-5E80-24CD-134D6200C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362" y="584180"/>
            <a:ext cx="2469460" cy="1834043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F29C1573-8701-F649-2E11-B757F419C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4052">
            <a:off x="7668082" y="442781"/>
            <a:ext cx="2185803" cy="2875172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60A7ABEB-BDC6-477C-BF4F-B1E45B9B6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886">
            <a:off x="9379910" y="1375399"/>
            <a:ext cx="2191640" cy="28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401D0-FA51-0EBD-4456-474834541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0C57E8-A3A6-B646-8D8A-3FCA1FCE4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613BAEF3-7C5C-5A28-2E88-A85AECCF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A267DB-F02A-7851-CC2A-9AA61665D938}"/>
              </a:ext>
            </a:extLst>
          </p:cNvPr>
          <p:cNvCxnSpPr>
            <a:cxnSpLocks/>
          </p:cNvCxnSpPr>
          <p:nvPr/>
        </p:nvCxnSpPr>
        <p:spPr>
          <a:xfrm>
            <a:off x="0" y="6126770"/>
            <a:ext cx="121904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EEBF65-CBDB-526F-D94A-DECC888DF5C0}"/>
              </a:ext>
            </a:extLst>
          </p:cNvPr>
          <p:cNvCxnSpPr>
            <a:cxnSpLocks/>
          </p:cNvCxnSpPr>
          <p:nvPr/>
        </p:nvCxnSpPr>
        <p:spPr>
          <a:xfrm>
            <a:off x="2347550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56FC284-9E63-6F13-5FFF-62F965E81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450" y="5346350"/>
            <a:ext cx="1736199" cy="600726"/>
          </a:xfrm>
        </p:spPr>
        <p:txBody>
          <a:bodyPr>
            <a:normAutofit/>
          </a:bodyPr>
          <a:lstStyle/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1989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5007F14-56D3-C7E7-6EC4-FD600F761228}"/>
              </a:ext>
            </a:extLst>
          </p:cNvPr>
          <p:cNvSpPr txBox="1">
            <a:spLocks/>
          </p:cNvSpPr>
          <p:nvPr/>
        </p:nvSpPr>
        <p:spPr>
          <a:xfrm>
            <a:off x="5216328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1991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7B2E2F-55F0-7F0D-DF82-1B801451399D}"/>
              </a:ext>
            </a:extLst>
          </p:cNvPr>
          <p:cNvCxnSpPr>
            <a:cxnSpLocks/>
          </p:cNvCxnSpPr>
          <p:nvPr/>
        </p:nvCxnSpPr>
        <p:spPr>
          <a:xfrm>
            <a:off x="6096001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B90184-2B11-AAF8-F6E6-087189468DAE}"/>
              </a:ext>
            </a:extLst>
          </p:cNvPr>
          <p:cNvSpPr txBox="1"/>
          <p:nvPr/>
        </p:nvSpPr>
        <p:spPr>
          <a:xfrm>
            <a:off x="4618525" y="4462415"/>
            <a:ext cx="2877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U-LINER, PROCESS PHOENIX, ETR SPIRÁL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bélelő eljárások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EBE920-FBBE-9D13-51C6-162FB0262C4A}"/>
              </a:ext>
            </a:extLst>
          </p:cNvPr>
          <p:cNvSpPr txBox="1"/>
          <p:nvPr/>
        </p:nvSpPr>
        <p:spPr>
          <a:xfrm>
            <a:off x="856455" y="4462415"/>
            <a:ext cx="29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GSTT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magyarországi tagozat megalakul</a:t>
            </a:r>
            <a:endParaRPr lang="en-HU" sz="1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2FE9C30-50EB-BE51-F822-F4D77FE4904B}"/>
              </a:ext>
            </a:extLst>
          </p:cNvPr>
          <p:cNvSpPr txBox="1">
            <a:spLocks/>
          </p:cNvSpPr>
          <p:nvPr/>
        </p:nvSpPr>
        <p:spPr>
          <a:xfrm>
            <a:off x="8839784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1996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CC818F-52FF-0BEE-F2E4-BD712320FF6A}"/>
              </a:ext>
            </a:extLst>
          </p:cNvPr>
          <p:cNvCxnSpPr>
            <a:cxnSpLocks/>
          </p:cNvCxnSpPr>
          <p:nvPr/>
        </p:nvCxnSpPr>
        <p:spPr>
          <a:xfrm>
            <a:off x="9719457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38D76B9-1481-B31E-DCA7-81F85F1918B6}"/>
              </a:ext>
            </a:extLst>
          </p:cNvPr>
          <p:cNvSpPr txBox="1"/>
          <p:nvPr/>
        </p:nvSpPr>
        <p:spPr>
          <a:xfrm>
            <a:off x="8118587" y="4462415"/>
            <a:ext cx="317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HSTT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megalakulása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4A212BEF-7CC3-5FF2-0462-5D90FC0FB48B}"/>
              </a:ext>
            </a:extLst>
          </p:cNvPr>
          <p:cNvGrpSpPr/>
          <p:nvPr/>
        </p:nvGrpSpPr>
        <p:grpSpPr>
          <a:xfrm>
            <a:off x="1139070" y="942773"/>
            <a:ext cx="2416956" cy="3370062"/>
            <a:chOff x="747010" y="910924"/>
            <a:chExt cx="2416956" cy="3370062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3F31536C-49A5-1E32-60EF-CAA10BC46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369" r="2460" b="37627"/>
            <a:stretch>
              <a:fillRect/>
            </a:stretch>
          </p:blipFill>
          <p:spPr>
            <a:xfrm>
              <a:off x="748534" y="910924"/>
              <a:ext cx="2415432" cy="2022322"/>
            </a:xfrm>
            <a:prstGeom prst="rect">
              <a:avLst/>
            </a:prstGeom>
          </p:spPr>
        </p:pic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2B96A2F4-D2BA-69C5-1E02-ACA74AFBCA95}"/>
                </a:ext>
              </a:extLst>
            </p:cNvPr>
            <p:cNvSpPr/>
            <p:nvPr/>
          </p:nvSpPr>
          <p:spPr>
            <a:xfrm>
              <a:off x="747010" y="2933246"/>
              <a:ext cx="2415432" cy="134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14CAC356-ECB6-4CC6-8C4C-5A06D41748E8}"/>
                </a:ext>
              </a:extLst>
            </p:cNvPr>
            <p:cNvSpPr txBox="1"/>
            <p:nvPr/>
          </p:nvSpPr>
          <p:spPr>
            <a:xfrm>
              <a:off x="747010" y="3068257"/>
              <a:ext cx="241543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5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Alterra, Betonútépítő RT, </a:t>
              </a:r>
              <a:r>
                <a:rPr lang="hu-HU" sz="105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Bonex</a:t>
              </a:r>
              <a:r>
                <a:rPr lang="hu-HU" sz="105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, Fővárosi Csatornázási Művek, Fővárosi Gázművek, DUVIÉP Kft, Fővárosi Vízművek, Fővárosi Távfűtő Művek, </a:t>
              </a:r>
              <a:r>
                <a:rPr lang="hu-HU" sz="105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Konex</a:t>
              </a:r>
              <a:r>
                <a:rPr lang="hu-HU" sz="105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, Magyar Államvasutak, </a:t>
              </a:r>
              <a:r>
                <a:rPr lang="hu-HU" sz="105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Umwelt-Technik</a:t>
              </a:r>
              <a:r>
                <a:rPr lang="hu-HU" sz="105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Kft.</a:t>
              </a:r>
            </a:p>
          </p:txBody>
        </p:sp>
      </p:grpSp>
      <p:pic>
        <p:nvPicPr>
          <p:cNvPr id="16" name="Kép 15">
            <a:extLst>
              <a:ext uri="{FF2B5EF4-FFF2-40B4-BE49-F238E27FC236}">
                <a16:creationId xmlns:a16="http://schemas.microsoft.com/office/drawing/2014/main" id="{F8B6FAFA-D683-DCFB-AE4D-7DEF1438E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81" y="3119785"/>
            <a:ext cx="1764227" cy="120401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D0C0E628-C97E-E3B2-E334-75CF4CB305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8" t="8427"/>
          <a:stretch>
            <a:fillRect/>
          </a:stretch>
        </p:blipFill>
        <p:spPr>
          <a:xfrm>
            <a:off x="4596330" y="1626717"/>
            <a:ext cx="1239996" cy="1250936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FCF31650-1452-D300-B8EE-E7AAC860B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600" y="1490307"/>
            <a:ext cx="1962565" cy="288226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B3ED68A-0BD1-E52B-4D08-B45D6BECE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498" y="542325"/>
            <a:ext cx="1239996" cy="8008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360F88E-7F29-C168-27B7-070697D22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909" y="1626717"/>
            <a:ext cx="1677233" cy="125093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FD4CB80-3071-862C-A629-ED94F03E6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7060" y="433472"/>
            <a:ext cx="1340224" cy="10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BAAC0-1728-D82D-902A-2739D05C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771E87-F8C7-CE45-4929-0CF1161DC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323AF096-3938-1A66-FAB1-877732E7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DB900A-67DB-FEEC-C0DA-4CDF3F599E3A}"/>
              </a:ext>
            </a:extLst>
          </p:cNvPr>
          <p:cNvCxnSpPr>
            <a:cxnSpLocks/>
          </p:cNvCxnSpPr>
          <p:nvPr/>
        </p:nvCxnSpPr>
        <p:spPr>
          <a:xfrm>
            <a:off x="0" y="6126770"/>
            <a:ext cx="121904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E63CA8-C06B-12F5-95B5-CF29C23BCDB5}"/>
              </a:ext>
            </a:extLst>
          </p:cNvPr>
          <p:cNvCxnSpPr>
            <a:cxnSpLocks/>
          </p:cNvCxnSpPr>
          <p:nvPr/>
        </p:nvCxnSpPr>
        <p:spPr>
          <a:xfrm>
            <a:off x="2347550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9C91527-827A-049A-8DF9-EF825DF17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450" y="5346350"/>
            <a:ext cx="1736199" cy="600726"/>
          </a:xfrm>
        </p:spPr>
        <p:txBody>
          <a:bodyPr>
            <a:normAutofit/>
          </a:bodyPr>
          <a:lstStyle/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1999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DE0C9D4-1E8E-76BA-2DC8-AA65893AFA74}"/>
              </a:ext>
            </a:extLst>
          </p:cNvPr>
          <p:cNvSpPr txBox="1">
            <a:spLocks/>
          </p:cNvSpPr>
          <p:nvPr/>
        </p:nvSpPr>
        <p:spPr>
          <a:xfrm>
            <a:off x="5216328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2004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DA7102-4861-D13D-3C45-A969975D1C47}"/>
              </a:ext>
            </a:extLst>
          </p:cNvPr>
          <p:cNvCxnSpPr>
            <a:cxnSpLocks/>
          </p:cNvCxnSpPr>
          <p:nvPr/>
        </p:nvCxnSpPr>
        <p:spPr>
          <a:xfrm>
            <a:off x="6096001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5C8084C-35D8-5034-4A11-ED35C53A1755}"/>
              </a:ext>
            </a:extLst>
          </p:cNvPr>
          <p:cNvSpPr txBox="1"/>
          <p:nvPr/>
        </p:nvSpPr>
        <p:spPr>
          <a:xfrm>
            <a:off x="4345969" y="4462415"/>
            <a:ext cx="34985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FŐVÁROSI VÍZMŰVEK ZRT.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ivóvízhálózati rekonstrukció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33 600 m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937EBE-1DFC-2879-4907-84A21B9930D3}"/>
              </a:ext>
            </a:extLst>
          </p:cNvPr>
          <p:cNvSpPr txBox="1"/>
          <p:nvPr/>
        </p:nvSpPr>
        <p:spPr>
          <a:xfrm>
            <a:off x="856455" y="4462415"/>
            <a:ext cx="29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ISTT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17. Világkonferencia, Budapest</a:t>
            </a:r>
            <a:endParaRPr lang="en-HU" sz="1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E3D3DEF-5EBA-A207-D3CF-1E95752BF340}"/>
              </a:ext>
            </a:extLst>
          </p:cNvPr>
          <p:cNvSpPr txBox="1">
            <a:spLocks/>
          </p:cNvSpPr>
          <p:nvPr/>
        </p:nvSpPr>
        <p:spPr>
          <a:xfrm>
            <a:off x="8839784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2007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021B40-7BBE-8FD6-973D-2B08441BF381}"/>
              </a:ext>
            </a:extLst>
          </p:cNvPr>
          <p:cNvCxnSpPr>
            <a:cxnSpLocks/>
          </p:cNvCxnSpPr>
          <p:nvPr/>
        </p:nvCxnSpPr>
        <p:spPr>
          <a:xfrm>
            <a:off x="9719457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701EE91-ADD9-1C99-81B1-9D5134E57ACE}"/>
              </a:ext>
            </a:extLst>
          </p:cNvPr>
          <p:cNvSpPr txBox="1"/>
          <p:nvPr/>
        </p:nvSpPr>
        <p:spPr>
          <a:xfrm>
            <a:off x="7958614" y="4462415"/>
            <a:ext cx="34985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DEBRECENI VÍZMŰVEK ZRT.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Ubuntu" panose="020B0504030602030204" pitchFamily="34" charset="0"/>
              </a:rPr>
              <a:t>S</a:t>
            </a:r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zennyvíz csatorna rekonstrukció</a:t>
            </a:r>
          </a:p>
          <a:p>
            <a:pPr algn="ctr"/>
            <a:r>
              <a:rPr lang="en-HU" sz="1400" dirty="0">
                <a:solidFill>
                  <a:schemeClr val="bg1"/>
                </a:solidFill>
                <a:latin typeface="Ubuntu" panose="020B0504030602030204" pitchFamily="34" charset="0"/>
              </a:rPr>
              <a:t>42 000 fm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9A97597-C3A7-FD05-446A-E6A9C9E19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17" y="2330279"/>
            <a:ext cx="2759062" cy="206929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B348459-9E64-D26E-2270-DD0BB8C835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148"/>
          <a:stretch>
            <a:fillRect/>
          </a:stretch>
        </p:blipFill>
        <p:spPr>
          <a:xfrm>
            <a:off x="1463765" y="967562"/>
            <a:ext cx="1767565" cy="154666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81CDDDA-7BFD-DC3D-81C7-F2F2A9E1EE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4156"/>
          <a:stretch>
            <a:fillRect/>
          </a:stretch>
        </p:blipFill>
        <p:spPr>
          <a:xfrm>
            <a:off x="4333132" y="3010722"/>
            <a:ext cx="1977412" cy="138885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05F36F9-2BB9-C817-A668-B8D1A95919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10" r="9747" b="1870"/>
          <a:stretch>
            <a:fillRect/>
          </a:stretch>
        </p:blipFill>
        <p:spPr>
          <a:xfrm>
            <a:off x="5107294" y="197855"/>
            <a:ext cx="1984689" cy="2750461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3CEC13AE-3838-887C-F657-AFA06C37A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052" y="1826576"/>
            <a:ext cx="2218809" cy="247397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E4BE97E-40E3-539D-E8AF-A2757EA59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5002" y="2991253"/>
            <a:ext cx="1706870" cy="14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29DB3-E137-BB94-0212-3B93FBA93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D55CF5-8205-E799-74B2-A28D12AC1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4500C86C-2FDC-BBB6-E56F-D088188F1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AA149B-78DF-D9D3-A6C9-50B88B25A690}"/>
              </a:ext>
            </a:extLst>
          </p:cNvPr>
          <p:cNvCxnSpPr>
            <a:cxnSpLocks/>
          </p:cNvCxnSpPr>
          <p:nvPr/>
        </p:nvCxnSpPr>
        <p:spPr>
          <a:xfrm>
            <a:off x="2347550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3A665C2-4096-7C31-188F-8E77591E2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450" y="5346350"/>
            <a:ext cx="1736199" cy="600726"/>
          </a:xfrm>
        </p:spPr>
        <p:txBody>
          <a:bodyPr>
            <a:normAutofit/>
          </a:bodyPr>
          <a:lstStyle/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2008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401F742-592C-9D70-7866-305D3929E4DB}"/>
              </a:ext>
            </a:extLst>
          </p:cNvPr>
          <p:cNvSpPr txBox="1">
            <a:spLocks/>
          </p:cNvSpPr>
          <p:nvPr/>
        </p:nvSpPr>
        <p:spPr>
          <a:xfrm>
            <a:off x="5216328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2010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097EE7-8AD6-1EFE-335D-9DF2B0963012}"/>
              </a:ext>
            </a:extLst>
          </p:cNvPr>
          <p:cNvCxnSpPr>
            <a:cxnSpLocks/>
          </p:cNvCxnSpPr>
          <p:nvPr/>
        </p:nvCxnSpPr>
        <p:spPr>
          <a:xfrm>
            <a:off x="6096001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EBD593A4-1A74-04AD-C393-785FABFD50AD}"/>
              </a:ext>
            </a:extLst>
          </p:cNvPr>
          <p:cNvSpPr txBox="1">
            <a:spLocks/>
          </p:cNvSpPr>
          <p:nvPr/>
        </p:nvSpPr>
        <p:spPr>
          <a:xfrm>
            <a:off x="8839784" y="5346350"/>
            <a:ext cx="1736199" cy="6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257E23-D458-24E0-D545-153810ED9A76}"/>
              </a:ext>
            </a:extLst>
          </p:cNvPr>
          <p:cNvCxnSpPr>
            <a:cxnSpLocks/>
          </p:cNvCxnSpPr>
          <p:nvPr/>
        </p:nvCxnSpPr>
        <p:spPr>
          <a:xfrm>
            <a:off x="9719457" y="5945340"/>
            <a:ext cx="0" cy="3628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1911A7-6F8D-95D7-726B-5B9D9B42A1F4}"/>
              </a:ext>
            </a:extLst>
          </p:cNvPr>
          <p:cNvCxnSpPr/>
          <p:nvPr/>
        </p:nvCxnSpPr>
        <p:spPr>
          <a:xfrm>
            <a:off x="0" y="6117157"/>
            <a:ext cx="1114642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39E62F-E464-05DC-0F27-FC2A3DB833E5}"/>
              </a:ext>
            </a:extLst>
          </p:cNvPr>
          <p:cNvSpPr txBox="1"/>
          <p:nvPr/>
        </p:nvSpPr>
        <p:spPr>
          <a:xfrm>
            <a:off x="4618525" y="4462415"/>
            <a:ext cx="28770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ROTALOC</a:t>
            </a:r>
            <a:r>
              <a:rPr lang="hu-HU" b="1" dirty="0">
                <a:solidFill>
                  <a:schemeClr val="bg1"/>
                </a:solidFill>
                <a:latin typeface="Ubuntu" panose="020B0504030602030204" pitchFamily="34" charset="0"/>
              </a:rPr>
              <a:t>/SPR</a:t>
            </a:r>
            <a:endParaRPr lang="en-HU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csatornafelújítás spiráltekercselt csövekkel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75AE8-7946-00FE-4696-2FB3C0C9444F}"/>
              </a:ext>
            </a:extLst>
          </p:cNvPr>
          <p:cNvSpPr txBox="1"/>
          <p:nvPr/>
        </p:nvSpPr>
        <p:spPr>
          <a:xfrm>
            <a:off x="707237" y="4462415"/>
            <a:ext cx="32055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RIBLOC EXPANDA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csatornafelújítás spiráltekercselt csövekkel</a:t>
            </a:r>
            <a:endParaRPr lang="en-HU" sz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9CA2B-671A-DD09-325A-D4CDA65DDAA4}"/>
              </a:ext>
            </a:extLst>
          </p:cNvPr>
          <p:cNvSpPr txBox="1"/>
          <p:nvPr/>
        </p:nvSpPr>
        <p:spPr>
          <a:xfrm>
            <a:off x="8118587" y="4462415"/>
            <a:ext cx="317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b="1" dirty="0">
                <a:solidFill>
                  <a:schemeClr val="bg1"/>
                </a:solidFill>
                <a:latin typeface="Ubuntu" panose="020B0504030602030204" pitchFamily="34" charset="0"/>
              </a:rPr>
              <a:t>HSTT</a:t>
            </a:r>
            <a:r>
              <a:rPr lang="hu-HU" b="1" dirty="0">
                <a:solidFill>
                  <a:schemeClr val="bg1"/>
                </a:solidFill>
                <a:latin typeface="Ubuntu" panose="020B0504030602030204" pitchFamily="34" charset="0"/>
              </a:rPr>
              <a:t> MEGÚJUL</a:t>
            </a:r>
            <a:endParaRPr lang="hu-H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hu-HU" sz="1400" dirty="0">
                <a:solidFill>
                  <a:schemeClr val="bg1"/>
                </a:solidFill>
                <a:latin typeface="Ubuntu" panose="020B0504030602030204" pitchFamily="34" charset="0"/>
              </a:rPr>
              <a:t>Hogyan tovább?</a:t>
            </a:r>
            <a:endParaRPr lang="en-HU" sz="1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4A56C6C-9FB6-AFA8-193C-96E366A3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2" t="6855" r="2688" b="2464"/>
          <a:stretch>
            <a:fillRect/>
          </a:stretch>
        </p:blipFill>
        <p:spPr>
          <a:xfrm>
            <a:off x="565932" y="724881"/>
            <a:ext cx="1395782" cy="100464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7E85C7C9-C9E2-FDF2-A04C-A0809E39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974" b="15493"/>
          <a:stretch>
            <a:fillRect/>
          </a:stretch>
        </p:blipFill>
        <p:spPr>
          <a:xfrm>
            <a:off x="462276" y="1900714"/>
            <a:ext cx="1394108" cy="1027117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07ED2FC6-6DF0-D239-1648-A8E659FCE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680" y="2038030"/>
            <a:ext cx="1373916" cy="1030437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994D0EC8-E13C-9EAC-005B-016A7579E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680" y="3240937"/>
            <a:ext cx="1389215" cy="92614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2793363-34EF-685E-6662-7039EDAB2D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968" r="71417"/>
          <a:stretch>
            <a:fillRect/>
          </a:stretch>
        </p:blipFill>
        <p:spPr>
          <a:xfrm>
            <a:off x="8780181" y="1892497"/>
            <a:ext cx="1827740" cy="25002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AF233A6-BAD5-D25A-327C-AC017CC0D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6123" y="2815632"/>
            <a:ext cx="1983695" cy="148777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4E62DFB-0305-DBA8-975A-39A4F3D43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1562" y="1571928"/>
            <a:ext cx="1544884" cy="1158663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B922C74F-BB31-C0CC-E2EF-CFA8875B9B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4942" y="1207556"/>
            <a:ext cx="1440288" cy="1080216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820DD778-6F64-E172-90BF-4420F64BE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8525" y="888618"/>
            <a:ext cx="1373916" cy="10304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901EFA1-74C0-76E8-2E33-28176D1518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9238" y="2406071"/>
            <a:ext cx="1398976" cy="18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5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625C1-3860-B2EE-6CC7-C83A6537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28E109-5610-B436-931A-3C1AE4EE7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ow poly green and yellow background&#10;&#10;AI-generated content may be incorrect.">
            <a:extLst>
              <a:ext uri="{FF2B5EF4-FFF2-40B4-BE49-F238E27FC236}">
                <a16:creationId xmlns:a16="http://schemas.microsoft.com/office/drawing/2014/main" id="{7DE9DBEC-9F2B-F445-42B7-B24AF5FE4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910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Alcím 4">
            <a:extLst>
              <a:ext uri="{FF2B5EF4-FFF2-40B4-BE49-F238E27FC236}">
                <a16:creationId xmlns:a16="http://schemas.microsoft.com/office/drawing/2014/main" id="{EBD22139-C5CF-8802-87F3-C35BEE2F8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6568"/>
            <a:ext cx="9144000" cy="724865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chemeClr val="bg1"/>
                </a:solidFill>
                <a:latin typeface="Ubuntu" panose="020B0504030602030204" pitchFamily="34" charset="0"/>
              </a:rPr>
              <a:t>Köszönöm a figyelmet!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414365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161</Words>
  <Application>Microsoft Office PowerPoint</Application>
  <PresentationFormat>Szélesvásznú</PresentationFormat>
  <Paragraphs>61</Paragraphs>
  <Slides>7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Ubuntu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Adrienn Lorincz</dc:creator>
  <cp:lastModifiedBy>Agriapipe</cp:lastModifiedBy>
  <cp:revision>28</cp:revision>
  <dcterms:created xsi:type="dcterms:W3CDTF">2025-12-27T10:17:46Z</dcterms:created>
  <dcterms:modified xsi:type="dcterms:W3CDTF">2026-01-26T08:29:00Z</dcterms:modified>
</cp:coreProperties>
</file>