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433" r:id="rId2"/>
    <p:sldId id="256" r:id="rId3"/>
    <p:sldId id="257" r:id="rId4"/>
    <p:sldId id="258" r:id="rId5"/>
    <p:sldId id="259" r:id="rId6"/>
    <p:sldId id="260" r:id="rId7"/>
    <p:sldId id="261" r:id="rId8"/>
    <p:sldId id="262" r:id="rId9"/>
    <p:sldId id="264" r:id="rId10"/>
    <p:sldId id="265" r:id="rId11"/>
    <p:sldId id="266" r:id="rId12"/>
    <p:sldId id="267" r:id="rId13"/>
    <p:sldId id="268" r:id="rId14"/>
    <p:sldId id="269" r:id="rId15"/>
    <p:sldId id="271" r:id="rId16"/>
  </p:sldIdLst>
  <p:sldSz cx="18288000" cy="10287000"/>
  <p:notesSz cx="6858000" cy="9144000"/>
  <p:embeddedFontLst>
    <p:embeddedFont>
      <p:font typeface="DM Sans" pitchFamily="2" charset="0"/>
      <p:regular r:id="rId17"/>
    </p:embeddedFont>
    <p:embeddedFont>
      <p:font typeface="DM Sans Bold" charset="0"/>
      <p:regular r:id="rId18"/>
    </p:embeddedFont>
    <p:embeddedFont>
      <p:font typeface="Georgia Pro" panose="02040502050405020303" pitchFamily="18" charset="0"/>
      <p:regular r:id="rId19"/>
    </p:embeddedFont>
    <p:embeddedFont>
      <p:font typeface="Georgia Pro Light" panose="02040302050405020303" pitchFamily="18"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1" d="100"/>
          <a:sy n="31" d="100"/>
        </p:scale>
        <p:origin x="35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istt.com/affiliated-societies"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255E131-816A-4E1A-8B61-0CA8C7089917}"/>
              </a:ext>
            </a:extLst>
          </p:cNvPr>
          <p:cNvSpPr txBox="1"/>
          <p:nvPr/>
        </p:nvSpPr>
        <p:spPr>
          <a:xfrm>
            <a:off x="988610" y="689678"/>
            <a:ext cx="16310780" cy="9352560"/>
          </a:xfrm>
          <a:prstGeom prst="rect">
            <a:avLst/>
          </a:prstGeom>
          <a:noFill/>
        </p:spPr>
        <p:txBody>
          <a:bodyPr wrap="square">
            <a:spAutoFit/>
          </a:bodyPr>
          <a:lstStyle/>
          <a:p>
            <a:pPr lvl="0" algn="ctr">
              <a:lnSpc>
                <a:spcPct val="90000"/>
              </a:lnSpc>
              <a:spcBef>
                <a:spcPct val="0"/>
              </a:spcBef>
              <a:defRPr/>
            </a:pPr>
            <a:r>
              <a:rPr lang="de-DE" sz="8250" kern="0" dirty="0">
                <a:solidFill>
                  <a:srgbClr val="C00000"/>
                </a:solidFill>
                <a:latin typeface="Arial" panose="020B0604020202020204" pitchFamily="34" charset="0"/>
                <a:ea typeface="Arial Unicode MS" pitchFamily="34" charset="-128"/>
                <a:cs typeface="Arial" panose="020B0604020202020204" pitchFamily="34" charset="0"/>
              </a:rPr>
              <a:t>International </a:t>
            </a:r>
            <a:r>
              <a:rPr lang="de-DE" sz="8250" kern="0" dirty="0" err="1">
                <a:solidFill>
                  <a:srgbClr val="C00000"/>
                </a:solidFill>
                <a:latin typeface="Arial" panose="020B0604020202020204" pitchFamily="34" charset="0"/>
                <a:ea typeface="Arial Unicode MS" pitchFamily="34" charset="-128"/>
                <a:cs typeface="Arial" panose="020B0604020202020204" pitchFamily="34" charset="0"/>
              </a:rPr>
              <a:t>experiences</a:t>
            </a:r>
            <a:r>
              <a:rPr lang="de-DE" sz="8250" kern="0" dirty="0">
                <a:solidFill>
                  <a:srgbClr val="C00000"/>
                </a:solidFill>
                <a:latin typeface="Arial" panose="020B0604020202020204" pitchFamily="34" charset="0"/>
                <a:ea typeface="Arial Unicode MS" pitchFamily="34" charset="-128"/>
                <a:cs typeface="Arial" panose="020B0604020202020204" pitchFamily="34" charset="0"/>
              </a:rPr>
              <a:t> and modern </a:t>
            </a:r>
            <a:r>
              <a:rPr lang="de-DE" sz="8250" kern="0" dirty="0" err="1">
                <a:solidFill>
                  <a:srgbClr val="C00000"/>
                </a:solidFill>
                <a:latin typeface="Arial" panose="020B0604020202020204" pitchFamily="34" charset="0"/>
                <a:ea typeface="Arial Unicode MS" pitchFamily="34" charset="-128"/>
                <a:cs typeface="Arial" panose="020B0604020202020204" pitchFamily="34" charset="0"/>
              </a:rPr>
              <a:t>solutions</a:t>
            </a:r>
            <a:r>
              <a:rPr lang="de-DE" sz="8250" kern="0" dirty="0">
                <a:solidFill>
                  <a:srgbClr val="C00000"/>
                </a:solidFill>
                <a:latin typeface="Arial" panose="020B0604020202020204" pitchFamily="34" charset="0"/>
                <a:ea typeface="Arial Unicode MS" pitchFamily="34" charset="-128"/>
                <a:cs typeface="Arial" panose="020B0604020202020204" pitchFamily="34" charset="0"/>
              </a:rPr>
              <a:t> in trenchless </a:t>
            </a:r>
            <a:r>
              <a:rPr lang="de-DE" sz="8250" kern="0" dirty="0" err="1">
                <a:solidFill>
                  <a:srgbClr val="C00000"/>
                </a:solidFill>
                <a:latin typeface="Arial" panose="020B0604020202020204" pitchFamily="34" charset="0"/>
                <a:ea typeface="Arial Unicode MS" pitchFamily="34" charset="-128"/>
                <a:cs typeface="Arial" panose="020B0604020202020204" pitchFamily="34" charset="0"/>
              </a:rPr>
              <a:t>pipe</a:t>
            </a:r>
            <a:r>
              <a:rPr lang="de-DE" sz="8250" kern="0" dirty="0">
                <a:solidFill>
                  <a:srgbClr val="C00000"/>
                </a:solidFill>
                <a:latin typeface="Arial" panose="020B0604020202020204" pitchFamily="34" charset="0"/>
                <a:ea typeface="Arial Unicode MS" pitchFamily="34" charset="-128"/>
                <a:cs typeface="Arial" panose="020B0604020202020204" pitchFamily="34" charset="0"/>
              </a:rPr>
              <a:t> </a:t>
            </a:r>
            <a:r>
              <a:rPr lang="de-DE" sz="8250" kern="0" dirty="0" err="1">
                <a:solidFill>
                  <a:srgbClr val="C00000"/>
                </a:solidFill>
                <a:latin typeface="Arial" panose="020B0604020202020204" pitchFamily="34" charset="0"/>
                <a:ea typeface="Arial Unicode MS" pitchFamily="34" charset="-128"/>
                <a:cs typeface="Arial" panose="020B0604020202020204" pitchFamily="34" charset="0"/>
              </a:rPr>
              <a:t>renovation</a:t>
            </a:r>
            <a:endParaRPr lang="de-DE" sz="8250" kern="0" dirty="0">
              <a:solidFill>
                <a:srgbClr val="C00000"/>
              </a:solidFill>
              <a:latin typeface="Arial" panose="020B0604020202020204" pitchFamily="34" charset="0"/>
              <a:ea typeface="Arial Unicode MS" pitchFamily="34" charset="-128"/>
              <a:cs typeface="Arial" panose="020B0604020202020204" pitchFamily="34" charset="0"/>
            </a:endParaRPr>
          </a:p>
          <a:p>
            <a:pPr lvl="0"/>
            <a:endParaRPr lang="en-GB" sz="2700" dirty="0"/>
          </a:p>
          <a:p>
            <a:pPr marL="514350" indent="-514350">
              <a:buFont typeface="Wingdings" panose="05000000000000000000" pitchFamily="2" charset="2"/>
              <a:buChar char="Ø"/>
            </a:pPr>
            <a:r>
              <a:rPr lang="en-GB" sz="5500" kern="0" dirty="0">
                <a:solidFill>
                  <a:srgbClr val="C00000"/>
                </a:solidFill>
                <a:latin typeface="Arial" panose="020B0604020202020204" pitchFamily="34" charset="0"/>
                <a:ea typeface="Arial Unicode MS" pitchFamily="34" charset="-128"/>
                <a:cs typeface="Arial" panose="020B0604020202020204" pitchFamily="34" charset="0"/>
              </a:rPr>
              <a:t>ISTT – Connecting trenchless across the world</a:t>
            </a:r>
            <a:r>
              <a:rPr lang="en-GB" sz="5500" b="1" dirty="0">
                <a:solidFill>
                  <a:srgbClr val="44546A">
                    <a:lumMod val="10000"/>
                  </a:srgbClr>
                </a:solidFill>
                <a:latin typeface="Arial" panose="020B0604020202020204" pitchFamily="34" charset="0"/>
                <a:cs typeface="Arial" panose="020B0604020202020204" pitchFamily="34" charset="0"/>
              </a:rPr>
              <a:t>.</a:t>
            </a:r>
          </a:p>
          <a:p>
            <a:pPr marL="685800" indent="-685800">
              <a:buFont typeface="Wingdings" panose="05000000000000000000" pitchFamily="2" charset="2"/>
              <a:buChar char="Ø"/>
            </a:pPr>
            <a:endParaRPr lang="de-DE" sz="3600" b="1" dirty="0">
              <a:solidFill>
                <a:srgbClr val="44546A">
                  <a:lumMod val="10000"/>
                </a:srgbClr>
              </a:solidFill>
              <a:latin typeface="Arial" panose="020B0604020202020204" pitchFamily="34" charset="0"/>
              <a:cs typeface="Arial" panose="020B0604020202020204" pitchFamily="34" charset="0"/>
            </a:endParaRPr>
          </a:p>
          <a:p>
            <a:pPr marL="514350" indent="-514350">
              <a:buFont typeface="Wingdings" panose="05000000000000000000" pitchFamily="2" charset="2"/>
              <a:buChar char="Ø"/>
            </a:pPr>
            <a:r>
              <a:rPr lang="en-GB" sz="3600" b="1" dirty="0">
                <a:solidFill>
                  <a:srgbClr val="44546A">
                    <a:lumMod val="10000"/>
                  </a:srgbClr>
                </a:solidFill>
                <a:latin typeface="Arial" panose="020B0604020202020204" pitchFamily="34" charset="0"/>
                <a:cs typeface="Arial" panose="020B0604020202020204" pitchFamily="34" charset="0"/>
              </a:rPr>
              <a:t>AATT/ ÖGL – Experiences from another Trenchless Society – using the example of the Austrian Association for Trenchless Technology</a:t>
            </a:r>
          </a:p>
          <a:p>
            <a:pPr marL="514350" indent="-514350">
              <a:buFont typeface="Wingdings" panose="05000000000000000000" pitchFamily="2" charset="2"/>
              <a:buChar char="Ø"/>
            </a:pPr>
            <a:endParaRPr lang="de-DE" sz="3600" b="1" dirty="0">
              <a:solidFill>
                <a:srgbClr val="44546A">
                  <a:lumMod val="10000"/>
                </a:srgbClr>
              </a:solidFill>
              <a:latin typeface="Arial" panose="020B0604020202020204" pitchFamily="34" charset="0"/>
              <a:cs typeface="Arial" panose="020B0604020202020204" pitchFamily="34" charset="0"/>
            </a:endParaRPr>
          </a:p>
          <a:p>
            <a:pPr marL="514350" indent="-514350">
              <a:buFont typeface="Wingdings" panose="05000000000000000000" pitchFamily="2" charset="2"/>
              <a:buChar char="Ø"/>
            </a:pPr>
            <a:r>
              <a:rPr lang="en-GB" sz="3600" b="1" dirty="0">
                <a:solidFill>
                  <a:srgbClr val="44546A">
                    <a:lumMod val="10000"/>
                  </a:srgbClr>
                </a:solidFill>
                <a:latin typeface="Arial" panose="020B0604020202020204" pitchFamily="34" charset="0"/>
                <a:cs typeface="Arial" panose="020B0604020202020204" pitchFamily="34" charset="0"/>
              </a:rPr>
              <a:t>A brief overview and introduction into “pipe repair” with stainless steel sleeves – using the example of the Quick-Lock systems</a:t>
            </a:r>
            <a:endParaRPr lang="de-DE" sz="3600" b="1" dirty="0">
              <a:solidFill>
                <a:srgbClr val="44546A">
                  <a:lumMod val="10000"/>
                </a:srgbClr>
              </a:solidFill>
              <a:latin typeface="Arial" panose="020B0604020202020204" pitchFamily="34" charset="0"/>
              <a:cs typeface="Arial" panose="020B0604020202020204" pitchFamily="34" charset="0"/>
            </a:endParaRPr>
          </a:p>
          <a:p>
            <a:pPr lvl="0" algn="ctr">
              <a:lnSpc>
                <a:spcPct val="90000"/>
              </a:lnSpc>
              <a:spcBef>
                <a:spcPct val="0"/>
              </a:spcBef>
              <a:defRPr/>
            </a:pPr>
            <a:endParaRPr lang="de-DE" sz="9000" kern="0" dirty="0">
              <a:solidFill>
                <a:srgbClr val="C00000"/>
              </a:solidFill>
              <a:latin typeface="Arial" panose="020B0604020202020204" pitchFamily="34" charset="0"/>
              <a:ea typeface="Arial Unicode MS" pitchFamily="34" charset="-128"/>
              <a:cs typeface="Arial" panose="020B0604020202020204" pitchFamily="34" charset="0"/>
            </a:endParaRPr>
          </a:p>
        </p:txBody>
      </p:sp>
      <p:sp>
        <p:nvSpPr>
          <p:cNvPr id="7" name="Textfeld 6">
            <a:extLst>
              <a:ext uri="{FF2B5EF4-FFF2-40B4-BE49-F238E27FC236}">
                <a16:creationId xmlns:a16="http://schemas.microsoft.com/office/drawing/2014/main" id="{7175D469-F3EF-44FF-99B6-8AB13EB5EF21}"/>
              </a:ext>
            </a:extLst>
          </p:cNvPr>
          <p:cNvSpPr txBox="1"/>
          <p:nvPr/>
        </p:nvSpPr>
        <p:spPr>
          <a:xfrm>
            <a:off x="457200" y="9243379"/>
            <a:ext cx="18135600" cy="707886"/>
          </a:xfrm>
          <a:prstGeom prst="rect">
            <a:avLst/>
          </a:prstGeom>
          <a:noFill/>
        </p:spPr>
        <p:txBody>
          <a:bodyPr wrap="square">
            <a:spAutoFit/>
          </a:bodyPr>
          <a:lstStyle/>
          <a:p>
            <a:pPr>
              <a:spcBef>
                <a:spcPts val="1500"/>
              </a:spcBef>
              <a:defRPr/>
            </a:pPr>
            <a:r>
              <a:rPr lang="en-US" sz="4000" dirty="0">
                <a:latin typeface="Arial" panose="020B0604020202020204" pitchFamily="34" charset="0"/>
                <a:cs typeface="Arial" panose="020B0604020202020204" pitchFamily="34" charset="0"/>
              </a:rPr>
              <a:t>Place: </a:t>
            </a:r>
            <a:r>
              <a:rPr lang="de-DE" sz="4000" dirty="0">
                <a:latin typeface="Arial" panose="020B0604020202020204" pitchFamily="34" charset="0"/>
                <a:cs typeface="Arial" panose="020B0604020202020204" pitchFamily="34" charset="0"/>
              </a:rPr>
              <a:t>3325 </a:t>
            </a:r>
            <a:r>
              <a:rPr lang="de-DE" sz="4000" dirty="0" err="1">
                <a:latin typeface="Arial" panose="020B0604020202020204" pitchFamily="34" charset="0"/>
                <a:cs typeface="Arial" panose="020B0604020202020204" pitchFamily="34" charset="0"/>
              </a:rPr>
              <a:t>Noszvaj</a:t>
            </a:r>
            <a:r>
              <a:rPr lang="de-DE" sz="4000"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Date: 28. January 2026, Speaker: Mark André Haebler</a:t>
            </a:r>
          </a:p>
        </p:txBody>
      </p:sp>
    </p:spTree>
    <p:extLst>
      <p:ext uri="{BB962C8B-B14F-4D97-AF65-F5344CB8AC3E}">
        <p14:creationId xmlns:p14="http://schemas.microsoft.com/office/powerpoint/2010/main" val="3044639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B1C2D"/>
        </a:solidFill>
        <a:effectLst/>
      </p:bgPr>
    </p:bg>
    <p:spTree>
      <p:nvGrpSpPr>
        <p:cNvPr id="1" name=""/>
        <p:cNvGrpSpPr/>
        <p:nvPr/>
      </p:nvGrpSpPr>
      <p:grpSpPr>
        <a:xfrm>
          <a:off x="0" y="0"/>
          <a:ext cx="0" cy="0"/>
          <a:chOff x="0" y="0"/>
          <a:chExt cx="0" cy="0"/>
        </a:xfrm>
      </p:grpSpPr>
      <p:sp>
        <p:nvSpPr>
          <p:cNvPr id="2" name="TextBox 2"/>
          <p:cNvSpPr txBox="1"/>
          <p:nvPr/>
        </p:nvSpPr>
        <p:spPr>
          <a:xfrm>
            <a:off x="666750" y="723900"/>
            <a:ext cx="15821025" cy="941075"/>
          </a:xfrm>
          <a:prstGeom prst="rect">
            <a:avLst/>
          </a:prstGeom>
        </p:spPr>
        <p:txBody>
          <a:bodyPr lIns="0" tIns="0" rIns="0" bIns="0" rtlCol="0" anchor="t">
            <a:spAutoFit/>
          </a:bodyPr>
          <a:lstStyle/>
          <a:p>
            <a:pPr marL="0" lvl="0" indent="0" algn="l">
              <a:lnSpc>
                <a:spcPts val="7260"/>
              </a:lnSpc>
              <a:spcBef>
                <a:spcPct val="0"/>
              </a:spcBef>
            </a:pPr>
            <a:r>
              <a:rPr lang="en-US" sz="6600">
                <a:solidFill>
                  <a:srgbClr val="F0F0F0"/>
                </a:solidFill>
                <a:latin typeface="Georgia Pro Light"/>
                <a:ea typeface="Georgia Pro Light"/>
                <a:cs typeface="Georgia Pro Light"/>
                <a:sym typeface="Georgia Pro Light"/>
              </a:rPr>
              <a:t>Key Focus - Our Members</a:t>
            </a:r>
          </a:p>
        </p:txBody>
      </p:sp>
      <p:sp>
        <p:nvSpPr>
          <p:cNvPr id="3" name="TextBox 3"/>
          <p:cNvSpPr txBox="1"/>
          <p:nvPr/>
        </p:nvSpPr>
        <p:spPr>
          <a:xfrm>
            <a:off x="389601" y="3654200"/>
            <a:ext cx="16869699" cy="6018530"/>
          </a:xfrm>
          <a:prstGeom prst="rect">
            <a:avLst/>
          </a:prstGeom>
        </p:spPr>
        <p:txBody>
          <a:bodyPr lIns="0" tIns="0" rIns="0" bIns="0" rtlCol="0" anchor="t">
            <a:spAutoFit/>
          </a:bodyPr>
          <a:lstStyle/>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INCREASE AFFILIATE SOCIETY MEMBERSHIP GROWTH</a:t>
            </a:r>
          </a:p>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IMPROVE MEMBERSHIP BENEFITS FOR CORPORATE MEMBERS OF MEMBER SOCIETIES</a:t>
            </a:r>
          </a:p>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IMPROVE MEMBERSHIP BENEFITS FOR INDIVIDUAL MEMBERS OF MEMBER SOCIETIES</a:t>
            </a:r>
          </a:p>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PROVIDE SUPPORT FOR REGIONAL GROUPINGS OF MEMBER SOCIETIES</a:t>
            </a:r>
          </a:p>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IMPROVE MEMBER COMMUNICATIONS</a:t>
            </a:r>
          </a:p>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SUPPORT MEMBER EVENTS</a:t>
            </a:r>
          </a:p>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DATABASE MANAGEMENT</a:t>
            </a:r>
          </a:p>
          <a:p>
            <a:pPr marL="0" lvl="0" indent="0" algn="l">
              <a:lnSpc>
                <a:spcPts val="3640"/>
              </a:lnSpc>
            </a:pPr>
            <a:endParaRPr lang="en-US" sz="3499" b="1">
              <a:solidFill>
                <a:srgbClr val="F0F0F0"/>
              </a:solidFill>
              <a:latin typeface="DM Sans Bold"/>
              <a:ea typeface="DM Sans Bold"/>
              <a:cs typeface="DM Sans Bold"/>
              <a:sym typeface="DM Sans Bold"/>
            </a:endParaRPr>
          </a:p>
        </p:txBody>
      </p:sp>
      <p:sp>
        <p:nvSpPr>
          <p:cNvPr id="4" name="Freeform 4"/>
          <p:cNvSpPr/>
          <p:nvPr/>
        </p:nvSpPr>
        <p:spPr>
          <a:xfrm>
            <a:off x="13818209" y="666750"/>
            <a:ext cx="3604119" cy="1877936"/>
          </a:xfrm>
          <a:custGeom>
            <a:avLst/>
            <a:gdLst/>
            <a:ahLst/>
            <a:cxnLst/>
            <a:rect l="l" t="t" r="r" b="b"/>
            <a:pathLst>
              <a:path w="3604119" h="1877936">
                <a:moveTo>
                  <a:pt x="0" y="0"/>
                </a:moveTo>
                <a:lnTo>
                  <a:pt x="3604120" y="0"/>
                </a:lnTo>
                <a:lnTo>
                  <a:pt x="3604120" y="1877936"/>
                </a:lnTo>
                <a:lnTo>
                  <a:pt x="0" y="1877936"/>
                </a:lnTo>
                <a:lnTo>
                  <a:pt x="0" y="0"/>
                </a:lnTo>
                <a:close/>
              </a:path>
            </a:pathLst>
          </a:custGeom>
          <a:blipFill>
            <a:blip r:embed="rId2"/>
            <a:stretch>
              <a:fillRect/>
            </a:stretch>
          </a:blipFill>
        </p:spPr>
        <p:txBody>
          <a:bodyPr/>
          <a:lstStyle/>
          <a:p>
            <a:endParaRPr lang="de-DE"/>
          </a:p>
        </p:txBody>
      </p:sp>
      <p:sp>
        <p:nvSpPr>
          <p:cNvPr id="5" name="TextBox 5"/>
          <p:cNvSpPr txBox="1"/>
          <p:nvPr/>
        </p:nvSpPr>
        <p:spPr>
          <a:xfrm>
            <a:off x="530391" y="2224960"/>
            <a:ext cx="15821025" cy="730256"/>
          </a:xfrm>
          <a:prstGeom prst="rect">
            <a:avLst/>
          </a:prstGeom>
        </p:spPr>
        <p:txBody>
          <a:bodyPr lIns="0" tIns="0" rIns="0" bIns="0" rtlCol="0" anchor="t">
            <a:spAutoFit/>
          </a:bodyPr>
          <a:lstStyle/>
          <a:p>
            <a:pPr marL="0" lvl="0" indent="0" algn="l">
              <a:lnSpc>
                <a:spcPts val="5500"/>
              </a:lnSpc>
              <a:spcBef>
                <a:spcPct val="0"/>
              </a:spcBef>
            </a:pPr>
            <a:r>
              <a:rPr lang="en-US" sz="5000">
                <a:solidFill>
                  <a:srgbClr val="F0F0F0"/>
                </a:solidFill>
                <a:latin typeface="Georgia Pro Light"/>
                <a:ea typeface="Georgia Pro Light"/>
                <a:cs typeface="Georgia Pro Light"/>
                <a:sym typeface="Georgia Pro Light"/>
              </a:rPr>
              <a:t>The Key Focus Items as identified for - Our Members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B1C2D"/>
        </a:solidFill>
        <a:effectLst/>
      </p:bgPr>
    </p:bg>
    <p:spTree>
      <p:nvGrpSpPr>
        <p:cNvPr id="1" name=""/>
        <p:cNvGrpSpPr/>
        <p:nvPr/>
      </p:nvGrpSpPr>
      <p:grpSpPr>
        <a:xfrm>
          <a:off x="0" y="0"/>
          <a:ext cx="0" cy="0"/>
          <a:chOff x="0" y="0"/>
          <a:chExt cx="0" cy="0"/>
        </a:xfrm>
      </p:grpSpPr>
      <p:sp>
        <p:nvSpPr>
          <p:cNvPr id="2" name="TextBox 2"/>
          <p:cNvSpPr txBox="1"/>
          <p:nvPr/>
        </p:nvSpPr>
        <p:spPr>
          <a:xfrm>
            <a:off x="666750" y="723900"/>
            <a:ext cx="15821025" cy="941075"/>
          </a:xfrm>
          <a:prstGeom prst="rect">
            <a:avLst/>
          </a:prstGeom>
        </p:spPr>
        <p:txBody>
          <a:bodyPr lIns="0" tIns="0" rIns="0" bIns="0" rtlCol="0" anchor="t">
            <a:spAutoFit/>
          </a:bodyPr>
          <a:lstStyle/>
          <a:p>
            <a:pPr marL="0" lvl="0" indent="0" algn="l">
              <a:lnSpc>
                <a:spcPts val="7260"/>
              </a:lnSpc>
              <a:spcBef>
                <a:spcPct val="0"/>
              </a:spcBef>
            </a:pPr>
            <a:r>
              <a:rPr lang="en-US" sz="6600">
                <a:solidFill>
                  <a:srgbClr val="F0F0F0"/>
                </a:solidFill>
                <a:latin typeface="Georgia Pro Light"/>
                <a:ea typeface="Georgia Pro Light"/>
                <a:cs typeface="Georgia Pro Light"/>
                <a:sym typeface="Georgia Pro Light"/>
              </a:rPr>
              <a:t>Key Focus - Promotion</a:t>
            </a:r>
          </a:p>
        </p:txBody>
      </p:sp>
      <p:sp>
        <p:nvSpPr>
          <p:cNvPr id="3" name="TextBox 3"/>
          <p:cNvSpPr txBox="1"/>
          <p:nvPr/>
        </p:nvSpPr>
        <p:spPr>
          <a:xfrm>
            <a:off x="389601" y="3527868"/>
            <a:ext cx="16869699" cy="6637655"/>
          </a:xfrm>
          <a:prstGeom prst="rect">
            <a:avLst/>
          </a:prstGeom>
        </p:spPr>
        <p:txBody>
          <a:bodyPr lIns="0" tIns="0" rIns="0" bIns="0" rtlCol="0" anchor="t">
            <a:spAutoFit/>
          </a:bodyPr>
          <a:lstStyle/>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WEBSITE</a:t>
            </a:r>
          </a:p>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ISTT BRAND</a:t>
            </a:r>
          </a:p>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INTERNATIONAL NO DIG CONFERENCES &amp; EXHIBITIONS</a:t>
            </a:r>
          </a:p>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SECOND TIER ISTT TECHNICAL CONFERENCES</a:t>
            </a:r>
          </a:p>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E-NEWSLETTERS</a:t>
            </a:r>
          </a:p>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MAGAZINE</a:t>
            </a:r>
          </a:p>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VIDEO MEDIA CHANNEL</a:t>
            </a:r>
          </a:p>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NEWSLETTERS (INTERNAL)</a:t>
            </a:r>
          </a:p>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PROMOTE OTHER MEDIA</a:t>
            </a:r>
          </a:p>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ADVOCATE THE BENEFITS OF TRENCHLESS TECHNOLOGY</a:t>
            </a:r>
          </a:p>
          <a:p>
            <a:pPr marL="0" lvl="0" indent="0" algn="l">
              <a:lnSpc>
                <a:spcPts val="3640"/>
              </a:lnSpc>
            </a:pPr>
            <a:endParaRPr lang="en-US" sz="3499" b="1">
              <a:solidFill>
                <a:srgbClr val="F0F0F0"/>
              </a:solidFill>
              <a:latin typeface="DM Sans Bold"/>
              <a:ea typeface="DM Sans Bold"/>
              <a:cs typeface="DM Sans Bold"/>
              <a:sym typeface="DM Sans Bold"/>
            </a:endParaRPr>
          </a:p>
        </p:txBody>
      </p:sp>
      <p:sp>
        <p:nvSpPr>
          <p:cNvPr id="4" name="Freeform 4"/>
          <p:cNvSpPr/>
          <p:nvPr/>
        </p:nvSpPr>
        <p:spPr>
          <a:xfrm>
            <a:off x="13818209" y="666750"/>
            <a:ext cx="3604119" cy="1877936"/>
          </a:xfrm>
          <a:custGeom>
            <a:avLst/>
            <a:gdLst/>
            <a:ahLst/>
            <a:cxnLst/>
            <a:rect l="l" t="t" r="r" b="b"/>
            <a:pathLst>
              <a:path w="3604119" h="1877936">
                <a:moveTo>
                  <a:pt x="0" y="0"/>
                </a:moveTo>
                <a:lnTo>
                  <a:pt x="3604120" y="0"/>
                </a:lnTo>
                <a:lnTo>
                  <a:pt x="3604120" y="1877936"/>
                </a:lnTo>
                <a:lnTo>
                  <a:pt x="0" y="1877936"/>
                </a:lnTo>
                <a:lnTo>
                  <a:pt x="0" y="0"/>
                </a:lnTo>
                <a:close/>
              </a:path>
            </a:pathLst>
          </a:custGeom>
          <a:blipFill>
            <a:blip r:embed="rId2"/>
            <a:stretch>
              <a:fillRect/>
            </a:stretch>
          </a:blipFill>
        </p:spPr>
        <p:txBody>
          <a:bodyPr/>
          <a:lstStyle/>
          <a:p>
            <a:endParaRPr lang="de-DE"/>
          </a:p>
        </p:txBody>
      </p:sp>
      <p:sp>
        <p:nvSpPr>
          <p:cNvPr id="5" name="TextBox 5"/>
          <p:cNvSpPr txBox="1"/>
          <p:nvPr/>
        </p:nvSpPr>
        <p:spPr>
          <a:xfrm>
            <a:off x="530391" y="2224960"/>
            <a:ext cx="15821025" cy="730256"/>
          </a:xfrm>
          <a:prstGeom prst="rect">
            <a:avLst/>
          </a:prstGeom>
        </p:spPr>
        <p:txBody>
          <a:bodyPr lIns="0" tIns="0" rIns="0" bIns="0" rtlCol="0" anchor="t">
            <a:spAutoFit/>
          </a:bodyPr>
          <a:lstStyle/>
          <a:p>
            <a:pPr marL="0" lvl="0" indent="0" algn="l">
              <a:lnSpc>
                <a:spcPts val="5500"/>
              </a:lnSpc>
              <a:spcBef>
                <a:spcPct val="0"/>
              </a:spcBef>
            </a:pPr>
            <a:r>
              <a:rPr lang="en-US" sz="5000">
                <a:solidFill>
                  <a:srgbClr val="F0F0F0"/>
                </a:solidFill>
                <a:latin typeface="Georgia Pro Light"/>
                <a:ea typeface="Georgia Pro Light"/>
                <a:cs typeface="Georgia Pro Light"/>
                <a:sym typeface="Georgia Pro Light"/>
              </a:rPr>
              <a:t>The Key Focus Items as identified for - Promotion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B1C2D"/>
        </a:solidFill>
        <a:effectLst/>
      </p:bgPr>
    </p:bg>
    <p:spTree>
      <p:nvGrpSpPr>
        <p:cNvPr id="1" name=""/>
        <p:cNvGrpSpPr/>
        <p:nvPr/>
      </p:nvGrpSpPr>
      <p:grpSpPr>
        <a:xfrm>
          <a:off x="0" y="0"/>
          <a:ext cx="0" cy="0"/>
          <a:chOff x="0" y="0"/>
          <a:chExt cx="0" cy="0"/>
        </a:xfrm>
      </p:grpSpPr>
      <p:sp>
        <p:nvSpPr>
          <p:cNvPr id="2" name="TextBox 2"/>
          <p:cNvSpPr txBox="1"/>
          <p:nvPr/>
        </p:nvSpPr>
        <p:spPr>
          <a:xfrm>
            <a:off x="666750" y="723900"/>
            <a:ext cx="12464197" cy="941075"/>
          </a:xfrm>
          <a:prstGeom prst="rect">
            <a:avLst/>
          </a:prstGeom>
        </p:spPr>
        <p:txBody>
          <a:bodyPr lIns="0" tIns="0" rIns="0" bIns="0" rtlCol="0" anchor="t">
            <a:spAutoFit/>
          </a:bodyPr>
          <a:lstStyle/>
          <a:p>
            <a:pPr marL="0" lvl="0" indent="0" algn="l">
              <a:lnSpc>
                <a:spcPts val="7260"/>
              </a:lnSpc>
              <a:spcBef>
                <a:spcPct val="0"/>
              </a:spcBef>
            </a:pPr>
            <a:r>
              <a:rPr lang="en-US" sz="6600">
                <a:solidFill>
                  <a:srgbClr val="F0F0F0"/>
                </a:solidFill>
                <a:latin typeface="Georgia Pro Light"/>
                <a:ea typeface="Georgia Pro Light"/>
                <a:cs typeface="Georgia Pro Light"/>
                <a:sym typeface="Georgia Pro Light"/>
              </a:rPr>
              <a:t>Key Focus - Training &amp; Education</a:t>
            </a:r>
          </a:p>
        </p:txBody>
      </p:sp>
      <p:sp>
        <p:nvSpPr>
          <p:cNvPr id="3" name="TextBox 3"/>
          <p:cNvSpPr txBox="1"/>
          <p:nvPr/>
        </p:nvSpPr>
        <p:spPr>
          <a:xfrm>
            <a:off x="389601" y="4174842"/>
            <a:ext cx="16869699" cy="5399405"/>
          </a:xfrm>
          <a:prstGeom prst="rect">
            <a:avLst/>
          </a:prstGeom>
        </p:spPr>
        <p:txBody>
          <a:bodyPr lIns="0" tIns="0" rIns="0" bIns="0" rtlCol="0" anchor="t">
            <a:spAutoFit/>
          </a:bodyPr>
          <a:lstStyle/>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ESTABLISH A TRAINING BUSINESS UNIT</a:t>
            </a:r>
          </a:p>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PROMOTE TRENCHLESS RESOURCES ON WEBSITE</a:t>
            </a:r>
          </a:p>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WEBINARS</a:t>
            </a:r>
          </a:p>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CONDUCT TRENCHLESS FORUMS</a:t>
            </a:r>
          </a:p>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DEVELOPING &amp; UPDATING TRAINING MATERIALS</a:t>
            </a:r>
          </a:p>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ENGAGEMENT WITH UNIVERSITY/TERTIARY INSTITUTIONS FOR TRENCHLESS LEARNING</a:t>
            </a:r>
          </a:p>
          <a:p>
            <a:pPr algn="l">
              <a:lnSpc>
                <a:spcPts val="4899"/>
              </a:lnSpc>
            </a:pPr>
            <a:endParaRPr lang="en-US" sz="3499" b="1">
              <a:solidFill>
                <a:srgbClr val="F0F0F0"/>
              </a:solidFill>
              <a:latin typeface="DM Sans Bold"/>
              <a:ea typeface="DM Sans Bold"/>
              <a:cs typeface="DM Sans Bold"/>
              <a:sym typeface="DM Sans Bold"/>
            </a:endParaRPr>
          </a:p>
          <a:p>
            <a:pPr marL="0" lvl="0" indent="0" algn="l">
              <a:lnSpc>
                <a:spcPts val="3640"/>
              </a:lnSpc>
            </a:pPr>
            <a:endParaRPr lang="en-US" sz="3499" b="1">
              <a:solidFill>
                <a:srgbClr val="F0F0F0"/>
              </a:solidFill>
              <a:latin typeface="DM Sans Bold"/>
              <a:ea typeface="DM Sans Bold"/>
              <a:cs typeface="DM Sans Bold"/>
              <a:sym typeface="DM Sans Bold"/>
            </a:endParaRPr>
          </a:p>
        </p:txBody>
      </p:sp>
      <p:sp>
        <p:nvSpPr>
          <p:cNvPr id="4" name="Freeform 4"/>
          <p:cNvSpPr/>
          <p:nvPr/>
        </p:nvSpPr>
        <p:spPr>
          <a:xfrm>
            <a:off x="13603247" y="666750"/>
            <a:ext cx="3656053" cy="1904996"/>
          </a:xfrm>
          <a:custGeom>
            <a:avLst/>
            <a:gdLst/>
            <a:ahLst/>
            <a:cxnLst/>
            <a:rect l="l" t="t" r="r" b="b"/>
            <a:pathLst>
              <a:path w="3656053" h="1904996">
                <a:moveTo>
                  <a:pt x="0" y="0"/>
                </a:moveTo>
                <a:lnTo>
                  <a:pt x="3656053" y="0"/>
                </a:lnTo>
                <a:lnTo>
                  <a:pt x="3656053" y="1904996"/>
                </a:lnTo>
                <a:lnTo>
                  <a:pt x="0" y="1904996"/>
                </a:lnTo>
                <a:lnTo>
                  <a:pt x="0" y="0"/>
                </a:lnTo>
                <a:close/>
              </a:path>
            </a:pathLst>
          </a:custGeom>
          <a:blipFill>
            <a:blip r:embed="rId2"/>
            <a:stretch>
              <a:fillRect/>
            </a:stretch>
          </a:blipFill>
        </p:spPr>
        <p:txBody>
          <a:bodyPr/>
          <a:lstStyle/>
          <a:p>
            <a:endParaRPr lang="de-DE"/>
          </a:p>
        </p:txBody>
      </p:sp>
      <p:sp>
        <p:nvSpPr>
          <p:cNvPr id="5" name="TextBox 5"/>
          <p:cNvSpPr txBox="1"/>
          <p:nvPr/>
        </p:nvSpPr>
        <p:spPr>
          <a:xfrm>
            <a:off x="530391" y="2224960"/>
            <a:ext cx="15821025" cy="1425575"/>
          </a:xfrm>
          <a:prstGeom prst="rect">
            <a:avLst/>
          </a:prstGeom>
        </p:spPr>
        <p:txBody>
          <a:bodyPr lIns="0" tIns="0" rIns="0" bIns="0" rtlCol="0" anchor="t">
            <a:spAutoFit/>
          </a:bodyPr>
          <a:lstStyle/>
          <a:p>
            <a:pPr algn="l">
              <a:lnSpc>
                <a:spcPts val="5500"/>
              </a:lnSpc>
            </a:pPr>
            <a:r>
              <a:rPr lang="en-US" sz="5000">
                <a:solidFill>
                  <a:srgbClr val="F0F0F0"/>
                </a:solidFill>
                <a:latin typeface="Georgia Pro Light"/>
                <a:ea typeface="Georgia Pro Light"/>
                <a:cs typeface="Georgia Pro Light"/>
                <a:sym typeface="Georgia Pro Light"/>
              </a:rPr>
              <a:t>The Key Focus Items as identified for - </a:t>
            </a:r>
          </a:p>
          <a:p>
            <a:pPr marL="0" lvl="0" indent="0" algn="l">
              <a:lnSpc>
                <a:spcPts val="5500"/>
              </a:lnSpc>
              <a:spcBef>
                <a:spcPct val="0"/>
              </a:spcBef>
            </a:pPr>
            <a:r>
              <a:rPr lang="en-US" sz="5000">
                <a:solidFill>
                  <a:srgbClr val="F0F0F0"/>
                </a:solidFill>
                <a:latin typeface="Georgia Pro Light"/>
                <a:ea typeface="Georgia Pro Light"/>
                <a:cs typeface="Georgia Pro Light"/>
                <a:sym typeface="Georgia Pro Light"/>
              </a:rPr>
              <a:t>Training &amp; Education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B1C2D"/>
        </a:solidFill>
        <a:effectLst/>
      </p:bgPr>
    </p:bg>
    <p:spTree>
      <p:nvGrpSpPr>
        <p:cNvPr id="1" name=""/>
        <p:cNvGrpSpPr/>
        <p:nvPr/>
      </p:nvGrpSpPr>
      <p:grpSpPr>
        <a:xfrm>
          <a:off x="0" y="0"/>
          <a:ext cx="0" cy="0"/>
          <a:chOff x="0" y="0"/>
          <a:chExt cx="0" cy="0"/>
        </a:xfrm>
      </p:grpSpPr>
      <p:sp>
        <p:nvSpPr>
          <p:cNvPr id="2" name="TextBox 2"/>
          <p:cNvSpPr txBox="1"/>
          <p:nvPr/>
        </p:nvSpPr>
        <p:spPr>
          <a:xfrm>
            <a:off x="666750" y="723900"/>
            <a:ext cx="12662719" cy="941075"/>
          </a:xfrm>
          <a:prstGeom prst="rect">
            <a:avLst/>
          </a:prstGeom>
        </p:spPr>
        <p:txBody>
          <a:bodyPr lIns="0" tIns="0" rIns="0" bIns="0" rtlCol="0" anchor="t">
            <a:spAutoFit/>
          </a:bodyPr>
          <a:lstStyle/>
          <a:p>
            <a:pPr marL="0" lvl="0" indent="0" algn="l">
              <a:lnSpc>
                <a:spcPts val="7260"/>
              </a:lnSpc>
              <a:spcBef>
                <a:spcPct val="0"/>
              </a:spcBef>
            </a:pPr>
            <a:r>
              <a:rPr lang="en-US" sz="6600">
                <a:solidFill>
                  <a:srgbClr val="F0F0F0"/>
                </a:solidFill>
                <a:latin typeface="Georgia Pro Light"/>
                <a:ea typeface="Georgia Pro Light"/>
                <a:cs typeface="Georgia Pro Light"/>
                <a:sym typeface="Georgia Pro Light"/>
              </a:rPr>
              <a:t>Key Focus - Industry Best Practice</a:t>
            </a:r>
          </a:p>
        </p:txBody>
      </p:sp>
      <p:sp>
        <p:nvSpPr>
          <p:cNvPr id="3" name="TextBox 3"/>
          <p:cNvSpPr txBox="1"/>
          <p:nvPr/>
        </p:nvSpPr>
        <p:spPr>
          <a:xfrm>
            <a:off x="389601" y="4810542"/>
            <a:ext cx="16869699" cy="2454276"/>
          </a:xfrm>
          <a:prstGeom prst="rect">
            <a:avLst/>
          </a:prstGeom>
        </p:spPr>
        <p:txBody>
          <a:bodyPr lIns="0" tIns="0" rIns="0" bIns="0" rtlCol="0" anchor="t">
            <a:spAutoFit/>
          </a:bodyPr>
          <a:lstStyle/>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PROMOTE ISTT AWARDS</a:t>
            </a:r>
          </a:p>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DEVELOP A MAP OF GUIDELINES, SPECIFICATIONS &amp; STANDARDS</a:t>
            </a:r>
          </a:p>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DEVELOP AN INTERNATIONAL MAP OF TRAINING &amp; EDUCATION PROGRAMS</a:t>
            </a:r>
          </a:p>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PROVIDE TOOLS FOR MEMBERS DELIVERING VALUE</a:t>
            </a:r>
          </a:p>
        </p:txBody>
      </p:sp>
      <p:sp>
        <p:nvSpPr>
          <p:cNvPr id="4" name="Freeform 4"/>
          <p:cNvSpPr/>
          <p:nvPr/>
        </p:nvSpPr>
        <p:spPr>
          <a:xfrm>
            <a:off x="13567152" y="666750"/>
            <a:ext cx="3410885" cy="1777250"/>
          </a:xfrm>
          <a:custGeom>
            <a:avLst/>
            <a:gdLst/>
            <a:ahLst/>
            <a:cxnLst/>
            <a:rect l="l" t="t" r="r" b="b"/>
            <a:pathLst>
              <a:path w="3410885" h="1777250">
                <a:moveTo>
                  <a:pt x="0" y="0"/>
                </a:moveTo>
                <a:lnTo>
                  <a:pt x="3410885" y="0"/>
                </a:lnTo>
                <a:lnTo>
                  <a:pt x="3410885" y="1777250"/>
                </a:lnTo>
                <a:lnTo>
                  <a:pt x="0" y="1777250"/>
                </a:lnTo>
                <a:lnTo>
                  <a:pt x="0" y="0"/>
                </a:lnTo>
                <a:close/>
              </a:path>
            </a:pathLst>
          </a:custGeom>
          <a:blipFill>
            <a:blip r:embed="rId2"/>
            <a:stretch>
              <a:fillRect/>
            </a:stretch>
          </a:blipFill>
        </p:spPr>
        <p:txBody>
          <a:bodyPr/>
          <a:lstStyle/>
          <a:p>
            <a:endParaRPr lang="de-DE"/>
          </a:p>
        </p:txBody>
      </p:sp>
      <p:sp>
        <p:nvSpPr>
          <p:cNvPr id="5" name="TextBox 5"/>
          <p:cNvSpPr txBox="1"/>
          <p:nvPr/>
        </p:nvSpPr>
        <p:spPr>
          <a:xfrm>
            <a:off x="666750" y="2918236"/>
            <a:ext cx="16741446" cy="730256"/>
          </a:xfrm>
          <a:prstGeom prst="rect">
            <a:avLst/>
          </a:prstGeom>
        </p:spPr>
        <p:txBody>
          <a:bodyPr lIns="0" tIns="0" rIns="0" bIns="0" rtlCol="0" anchor="t">
            <a:spAutoFit/>
          </a:bodyPr>
          <a:lstStyle/>
          <a:p>
            <a:pPr marL="0" lvl="0" indent="0" algn="l">
              <a:lnSpc>
                <a:spcPts val="5500"/>
              </a:lnSpc>
              <a:spcBef>
                <a:spcPct val="0"/>
              </a:spcBef>
            </a:pPr>
            <a:r>
              <a:rPr lang="en-US" sz="5000">
                <a:solidFill>
                  <a:srgbClr val="F0F0F0"/>
                </a:solidFill>
                <a:latin typeface="Georgia Pro Light"/>
                <a:ea typeface="Georgia Pro Light"/>
                <a:cs typeface="Georgia Pro Light"/>
                <a:sym typeface="Georgia Pro Light"/>
              </a:rPr>
              <a:t>The Key Focus Items as identified for - Industry Best Practice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B1C2D"/>
        </a:solidFill>
        <a:effectLst/>
      </p:bgPr>
    </p:bg>
    <p:spTree>
      <p:nvGrpSpPr>
        <p:cNvPr id="1" name=""/>
        <p:cNvGrpSpPr/>
        <p:nvPr/>
      </p:nvGrpSpPr>
      <p:grpSpPr>
        <a:xfrm>
          <a:off x="0" y="0"/>
          <a:ext cx="0" cy="0"/>
          <a:chOff x="0" y="0"/>
          <a:chExt cx="0" cy="0"/>
        </a:xfrm>
      </p:grpSpPr>
      <p:sp>
        <p:nvSpPr>
          <p:cNvPr id="2" name="TextBox 2"/>
          <p:cNvSpPr txBox="1"/>
          <p:nvPr/>
        </p:nvSpPr>
        <p:spPr>
          <a:xfrm>
            <a:off x="666750" y="723900"/>
            <a:ext cx="12662719" cy="941075"/>
          </a:xfrm>
          <a:prstGeom prst="rect">
            <a:avLst/>
          </a:prstGeom>
        </p:spPr>
        <p:txBody>
          <a:bodyPr lIns="0" tIns="0" rIns="0" bIns="0" rtlCol="0" anchor="t">
            <a:spAutoFit/>
          </a:bodyPr>
          <a:lstStyle/>
          <a:p>
            <a:pPr marL="0" lvl="0" indent="0" algn="l">
              <a:lnSpc>
                <a:spcPts val="7260"/>
              </a:lnSpc>
              <a:spcBef>
                <a:spcPct val="0"/>
              </a:spcBef>
            </a:pPr>
            <a:r>
              <a:rPr lang="en-US" sz="6600">
                <a:solidFill>
                  <a:srgbClr val="F0F0F0"/>
                </a:solidFill>
                <a:latin typeface="Georgia Pro Light"/>
                <a:ea typeface="Georgia Pro Light"/>
                <a:cs typeface="Georgia Pro Light"/>
                <a:sym typeface="Georgia Pro Light"/>
              </a:rPr>
              <a:t>Key Focus - A Sustainable Society</a:t>
            </a:r>
          </a:p>
        </p:txBody>
      </p:sp>
      <p:sp>
        <p:nvSpPr>
          <p:cNvPr id="3" name="TextBox 3"/>
          <p:cNvSpPr txBox="1"/>
          <p:nvPr/>
        </p:nvSpPr>
        <p:spPr>
          <a:xfrm>
            <a:off x="389601" y="4481649"/>
            <a:ext cx="16869699" cy="4311651"/>
          </a:xfrm>
          <a:prstGeom prst="rect">
            <a:avLst/>
          </a:prstGeom>
        </p:spPr>
        <p:txBody>
          <a:bodyPr lIns="0" tIns="0" rIns="0" bIns="0" rtlCol="0" anchor="t">
            <a:spAutoFit/>
          </a:bodyPr>
          <a:lstStyle/>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REVIEW OUR ORGANISATIONAL STRUCTURE</a:t>
            </a:r>
          </a:p>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MAINTAIN FINANCIAL EXCELLENCE &amp; STRONG GOVERNANCE</a:t>
            </a:r>
          </a:p>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OPERATE IN AN ETHICAL AND TRANSPARENT WAY FOR OUR MEMBERS</a:t>
            </a:r>
          </a:p>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INVEST IN PROJECTS TO ACHIEVE OUR GOALS</a:t>
            </a:r>
          </a:p>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HAVE ROBUST BUSINESS &amp; GROWTH PLANS</a:t>
            </a:r>
          </a:p>
          <a:p>
            <a:pPr marL="755646" lvl="1" indent="-377823" algn="l">
              <a:lnSpc>
                <a:spcPts val="4899"/>
              </a:lnSpc>
              <a:buFont typeface="Arial"/>
              <a:buChar char="•"/>
            </a:pPr>
            <a:r>
              <a:rPr lang="en-US" sz="3499" b="1">
                <a:solidFill>
                  <a:srgbClr val="F0F0F0"/>
                </a:solidFill>
                <a:latin typeface="DM Sans Bold"/>
                <a:ea typeface="DM Sans Bold"/>
                <a:cs typeface="DM Sans Bold"/>
                <a:sym typeface="DM Sans Bold"/>
              </a:rPr>
              <a:t>CONSIDER PARTNERSHIPS WITH OTHER INDUSTRY SOCIETIES AND ASSOCIATIONS</a:t>
            </a:r>
          </a:p>
        </p:txBody>
      </p:sp>
      <p:sp>
        <p:nvSpPr>
          <p:cNvPr id="4" name="Freeform 4"/>
          <p:cNvSpPr/>
          <p:nvPr/>
        </p:nvSpPr>
        <p:spPr>
          <a:xfrm>
            <a:off x="13567152" y="455768"/>
            <a:ext cx="3517638" cy="1832874"/>
          </a:xfrm>
          <a:custGeom>
            <a:avLst/>
            <a:gdLst/>
            <a:ahLst/>
            <a:cxnLst/>
            <a:rect l="l" t="t" r="r" b="b"/>
            <a:pathLst>
              <a:path w="3517638" h="1832874">
                <a:moveTo>
                  <a:pt x="0" y="0"/>
                </a:moveTo>
                <a:lnTo>
                  <a:pt x="3517638" y="0"/>
                </a:lnTo>
                <a:lnTo>
                  <a:pt x="3517638" y="1832875"/>
                </a:lnTo>
                <a:lnTo>
                  <a:pt x="0" y="1832875"/>
                </a:lnTo>
                <a:lnTo>
                  <a:pt x="0" y="0"/>
                </a:lnTo>
                <a:close/>
              </a:path>
            </a:pathLst>
          </a:custGeom>
          <a:blipFill>
            <a:blip r:embed="rId2"/>
            <a:stretch>
              <a:fillRect/>
            </a:stretch>
          </a:blipFill>
        </p:spPr>
        <p:txBody>
          <a:bodyPr/>
          <a:lstStyle/>
          <a:p>
            <a:endParaRPr lang="de-DE"/>
          </a:p>
        </p:txBody>
      </p:sp>
      <p:sp>
        <p:nvSpPr>
          <p:cNvPr id="5" name="TextBox 5"/>
          <p:cNvSpPr txBox="1"/>
          <p:nvPr/>
        </p:nvSpPr>
        <p:spPr>
          <a:xfrm>
            <a:off x="548438" y="2755809"/>
            <a:ext cx="16236117" cy="730256"/>
          </a:xfrm>
          <a:prstGeom prst="rect">
            <a:avLst/>
          </a:prstGeom>
        </p:spPr>
        <p:txBody>
          <a:bodyPr lIns="0" tIns="0" rIns="0" bIns="0" rtlCol="0" anchor="t">
            <a:spAutoFit/>
          </a:bodyPr>
          <a:lstStyle/>
          <a:p>
            <a:pPr marL="0" lvl="0" indent="0" algn="l">
              <a:lnSpc>
                <a:spcPts val="5500"/>
              </a:lnSpc>
              <a:spcBef>
                <a:spcPct val="0"/>
              </a:spcBef>
            </a:pPr>
            <a:r>
              <a:rPr lang="en-US" sz="5000">
                <a:solidFill>
                  <a:srgbClr val="F0F0F0"/>
                </a:solidFill>
                <a:latin typeface="Georgia Pro Light"/>
                <a:ea typeface="Georgia Pro Light"/>
                <a:cs typeface="Georgia Pro Light"/>
                <a:sym typeface="Georgia Pro Light"/>
              </a:rPr>
              <a:t>The Key Focus Items as identified for - A Sustainable Society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B1C2D"/>
        </a:solidFill>
        <a:effectLst/>
      </p:bgPr>
    </p:bg>
    <p:spTree>
      <p:nvGrpSpPr>
        <p:cNvPr id="1" name=""/>
        <p:cNvGrpSpPr/>
        <p:nvPr/>
      </p:nvGrpSpPr>
      <p:grpSpPr>
        <a:xfrm>
          <a:off x="0" y="0"/>
          <a:ext cx="0" cy="0"/>
          <a:chOff x="0" y="0"/>
          <a:chExt cx="0" cy="0"/>
        </a:xfrm>
      </p:grpSpPr>
      <p:grpSp>
        <p:nvGrpSpPr>
          <p:cNvPr id="2" name="Group 2"/>
          <p:cNvGrpSpPr/>
          <p:nvPr/>
        </p:nvGrpSpPr>
        <p:grpSpPr>
          <a:xfrm>
            <a:off x="10734675" y="0"/>
            <a:ext cx="7553325" cy="10287000"/>
            <a:chOff x="0" y="0"/>
            <a:chExt cx="1170208" cy="1593725"/>
          </a:xfrm>
        </p:grpSpPr>
        <p:sp>
          <p:nvSpPr>
            <p:cNvPr id="3" name="Freeform 3"/>
            <p:cNvSpPr/>
            <p:nvPr/>
          </p:nvSpPr>
          <p:spPr>
            <a:xfrm>
              <a:off x="0" y="0"/>
              <a:ext cx="1170208" cy="1593725"/>
            </a:xfrm>
            <a:custGeom>
              <a:avLst/>
              <a:gdLst/>
              <a:ahLst/>
              <a:cxnLst/>
              <a:rect l="l" t="t" r="r" b="b"/>
              <a:pathLst>
                <a:path w="1170208" h="1593725">
                  <a:moveTo>
                    <a:pt x="0" y="0"/>
                  </a:moveTo>
                  <a:lnTo>
                    <a:pt x="1170208" y="0"/>
                  </a:lnTo>
                  <a:lnTo>
                    <a:pt x="1170208" y="1593725"/>
                  </a:lnTo>
                  <a:lnTo>
                    <a:pt x="0" y="1593725"/>
                  </a:lnTo>
                  <a:close/>
                </a:path>
              </a:pathLst>
            </a:custGeom>
            <a:blipFill>
              <a:blip r:embed="rId2"/>
              <a:stretch>
                <a:fillRect t="-205" b="-205"/>
              </a:stretch>
            </a:blipFill>
          </p:spPr>
          <p:txBody>
            <a:bodyPr/>
            <a:lstStyle/>
            <a:p>
              <a:endParaRPr lang="de-DE"/>
            </a:p>
          </p:txBody>
        </p:sp>
      </p:grpSp>
      <p:grpSp>
        <p:nvGrpSpPr>
          <p:cNvPr id="4" name="Group 4"/>
          <p:cNvGrpSpPr/>
          <p:nvPr/>
        </p:nvGrpSpPr>
        <p:grpSpPr>
          <a:xfrm>
            <a:off x="2105025" y="5855503"/>
            <a:ext cx="796706" cy="781952"/>
            <a:chOff x="0" y="0"/>
            <a:chExt cx="685800" cy="673100"/>
          </a:xfrm>
        </p:grpSpPr>
        <p:sp>
          <p:nvSpPr>
            <p:cNvPr id="5" name="Freeform 5"/>
            <p:cNvSpPr/>
            <p:nvPr/>
          </p:nvSpPr>
          <p:spPr>
            <a:xfrm>
              <a:off x="0" y="0"/>
              <a:ext cx="685800" cy="668020"/>
            </a:xfrm>
            <a:custGeom>
              <a:avLst/>
              <a:gdLst/>
              <a:ahLst/>
              <a:cxnLst/>
              <a:rect l="l" t="t" r="r" b="b"/>
              <a:pathLst>
                <a:path w="685800" h="668020">
                  <a:moveTo>
                    <a:pt x="342900" y="0"/>
                  </a:moveTo>
                  <a:lnTo>
                    <a:pt x="434340" y="162560"/>
                  </a:lnTo>
                  <a:lnTo>
                    <a:pt x="618490" y="132080"/>
                  </a:lnTo>
                  <a:lnTo>
                    <a:pt x="547370" y="304800"/>
                  </a:lnTo>
                  <a:lnTo>
                    <a:pt x="685800" y="430530"/>
                  </a:lnTo>
                  <a:lnTo>
                    <a:pt x="506730" y="482600"/>
                  </a:lnTo>
                  <a:lnTo>
                    <a:pt x="495300" y="668020"/>
                  </a:lnTo>
                  <a:lnTo>
                    <a:pt x="342900" y="561340"/>
                  </a:lnTo>
                  <a:lnTo>
                    <a:pt x="190500" y="668020"/>
                  </a:lnTo>
                  <a:lnTo>
                    <a:pt x="179070" y="482600"/>
                  </a:lnTo>
                  <a:lnTo>
                    <a:pt x="0" y="430530"/>
                  </a:lnTo>
                  <a:lnTo>
                    <a:pt x="138430" y="304800"/>
                  </a:lnTo>
                  <a:lnTo>
                    <a:pt x="67310" y="132080"/>
                  </a:lnTo>
                  <a:lnTo>
                    <a:pt x="251460" y="162560"/>
                  </a:lnTo>
                  <a:close/>
                </a:path>
              </a:pathLst>
            </a:custGeom>
            <a:solidFill>
              <a:srgbClr val="F0F0F0"/>
            </a:solidFill>
          </p:spPr>
          <p:txBody>
            <a:bodyPr/>
            <a:lstStyle/>
            <a:p>
              <a:endParaRPr lang="de-DE"/>
            </a:p>
          </p:txBody>
        </p:sp>
        <p:sp>
          <p:nvSpPr>
            <p:cNvPr id="6" name="TextBox 6"/>
            <p:cNvSpPr txBox="1"/>
            <p:nvPr/>
          </p:nvSpPr>
          <p:spPr>
            <a:xfrm>
              <a:off x="139700" y="117475"/>
              <a:ext cx="406400" cy="441325"/>
            </a:xfrm>
            <a:prstGeom prst="rect">
              <a:avLst/>
            </a:prstGeom>
          </p:spPr>
          <p:txBody>
            <a:bodyPr lIns="50800" tIns="50800" rIns="50800" bIns="50800" rtlCol="0" anchor="ctr"/>
            <a:lstStyle/>
            <a:p>
              <a:pPr algn="ctr">
                <a:lnSpc>
                  <a:spcPts val="2940"/>
                </a:lnSpc>
              </a:pPr>
              <a:endParaRPr/>
            </a:p>
          </p:txBody>
        </p:sp>
      </p:grpSp>
      <p:grpSp>
        <p:nvGrpSpPr>
          <p:cNvPr id="7" name="Group 7"/>
          <p:cNvGrpSpPr/>
          <p:nvPr/>
        </p:nvGrpSpPr>
        <p:grpSpPr>
          <a:xfrm>
            <a:off x="2105025" y="7829550"/>
            <a:ext cx="796706" cy="781952"/>
            <a:chOff x="0" y="0"/>
            <a:chExt cx="685800" cy="673100"/>
          </a:xfrm>
        </p:grpSpPr>
        <p:sp>
          <p:nvSpPr>
            <p:cNvPr id="8" name="Freeform 8"/>
            <p:cNvSpPr/>
            <p:nvPr/>
          </p:nvSpPr>
          <p:spPr>
            <a:xfrm>
              <a:off x="0" y="0"/>
              <a:ext cx="685800" cy="668020"/>
            </a:xfrm>
            <a:custGeom>
              <a:avLst/>
              <a:gdLst/>
              <a:ahLst/>
              <a:cxnLst/>
              <a:rect l="l" t="t" r="r" b="b"/>
              <a:pathLst>
                <a:path w="685800" h="668020">
                  <a:moveTo>
                    <a:pt x="342900" y="0"/>
                  </a:moveTo>
                  <a:lnTo>
                    <a:pt x="434340" y="162560"/>
                  </a:lnTo>
                  <a:lnTo>
                    <a:pt x="618490" y="132080"/>
                  </a:lnTo>
                  <a:lnTo>
                    <a:pt x="547370" y="304800"/>
                  </a:lnTo>
                  <a:lnTo>
                    <a:pt x="685800" y="430530"/>
                  </a:lnTo>
                  <a:lnTo>
                    <a:pt x="506730" y="482600"/>
                  </a:lnTo>
                  <a:lnTo>
                    <a:pt x="495300" y="668020"/>
                  </a:lnTo>
                  <a:lnTo>
                    <a:pt x="342900" y="561340"/>
                  </a:lnTo>
                  <a:lnTo>
                    <a:pt x="190500" y="668020"/>
                  </a:lnTo>
                  <a:lnTo>
                    <a:pt x="179070" y="482600"/>
                  </a:lnTo>
                  <a:lnTo>
                    <a:pt x="0" y="430530"/>
                  </a:lnTo>
                  <a:lnTo>
                    <a:pt x="138430" y="304800"/>
                  </a:lnTo>
                  <a:lnTo>
                    <a:pt x="67310" y="132080"/>
                  </a:lnTo>
                  <a:lnTo>
                    <a:pt x="251460" y="162560"/>
                  </a:lnTo>
                  <a:close/>
                </a:path>
              </a:pathLst>
            </a:custGeom>
            <a:solidFill>
              <a:srgbClr val="F0F0F0"/>
            </a:solidFill>
          </p:spPr>
          <p:txBody>
            <a:bodyPr/>
            <a:lstStyle/>
            <a:p>
              <a:endParaRPr lang="de-DE"/>
            </a:p>
          </p:txBody>
        </p:sp>
        <p:sp>
          <p:nvSpPr>
            <p:cNvPr id="9" name="TextBox 9"/>
            <p:cNvSpPr txBox="1"/>
            <p:nvPr/>
          </p:nvSpPr>
          <p:spPr>
            <a:xfrm>
              <a:off x="139700" y="117475"/>
              <a:ext cx="406400" cy="441325"/>
            </a:xfrm>
            <a:prstGeom prst="rect">
              <a:avLst/>
            </a:prstGeom>
          </p:spPr>
          <p:txBody>
            <a:bodyPr lIns="50800" tIns="50800" rIns="50800" bIns="50800" rtlCol="0" anchor="ctr"/>
            <a:lstStyle/>
            <a:p>
              <a:pPr algn="ctr">
                <a:lnSpc>
                  <a:spcPts val="2940"/>
                </a:lnSpc>
              </a:pPr>
              <a:endParaRPr/>
            </a:p>
          </p:txBody>
        </p:sp>
      </p:grpSp>
      <p:grpSp>
        <p:nvGrpSpPr>
          <p:cNvPr id="10" name="Group 10"/>
          <p:cNvGrpSpPr/>
          <p:nvPr/>
        </p:nvGrpSpPr>
        <p:grpSpPr>
          <a:xfrm>
            <a:off x="2105025" y="4248150"/>
            <a:ext cx="796706" cy="781952"/>
            <a:chOff x="0" y="0"/>
            <a:chExt cx="685800" cy="673100"/>
          </a:xfrm>
        </p:grpSpPr>
        <p:sp>
          <p:nvSpPr>
            <p:cNvPr id="11" name="Freeform 11"/>
            <p:cNvSpPr/>
            <p:nvPr/>
          </p:nvSpPr>
          <p:spPr>
            <a:xfrm>
              <a:off x="0" y="0"/>
              <a:ext cx="685800" cy="668020"/>
            </a:xfrm>
            <a:custGeom>
              <a:avLst/>
              <a:gdLst/>
              <a:ahLst/>
              <a:cxnLst/>
              <a:rect l="l" t="t" r="r" b="b"/>
              <a:pathLst>
                <a:path w="685800" h="668020">
                  <a:moveTo>
                    <a:pt x="342900" y="0"/>
                  </a:moveTo>
                  <a:lnTo>
                    <a:pt x="434340" y="162560"/>
                  </a:lnTo>
                  <a:lnTo>
                    <a:pt x="618490" y="132080"/>
                  </a:lnTo>
                  <a:lnTo>
                    <a:pt x="547370" y="304800"/>
                  </a:lnTo>
                  <a:lnTo>
                    <a:pt x="685800" y="430530"/>
                  </a:lnTo>
                  <a:lnTo>
                    <a:pt x="506730" y="482600"/>
                  </a:lnTo>
                  <a:lnTo>
                    <a:pt x="495300" y="668020"/>
                  </a:lnTo>
                  <a:lnTo>
                    <a:pt x="342900" y="561340"/>
                  </a:lnTo>
                  <a:lnTo>
                    <a:pt x="190500" y="668020"/>
                  </a:lnTo>
                  <a:lnTo>
                    <a:pt x="179070" y="482600"/>
                  </a:lnTo>
                  <a:lnTo>
                    <a:pt x="0" y="430530"/>
                  </a:lnTo>
                  <a:lnTo>
                    <a:pt x="138430" y="304800"/>
                  </a:lnTo>
                  <a:lnTo>
                    <a:pt x="67310" y="132080"/>
                  </a:lnTo>
                  <a:lnTo>
                    <a:pt x="251460" y="162560"/>
                  </a:lnTo>
                  <a:close/>
                </a:path>
              </a:pathLst>
            </a:custGeom>
            <a:solidFill>
              <a:srgbClr val="F0F0F0"/>
            </a:solidFill>
          </p:spPr>
          <p:txBody>
            <a:bodyPr/>
            <a:lstStyle/>
            <a:p>
              <a:endParaRPr lang="de-DE"/>
            </a:p>
          </p:txBody>
        </p:sp>
        <p:sp>
          <p:nvSpPr>
            <p:cNvPr id="12" name="TextBox 12"/>
            <p:cNvSpPr txBox="1"/>
            <p:nvPr/>
          </p:nvSpPr>
          <p:spPr>
            <a:xfrm>
              <a:off x="139700" y="117475"/>
              <a:ext cx="406400" cy="441325"/>
            </a:xfrm>
            <a:prstGeom prst="rect">
              <a:avLst/>
            </a:prstGeom>
          </p:spPr>
          <p:txBody>
            <a:bodyPr lIns="50800" tIns="50800" rIns="50800" bIns="50800" rtlCol="0" anchor="ctr"/>
            <a:lstStyle/>
            <a:p>
              <a:pPr algn="ctr">
                <a:lnSpc>
                  <a:spcPts val="2940"/>
                </a:lnSpc>
              </a:pPr>
              <a:endParaRPr/>
            </a:p>
          </p:txBody>
        </p:sp>
      </p:grpSp>
      <p:grpSp>
        <p:nvGrpSpPr>
          <p:cNvPr id="13" name="Group 13"/>
          <p:cNvGrpSpPr/>
          <p:nvPr/>
        </p:nvGrpSpPr>
        <p:grpSpPr>
          <a:xfrm>
            <a:off x="3543300" y="7829550"/>
            <a:ext cx="5448300" cy="895350"/>
            <a:chOff x="0" y="0"/>
            <a:chExt cx="7264400" cy="1193800"/>
          </a:xfrm>
        </p:grpSpPr>
        <p:sp>
          <p:nvSpPr>
            <p:cNvPr id="14" name="TextBox 14"/>
            <p:cNvSpPr txBox="1"/>
            <p:nvPr/>
          </p:nvSpPr>
          <p:spPr>
            <a:xfrm>
              <a:off x="0" y="731584"/>
              <a:ext cx="7264400" cy="462216"/>
            </a:xfrm>
            <a:prstGeom prst="rect">
              <a:avLst/>
            </a:prstGeom>
          </p:spPr>
          <p:txBody>
            <a:bodyPr lIns="0" tIns="0" rIns="0" bIns="0" rtlCol="0" anchor="t">
              <a:spAutoFit/>
            </a:bodyPr>
            <a:lstStyle/>
            <a:p>
              <a:pPr marL="0" lvl="0" indent="0" algn="l">
                <a:lnSpc>
                  <a:spcPts val="2939"/>
                </a:lnSpc>
              </a:pPr>
              <a:r>
                <a:rPr lang="en-US" sz="2099">
                  <a:solidFill>
                    <a:srgbClr val="F0F0F0"/>
                  </a:solidFill>
                  <a:latin typeface="DM Sans"/>
                  <a:ea typeface="DM Sans"/>
                  <a:cs typeface="DM Sans"/>
                  <a:sym typeface="DM Sans"/>
                </a:rPr>
                <a:t>www.istt.com</a:t>
              </a:r>
            </a:p>
          </p:txBody>
        </p:sp>
        <p:sp>
          <p:nvSpPr>
            <p:cNvPr id="15" name="TextBox 15"/>
            <p:cNvSpPr txBox="1"/>
            <p:nvPr/>
          </p:nvSpPr>
          <p:spPr>
            <a:xfrm>
              <a:off x="0" y="-47625"/>
              <a:ext cx="7264400" cy="571208"/>
            </a:xfrm>
            <a:prstGeom prst="rect">
              <a:avLst/>
            </a:prstGeom>
          </p:spPr>
          <p:txBody>
            <a:bodyPr lIns="0" tIns="0" rIns="0" bIns="0" rtlCol="0" anchor="t">
              <a:spAutoFit/>
            </a:bodyPr>
            <a:lstStyle/>
            <a:p>
              <a:pPr marL="0" lvl="0" indent="0" algn="l">
                <a:lnSpc>
                  <a:spcPts val="3639"/>
                </a:lnSpc>
              </a:pPr>
              <a:r>
                <a:rPr lang="en-US" sz="2599">
                  <a:solidFill>
                    <a:srgbClr val="F0F0F0"/>
                  </a:solidFill>
                  <a:latin typeface="DM Sans"/>
                  <a:ea typeface="DM Sans"/>
                  <a:cs typeface="DM Sans"/>
                  <a:sym typeface="DM Sans"/>
                </a:rPr>
                <a:t>WEBSITE</a:t>
              </a:r>
            </a:p>
          </p:txBody>
        </p:sp>
      </p:grpSp>
      <p:grpSp>
        <p:nvGrpSpPr>
          <p:cNvPr id="16" name="Group 16"/>
          <p:cNvGrpSpPr/>
          <p:nvPr/>
        </p:nvGrpSpPr>
        <p:grpSpPr>
          <a:xfrm>
            <a:off x="3543300" y="5826913"/>
            <a:ext cx="6882953" cy="1621084"/>
            <a:chOff x="0" y="0"/>
            <a:chExt cx="9177270" cy="2161445"/>
          </a:xfrm>
        </p:grpSpPr>
        <p:sp>
          <p:nvSpPr>
            <p:cNvPr id="17" name="TextBox 17"/>
            <p:cNvSpPr txBox="1"/>
            <p:nvPr/>
          </p:nvSpPr>
          <p:spPr>
            <a:xfrm>
              <a:off x="0" y="1699230"/>
              <a:ext cx="7264400" cy="462216"/>
            </a:xfrm>
            <a:prstGeom prst="rect">
              <a:avLst/>
            </a:prstGeom>
          </p:spPr>
          <p:txBody>
            <a:bodyPr lIns="0" tIns="0" rIns="0" bIns="0" rtlCol="0" anchor="t">
              <a:spAutoFit/>
            </a:bodyPr>
            <a:lstStyle/>
            <a:p>
              <a:pPr marL="0" lvl="0" indent="0" algn="l">
                <a:lnSpc>
                  <a:spcPts val="2939"/>
                </a:lnSpc>
              </a:pPr>
              <a:endParaRPr/>
            </a:p>
          </p:txBody>
        </p:sp>
        <p:sp>
          <p:nvSpPr>
            <p:cNvPr id="18" name="TextBox 18"/>
            <p:cNvSpPr txBox="1"/>
            <p:nvPr/>
          </p:nvSpPr>
          <p:spPr>
            <a:xfrm>
              <a:off x="0" y="-47625"/>
              <a:ext cx="9177270" cy="1794480"/>
            </a:xfrm>
            <a:prstGeom prst="rect">
              <a:avLst/>
            </a:prstGeom>
          </p:spPr>
          <p:txBody>
            <a:bodyPr lIns="0" tIns="0" rIns="0" bIns="0" rtlCol="0" anchor="t">
              <a:spAutoFit/>
            </a:bodyPr>
            <a:lstStyle/>
            <a:p>
              <a:pPr marL="0" lvl="0" indent="0" algn="l">
                <a:lnSpc>
                  <a:spcPts val="3639"/>
                </a:lnSpc>
              </a:pPr>
              <a:r>
                <a:rPr lang="en-US" sz="2599" dirty="0">
                  <a:solidFill>
                    <a:srgbClr val="F0F0F0"/>
                  </a:solidFill>
                  <a:latin typeface="DM Sans"/>
                  <a:ea typeface="DM Sans"/>
                  <a:cs typeface="DM Sans"/>
                  <a:sym typeface="DM Sans"/>
                </a:rPr>
                <a:t>REG. OFFICE: 8 WOLVERTON ROAD, SMITTERFIELD, STRATFORD-UPON-AVON, CV37 0HB, UNITED KINGDOM</a:t>
              </a:r>
            </a:p>
          </p:txBody>
        </p:sp>
      </p:grpSp>
      <p:grpSp>
        <p:nvGrpSpPr>
          <p:cNvPr id="19" name="Group 19"/>
          <p:cNvGrpSpPr/>
          <p:nvPr/>
        </p:nvGrpSpPr>
        <p:grpSpPr>
          <a:xfrm>
            <a:off x="3543300" y="4248150"/>
            <a:ext cx="6442775" cy="864991"/>
            <a:chOff x="0" y="0"/>
            <a:chExt cx="8590367" cy="1153321"/>
          </a:xfrm>
        </p:grpSpPr>
        <p:sp>
          <p:nvSpPr>
            <p:cNvPr id="20" name="TextBox 20"/>
            <p:cNvSpPr txBox="1"/>
            <p:nvPr/>
          </p:nvSpPr>
          <p:spPr>
            <a:xfrm>
              <a:off x="0" y="691105"/>
              <a:ext cx="7264400" cy="462216"/>
            </a:xfrm>
            <a:prstGeom prst="rect">
              <a:avLst/>
            </a:prstGeom>
          </p:spPr>
          <p:txBody>
            <a:bodyPr lIns="0" tIns="0" rIns="0" bIns="0" rtlCol="0" anchor="t">
              <a:spAutoFit/>
            </a:bodyPr>
            <a:lstStyle/>
            <a:p>
              <a:pPr marL="0" lvl="0" indent="0" algn="l">
                <a:lnSpc>
                  <a:spcPts val="2939"/>
                </a:lnSpc>
              </a:pPr>
              <a:r>
                <a:rPr lang="en-US" sz="2099">
                  <a:solidFill>
                    <a:srgbClr val="F0F0F0"/>
                  </a:solidFill>
                  <a:latin typeface="DM Sans"/>
                  <a:ea typeface="DM Sans"/>
                  <a:cs typeface="DM Sans"/>
                  <a:sym typeface="DM Sans"/>
                </a:rPr>
                <a:t>gosatti@istt.com</a:t>
              </a:r>
            </a:p>
          </p:txBody>
        </p:sp>
        <p:sp>
          <p:nvSpPr>
            <p:cNvPr id="21" name="TextBox 21"/>
            <p:cNvSpPr txBox="1"/>
            <p:nvPr/>
          </p:nvSpPr>
          <p:spPr>
            <a:xfrm>
              <a:off x="0" y="-47625"/>
              <a:ext cx="8590367" cy="571208"/>
            </a:xfrm>
            <a:prstGeom prst="rect">
              <a:avLst/>
            </a:prstGeom>
          </p:spPr>
          <p:txBody>
            <a:bodyPr lIns="0" tIns="0" rIns="0" bIns="0" rtlCol="0" anchor="t">
              <a:spAutoFit/>
            </a:bodyPr>
            <a:lstStyle/>
            <a:p>
              <a:pPr marL="0" lvl="0" indent="0" algn="l">
                <a:lnSpc>
                  <a:spcPts val="3639"/>
                </a:lnSpc>
              </a:pPr>
              <a:r>
                <a:rPr lang="en-US" sz="2599">
                  <a:solidFill>
                    <a:srgbClr val="F0F0F0"/>
                  </a:solidFill>
                  <a:latin typeface="DM Sans"/>
                  <a:ea typeface="DM Sans"/>
                  <a:cs typeface="DM Sans"/>
                  <a:sym typeface="DM Sans"/>
                </a:rPr>
                <a:t>TREVOR GOSATTI - EXECUTIVE DIRECTOR</a:t>
              </a:r>
            </a:p>
          </p:txBody>
        </p:sp>
      </p:grpSp>
      <p:sp>
        <p:nvSpPr>
          <p:cNvPr id="22" name="TextBox 22"/>
          <p:cNvSpPr txBox="1"/>
          <p:nvPr/>
        </p:nvSpPr>
        <p:spPr>
          <a:xfrm>
            <a:off x="666750" y="851535"/>
            <a:ext cx="9763125" cy="2501265"/>
          </a:xfrm>
          <a:prstGeom prst="rect">
            <a:avLst/>
          </a:prstGeom>
        </p:spPr>
        <p:txBody>
          <a:bodyPr lIns="0" tIns="0" rIns="0" bIns="0" rtlCol="0" anchor="t">
            <a:spAutoFit/>
          </a:bodyPr>
          <a:lstStyle/>
          <a:p>
            <a:pPr marL="0" lvl="0" indent="0" algn="l">
              <a:lnSpc>
                <a:spcPts val="9600"/>
              </a:lnSpc>
              <a:spcBef>
                <a:spcPct val="0"/>
              </a:spcBef>
            </a:pPr>
            <a:r>
              <a:rPr lang="en-US" sz="9600" u="none" strike="noStrike">
                <a:solidFill>
                  <a:srgbClr val="F0F0F0"/>
                </a:solidFill>
                <a:latin typeface="Georgia Pro Light"/>
                <a:ea typeface="Georgia Pro Light"/>
                <a:cs typeface="Georgia Pro Light"/>
                <a:sym typeface="Georgia Pro Light"/>
              </a:rPr>
              <a:t>Contact Information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B1C2D"/>
        </a:solidFill>
        <a:effectLst/>
      </p:bgPr>
    </p:bg>
    <p:spTree>
      <p:nvGrpSpPr>
        <p:cNvPr id="1" name=""/>
        <p:cNvGrpSpPr/>
        <p:nvPr/>
      </p:nvGrpSpPr>
      <p:grpSpPr>
        <a:xfrm>
          <a:off x="0" y="0"/>
          <a:ext cx="0" cy="0"/>
          <a:chOff x="0" y="0"/>
          <a:chExt cx="0" cy="0"/>
        </a:xfrm>
      </p:grpSpPr>
      <p:grpSp>
        <p:nvGrpSpPr>
          <p:cNvPr id="2" name="Group 2"/>
          <p:cNvGrpSpPr/>
          <p:nvPr/>
        </p:nvGrpSpPr>
        <p:grpSpPr>
          <a:xfrm>
            <a:off x="0" y="107343"/>
            <a:ext cx="11719897" cy="10287000"/>
            <a:chOff x="0" y="0"/>
            <a:chExt cx="1349762" cy="1184737"/>
          </a:xfrm>
        </p:grpSpPr>
        <p:sp>
          <p:nvSpPr>
            <p:cNvPr id="3" name="Freeform 3"/>
            <p:cNvSpPr/>
            <p:nvPr/>
          </p:nvSpPr>
          <p:spPr>
            <a:xfrm>
              <a:off x="0" y="0"/>
              <a:ext cx="1349762" cy="1184737"/>
            </a:xfrm>
            <a:custGeom>
              <a:avLst/>
              <a:gdLst/>
              <a:ahLst/>
              <a:cxnLst/>
              <a:rect l="l" t="t" r="r" b="b"/>
              <a:pathLst>
                <a:path w="1349762" h="1184737">
                  <a:moveTo>
                    <a:pt x="0" y="0"/>
                  </a:moveTo>
                  <a:lnTo>
                    <a:pt x="1349762" y="0"/>
                  </a:lnTo>
                  <a:lnTo>
                    <a:pt x="1349762" y="1184737"/>
                  </a:lnTo>
                  <a:lnTo>
                    <a:pt x="0" y="1184737"/>
                  </a:lnTo>
                  <a:close/>
                </a:path>
              </a:pathLst>
            </a:custGeom>
            <a:blipFill>
              <a:blip r:embed="rId2"/>
              <a:stretch>
                <a:fillRect l="-15083" r="-15083"/>
              </a:stretch>
            </a:blipFill>
          </p:spPr>
          <p:txBody>
            <a:bodyPr/>
            <a:lstStyle/>
            <a:p>
              <a:endParaRPr lang="de-DE"/>
            </a:p>
          </p:txBody>
        </p:sp>
      </p:grpSp>
      <p:sp>
        <p:nvSpPr>
          <p:cNvPr id="4" name="Freeform 4"/>
          <p:cNvSpPr/>
          <p:nvPr/>
        </p:nvSpPr>
        <p:spPr>
          <a:xfrm>
            <a:off x="13582655" y="8180743"/>
            <a:ext cx="3407252" cy="1680911"/>
          </a:xfrm>
          <a:custGeom>
            <a:avLst/>
            <a:gdLst/>
            <a:ahLst/>
            <a:cxnLst/>
            <a:rect l="l" t="t" r="r" b="b"/>
            <a:pathLst>
              <a:path w="3407252" h="1680911">
                <a:moveTo>
                  <a:pt x="0" y="0"/>
                </a:moveTo>
                <a:lnTo>
                  <a:pt x="3407252" y="0"/>
                </a:lnTo>
                <a:lnTo>
                  <a:pt x="3407252" y="1680911"/>
                </a:lnTo>
                <a:lnTo>
                  <a:pt x="0" y="1680911"/>
                </a:lnTo>
                <a:lnTo>
                  <a:pt x="0" y="0"/>
                </a:lnTo>
                <a:close/>
              </a:path>
            </a:pathLst>
          </a:custGeom>
          <a:blipFill>
            <a:blip r:embed="rId3"/>
            <a:stretch>
              <a:fillRect/>
            </a:stretch>
          </a:blipFill>
        </p:spPr>
        <p:txBody>
          <a:bodyPr/>
          <a:lstStyle/>
          <a:p>
            <a:endParaRPr lang="de-DE"/>
          </a:p>
        </p:txBody>
      </p:sp>
      <p:sp>
        <p:nvSpPr>
          <p:cNvPr id="5" name="TextBox 5"/>
          <p:cNvSpPr txBox="1"/>
          <p:nvPr/>
        </p:nvSpPr>
        <p:spPr>
          <a:xfrm>
            <a:off x="12270984" y="676834"/>
            <a:ext cx="6280572" cy="937509"/>
          </a:xfrm>
          <a:prstGeom prst="rect">
            <a:avLst/>
          </a:prstGeom>
        </p:spPr>
        <p:txBody>
          <a:bodyPr lIns="0" tIns="0" rIns="0" bIns="0" rtlCol="0" anchor="t">
            <a:spAutoFit/>
          </a:bodyPr>
          <a:lstStyle/>
          <a:p>
            <a:pPr marL="0" lvl="0" indent="0" algn="l">
              <a:lnSpc>
                <a:spcPts val="3555"/>
              </a:lnSpc>
            </a:pPr>
            <a:r>
              <a:rPr lang="en-US" sz="3864" spc="-77">
                <a:solidFill>
                  <a:srgbClr val="F0F0F0"/>
                </a:solidFill>
                <a:latin typeface="Georgia Pro Light"/>
                <a:ea typeface="Georgia Pro Light"/>
                <a:cs typeface="Georgia Pro Light"/>
                <a:sym typeface="Georgia Pro Light"/>
              </a:rPr>
              <a:t>International Society for Trenchless Technology</a:t>
            </a:r>
          </a:p>
        </p:txBody>
      </p:sp>
      <p:grpSp>
        <p:nvGrpSpPr>
          <p:cNvPr id="6" name="Group 6"/>
          <p:cNvGrpSpPr/>
          <p:nvPr/>
        </p:nvGrpSpPr>
        <p:grpSpPr>
          <a:xfrm>
            <a:off x="12270984" y="2655536"/>
            <a:ext cx="5672295" cy="4975928"/>
            <a:chOff x="0" y="0"/>
            <a:chExt cx="7563060" cy="6634570"/>
          </a:xfrm>
        </p:grpSpPr>
        <p:sp>
          <p:nvSpPr>
            <p:cNvPr id="7" name="TextBox 7"/>
            <p:cNvSpPr txBox="1"/>
            <p:nvPr/>
          </p:nvSpPr>
          <p:spPr>
            <a:xfrm>
              <a:off x="0" y="200025"/>
              <a:ext cx="7563060" cy="3686167"/>
            </a:xfrm>
            <a:prstGeom prst="rect">
              <a:avLst/>
            </a:prstGeom>
          </p:spPr>
          <p:txBody>
            <a:bodyPr lIns="0" tIns="0" rIns="0" bIns="0" rtlCol="0" anchor="t">
              <a:spAutoFit/>
            </a:bodyPr>
            <a:lstStyle/>
            <a:p>
              <a:pPr marL="0" lvl="0" indent="0" algn="l">
                <a:lnSpc>
                  <a:spcPts val="10499"/>
                </a:lnSpc>
              </a:pPr>
              <a:r>
                <a:rPr lang="en-US" sz="10499">
                  <a:solidFill>
                    <a:srgbClr val="F0F0F0"/>
                  </a:solidFill>
                  <a:latin typeface="Georgia Pro Light"/>
                  <a:ea typeface="Georgia Pro Light"/>
                  <a:cs typeface="Georgia Pro Light"/>
                  <a:sym typeface="Georgia Pro Light"/>
                </a:rPr>
                <a:t>Strategic Plan</a:t>
              </a:r>
            </a:p>
          </p:txBody>
        </p:sp>
        <p:sp>
          <p:nvSpPr>
            <p:cNvPr id="8" name="TextBox 8"/>
            <p:cNvSpPr txBox="1"/>
            <p:nvPr/>
          </p:nvSpPr>
          <p:spPr>
            <a:xfrm>
              <a:off x="0" y="4137115"/>
              <a:ext cx="7555293" cy="2497455"/>
            </a:xfrm>
            <a:prstGeom prst="rect">
              <a:avLst/>
            </a:prstGeom>
          </p:spPr>
          <p:txBody>
            <a:bodyPr lIns="0" tIns="0" rIns="0" bIns="0" rtlCol="0" anchor="t">
              <a:spAutoFit/>
            </a:bodyPr>
            <a:lstStyle/>
            <a:p>
              <a:pPr marL="0" lvl="0" indent="0" algn="ctr">
                <a:lnSpc>
                  <a:spcPts val="5039"/>
                </a:lnSpc>
              </a:pPr>
              <a:r>
                <a:rPr lang="en-US" sz="3599">
                  <a:solidFill>
                    <a:srgbClr val="F0F0F0"/>
                  </a:solidFill>
                  <a:latin typeface="DM Sans"/>
                  <a:ea typeface="DM Sans"/>
                  <a:cs typeface="DM Sans"/>
                  <a:sym typeface="DM Sans"/>
                </a:rPr>
                <a:t>5-Year Comprehensive Overview</a:t>
              </a:r>
            </a:p>
            <a:p>
              <a:pPr marL="0" lvl="0" indent="0" algn="ctr">
                <a:lnSpc>
                  <a:spcPts val="5039"/>
                </a:lnSpc>
              </a:pPr>
              <a:r>
                <a:rPr lang="en-US" sz="3599">
                  <a:solidFill>
                    <a:srgbClr val="F0F0F0"/>
                  </a:solidFill>
                  <a:latin typeface="DM Sans"/>
                  <a:ea typeface="DM Sans"/>
                  <a:cs typeface="DM Sans"/>
                  <a:sym typeface="DM Sans"/>
                </a:rPr>
                <a:t>2026 to 2030</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B1C2D"/>
        </a:solidFill>
        <a:effectLst/>
      </p:bgPr>
    </p:bg>
    <p:spTree>
      <p:nvGrpSpPr>
        <p:cNvPr id="1" name=""/>
        <p:cNvGrpSpPr/>
        <p:nvPr/>
      </p:nvGrpSpPr>
      <p:grpSpPr>
        <a:xfrm>
          <a:off x="0" y="0"/>
          <a:ext cx="0" cy="0"/>
          <a:chOff x="0" y="0"/>
          <a:chExt cx="0" cy="0"/>
        </a:xfrm>
      </p:grpSpPr>
      <p:sp>
        <p:nvSpPr>
          <p:cNvPr id="2" name="Freeform 2"/>
          <p:cNvSpPr/>
          <p:nvPr/>
        </p:nvSpPr>
        <p:spPr>
          <a:xfrm>
            <a:off x="14468815" y="234503"/>
            <a:ext cx="2271879" cy="1183768"/>
          </a:xfrm>
          <a:custGeom>
            <a:avLst/>
            <a:gdLst/>
            <a:ahLst/>
            <a:cxnLst/>
            <a:rect l="l" t="t" r="r" b="b"/>
            <a:pathLst>
              <a:path w="2271879" h="1183768">
                <a:moveTo>
                  <a:pt x="0" y="0"/>
                </a:moveTo>
                <a:lnTo>
                  <a:pt x="2271879" y="0"/>
                </a:lnTo>
                <a:lnTo>
                  <a:pt x="2271879" y="1183769"/>
                </a:lnTo>
                <a:lnTo>
                  <a:pt x="0" y="1183769"/>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1196895" y="476413"/>
            <a:ext cx="9537780" cy="866775"/>
          </a:xfrm>
          <a:prstGeom prst="rect">
            <a:avLst/>
          </a:prstGeom>
        </p:spPr>
        <p:txBody>
          <a:bodyPr lIns="0" tIns="0" rIns="0" bIns="0" rtlCol="0" anchor="t">
            <a:spAutoFit/>
          </a:bodyPr>
          <a:lstStyle/>
          <a:p>
            <a:pPr marL="0" lvl="0" indent="0" algn="l">
              <a:lnSpc>
                <a:spcPts val="6600"/>
              </a:lnSpc>
              <a:spcBef>
                <a:spcPct val="0"/>
              </a:spcBef>
            </a:pPr>
            <a:r>
              <a:rPr lang="en-US" sz="6000" u="none" strike="noStrike">
                <a:solidFill>
                  <a:srgbClr val="F0F0F0"/>
                </a:solidFill>
                <a:latin typeface="Georgia Pro"/>
                <a:ea typeface="Georgia Pro"/>
                <a:cs typeface="Georgia Pro"/>
                <a:sym typeface="Georgia Pro"/>
              </a:rPr>
              <a:t>Introduction</a:t>
            </a:r>
            <a:r>
              <a:rPr lang="en-US" sz="6000" u="none" strike="noStrike">
                <a:solidFill>
                  <a:srgbClr val="F0F0F0"/>
                </a:solidFill>
                <a:latin typeface="Georgia Pro Light"/>
                <a:ea typeface="Georgia Pro Light"/>
                <a:cs typeface="Georgia Pro Light"/>
                <a:sym typeface="Georgia Pro Light"/>
              </a:rPr>
              <a:t> </a:t>
            </a:r>
          </a:p>
        </p:txBody>
      </p:sp>
      <p:sp>
        <p:nvSpPr>
          <p:cNvPr id="4" name="TextBox 4"/>
          <p:cNvSpPr txBox="1"/>
          <p:nvPr/>
        </p:nvSpPr>
        <p:spPr>
          <a:xfrm>
            <a:off x="1196895" y="1510445"/>
            <a:ext cx="16062405" cy="3337560"/>
          </a:xfrm>
          <a:prstGeom prst="rect">
            <a:avLst/>
          </a:prstGeom>
        </p:spPr>
        <p:txBody>
          <a:bodyPr lIns="0" tIns="0" rIns="0" bIns="0" rtlCol="0" anchor="t">
            <a:spAutoFit/>
          </a:bodyPr>
          <a:lstStyle/>
          <a:p>
            <a:pPr algn="l">
              <a:lnSpc>
                <a:spcPts val="2940"/>
              </a:lnSpc>
              <a:spcBef>
                <a:spcPct val="0"/>
              </a:spcBef>
            </a:pPr>
            <a:r>
              <a:rPr lang="en-US" sz="2100">
                <a:solidFill>
                  <a:srgbClr val="F0F0F0"/>
                </a:solidFill>
                <a:latin typeface="DM Sans"/>
                <a:ea typeface="DM Sans"/>
                <a:cs typeface="DM Sans"/>
                <a:sym typeface="DM Sans"/>
              </a:rPr>
              <a:t>The trenchless technology industry is entering a decisive period of opportunity. Between 2026 and 2030, global demand for sustainable, efficient, and less disruptive infrastructure solutions is forecast to rise sharply. Two technologies in particular—Horizontal Directional Drilling (HDD) and Pipe Relining—will lead this expansion, with their combined global markets projected to surpass USD 26 billion by 2030.</a:t>
            </a:r>
          </a:p>
          <a:p>
            <a:pPr algn="l">
              <a:lnSpc>
                <a:spcPts val="2940"/>
              </a:lnSpc>
              <a:spcBef>
                <a:spcPct val="0"/>
              </a:spcBef>
            </a:pPr>
            <a:endParaRPr lang="en-US" sz="2100">
              <a:solidFill>
                <a:srgbClr val="F0F0F0"/>
              </a:solidFill>
              <a:latin typeface="DM Sans"/>
              <a:ea typeface="DM Sans"/>
              <a:cs typeface="DM Sans"/>
              <a:sym typeface="DM Sans"/>
            </a:endParaRPr>
          </a:p>
          <a:p>
            <a:pPr algn="l">
              <a:lnSpc>
                <a:spcPts val="2940"/>
              </a:lnSpc>
              <a:spcBef>
                <a:spcPct val="0"/>
              </a:spcBef>
            </a:pPr>
            <a:r>
              <a:rPr lang="en-US" sz="2100">
                <a:solidFill>
                  <a:srgbClr val="F0F0F0"/>
                </a:solidFill>
                <a:latin typeface="DM Sans"/>
                <a:ea typeface="DM Sans"/>
                <a:cs typeface="DM Sans"/>
                <a:sym typeface="DM Sans"/>
              </a:rPr>
              <a:t>This positive outlook is not only a sign of growth potential but also a clear call to action. To ensure the trenchless industry can meet this global demand, the International Society for Trenchless Technology (ISTT) has prepared its 5-Year Strategic Plan (2026–2030). The plan provides a roadmap for strengthening our network, supporting innovation, developing skilled professionals, and positioning trenchless solutions as central to global infrastructure development.</a:t>
            </a:r>
          </a:p>
        </p:txBody>
      </p:sp>
      <p:sp>
        <p:nvSpPr>
          <p:cNvPr id="5" name="TextBox 5"/>
          <p:cNvSpPr txBox="1"/>
          <p:nvPr/>
        </p:nvSpPr>
        <p:spPr>
          <a:xfrm>
            <a:off x="642598" y="4943255"/>
            <a:ext cx="4637552" cy="1038220"/>
          </a:xfrm>
          <a:prstGeom prst="rect">
            <a:avLst/>
          </a:prstGeom>
        </p:spPr>
        <p:txBody>
          <a:bodyPr lIns="0" tIns="0" rIns="0" bIns="0" rtlCol="0" anchor="t">
            <a:spAutoFit/>
          </a:bodyPr>
          <a:lstStyle/>
          <a:p>
            <a:pPr algn="ctr">
              <a:lnSpc>
                <a:spcPts val="8400"/>
              </a:lnSpc>
              <a:spcBef>
                <a:spcPct val="0"/>
              </a:spcBef>
            </a:pPr>
            <a:r>
              <a:rPr lang="en-US" sz="6000">
                <a:solidFill>
                  <a:srgbClr val="F0F0F0"/>
                </a:solidFill>
                <a:latin typeface="Georgia Pro"/>
                <a:ea typeface="Georgia Pro"/>
                <a:cs typeface="Georgia Pro"/>
                <a:sym typeface="Georgia Pro"/>
              </a:rPr>
              <a:t>Why now?</a:t>
            </a:r>
          </a:p>
        </p:txBody>
      </p:sp>
      <p:sp>
        <p:nvSpPr>
          <p:cNvPr id="6" name="TextBox 6"/>
          <p:cNvSpPr txBox="1"/>
          <p:nvPr/>
        </p:nvSpPr>
        <p:spPr>
          <a:xfrm>
            <a:off x="1196895" y="6076725"/>
            <a:ext cx="16355699" cy="4080510"/>
          </a:xfrm>
          <a:prstGeom prst="rect">
            <a:avLst/>
          </a:prstGeom>
        </p:spPr>
        <p:txBody>
          <a:bodyPr lIns="0" tIns="0" rIns="0" bIns="0" rtlCol="0" anchor="t">
            <a:spAutoFit/>
          </a:bodyPr>
          <a:lstStyle/>
          <a:p>
            <a:pPr algn="l">
              <a:lnSpc>
                <a:spcPts val="2940"/>
              </a:lnSpc>
              <a:spcBef>
                <a:spcPct val="0"/>
              </a:spcBef>
            </a:pPr>
            <a:r>
              <a:rPr lang="en-US" sz="2100">
                <a:solidFill>
                  <a:srgbClr val="F0F0F0"/>
                </a:solidFill>
                <a:latin typeface="DM Sans"/>
                <a:ea typeface="DM Sans"/>
                <a:cs typeface="DM Sans"/>
                <a:sym typeface="DM Sans"/>
              </a:rPr>
              <a:t>The next five years will be critical in ensuring the trenchless industry is prepared for this surge in demand. Without coordinated action, the industry risks falling short of its potential.</a:t>
            </a:r>
          </a:p>
          <a:p>
            <a:pPr algn="l">
              <a:lnSpc>
                <a:spcPts val="2940"/>
              </a:lnSpc>
              <a:spcBef>
                <a:spcPct val="0"/>
              </a:spcBef>
            </a:pPr>
            <a:endParaRPr lang="en-US" sz="2100">
              <a:solidFill>
                <a:srgbClr val="F0F0F0"/>
              </a:solidFill>
              <a:latin typeface="DM Sans"/>
              <a:ea typeface="DM Sans"/>
              <a:cs typeface="DM Sans"/>
              <a:sym typeface="DM Sans"/>
            </a:endParaRPr>
          </a:p>
          <a:p>
            <a:pPr algn="l">
              <a:lnSpc>
                <a:spcPts val="2940"/>
              </a:lnSpc>
              <a:spcBef>
                <a:spcPct val="0"/>
              </a:spcBef>
            </a:pPr>
            <a:r>
              <a:rPr lang="en-US" sz="2100">
                <a:solidFill>
                  <a:srgbClr val="F0F0F0"/>
                </a:solidFill>
                <a:latin typeface="DM Sans"/>
                <a:ea typeface="DM Sans"/>
                <a:cs typeface="DM Sans"/>
                <a:sym typeface="DM Sans"/>
              </a:rPr>
              <a:t> The ISTT Strategic Plan (2026–2030) has therefore been prepared to:</a:t>
            </a:r>
          </a:p>
          <a:p>
            <a:pPr algn="l">
              <a:lnSpc>
                <a:spcPts val="2940"/>
              </a:lnSpc>
              <a:spcBef>
                <a:spcPct val="0"/>
              </a:spcBef>
            </a:pPr>
            <a:r>
              <a:rPr lang="en-US" sz="2100">
                <a:solidFill>
                  <a:srgbClr val="F0F0F0"/>
                </a:solidFill>
                <a:latin typeface="DM Sans"/>
                <a:ea typeface="DM Sans"/>
                <a:cs typeface="DM Sans"/>
                <a:sym typeface="DM Sans"/>
              </a:rPr>
              <a:t> - Harness growth opportunities in HDD, relining and other trenchless technologies by supporting knowledge exchange across member societies.</a:t>
            </a:r>
          </a:p>
          <a:p>
            <a:pPr algn="l">
              <a:lnSpc>
                <a:spcPts val="2940"/>
              </a:lnSpc>
              <a:spcBef>
                <a:spcPct val="0"/>
              </a:spcBef>
            </a:pPr>
            <a:r>
              <a:rPr lang="en-US" sz="2100">
                <a:solidFill>
                  <a:srgbClr val="F0F0F0"/>
                </a:solidFill>
                <a:latin typeface="DM Sans"/>
                <a:ea typeface="DM Sans"/>
                <a:cs typeface="DM Sans"/>
                <a:sym typeface="DM Sans"/>
              </a:rPr>
              <a:t> - Develop capacity through training, certification, and professional development to meet the rising demand for skilled trenchless practitioners.</a:t>
            </a:r>
          </a:p>
          <a:p>
            <a:pPr algn="l">
              <a:lnSpc>
                <a:spcPts val="2940"/>
              </a:lnSpc>
              <a:spcBef>
                <a:spcPct val="0"/>
              </a:spcBef>
            </a:pPr>
            <a:r>
              <a:rPr lang="en-US" sz="2100">
                <a:solidFill>
                  <a:srgbClr val="F0F0F0"/>
                </a:solidFill>
                <a:latin typeface="DM Sans"/>
                <a:ea typeface="DM Sans"/>
                <a:cs typeface="DM Sans"/>
                <a:sym typeface="DM Sans"/>
              </a:rPr>
              <a:t> - Foster innovation by promoting collaboration between industry, academia, and technology developers.</a:t>
            </a:r>
          </a:p>
          <a:p>
            <a:pPr algn="l">
              <a:lnSpc>
                <a:spcPts val="2940"/>
              </a:lnSpc>
              <a:spcBef>
                <a:spcPct val="0"/>
              </a:spcBef>
            </a:pPr>
            <a:r>
              <a:rPr lang="en-US" sz="2100">
                <a:solidFill>
                  <a:srgbClr val="F0F0F0"/>
                </a:solidFill>
                <a:latin typeface="DM Sans"/>
                <a:ea typeface="DM Sans"/>
                <a:cs typeface="DM Sans"/>
                <a:sym typeface="DM Sans"/>
              </a:rPr>
              <a:t> - Advocate globally for the recognition of trenchless solutions as sustainable, cost-effective infrastructure methods.</a:t>
            </a:r>
          </a:p>
          <a:p>
            <a:pPr algn="l">
              <a:lnSpc>
                <a:spcPts val="2940"/>
              </a:lnSpc>
              <a:spcBef>
                <a:spcPct val="0"/>
              </a:spcBef>
            </a:pPr>
            <a:endParaRPr lang="en-US" sz="2100">
              <a:solidFill>
                <a:srgbClr val="F0F0F0"/>
              </a:solidFill>
              <a:latin typeface="DM Sans"/>
              <a:ea typeface="DM Sans"/>
              <a:cs typeface="DM Sans"/>
              <a:sym typeface="DM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B1C2D"/>
        </a:solidFill>
        <a:effectLst/>
      </p:bgPr>
    </p:bg>
    <p:spTree>
      <p:nvGrpSpPr>
        <p:cNvPr id="1" name=""/>
        <p:cNvGrpSpPr/>
        <p:nvPr/>
      </p:nvGrpSpPr>
      <p:grpSpPr>
        <a:xfrm>
          <a:off x="0" y="0"/>
          <a:ext cx="0" cy="0"/>
          <a:chOff x="0" y="0"/>
          <a:chExt cx="0" cy="0"/>
        </a:xfrm>
      </p:grpSpPr>
      <p:grpSp>
        <p:nvGrpSpPr>
          <p:cNvPr id="2" name="Group 2"/>
          <p:cNvGrpSpPr/>
          <p:nvPr/>
        </p:nvGrpSpPr>
        <p:grpSpPr>
          <a:xfrm>
            <a:off x="1172139" y="6262834"/>
            <a:ext cx="16272874" cy="3648465"/>
            <a:chOff x="0" y="0"/>
            <a:chExt cx="2521094" cy="565243"/>
          </a:xfrm>
        </p:grpSpPr>
        <p:sp>
          <p:nvSpPr>
            <p:cNvPr id="3" name="Freeform 3"/>
            <p:cNvSpPr/>
            <p:nvPr/>
          </p:nvSpPr>
          <p:spPr>
            <a:xfrm>
              <a:off x="0" y="0"/>
              <a:ext cx="2521094" cy="565243"/>
            </a:xfrm>
            <a:custGeom>
              <a:avLst/>
              <a:gdLst/>
              <a:ahLst/>
              <a:cxnLst/>
              <a:rect l="l" t="t" r="r" b="b"/>
              <a:pathLst>
                <a:path w="2521094" h="565243">
                  <a:moveTo>
                    <a:pt x="0" y="0"/>
                  </a:moveTo>
                  <a:lnTo>
                    <a:pt x="2521094" y="0"/>
                  </a:lnTo>
                  <a:lnTo>
                    <a:pt x="2521094" y="565243"/>
                  </a:lnTo>
                  <a:lnTo>
                    <a:pt x="0" y="565243"/>
                  </a:lnTo>
                  <a:close/>
                </a:path>
              </a:pathLst>
            </a:custGeom>
            <a:blipFill>
              <a:blip r:embed="rId2"/>
              <a:stretch>
                <a:fillRect t="-31472" b="-31472"/>
              </a:stretch>
            </a:blipFill>
          </p:spPr>
          <p:txBody>
            <a:bodyPr/>
            <a:lstStyle/>
            <a:p>
              <a:endParaRPr lang="de-DE"/>
            </a:p>
          </p:txBody>
        </p:sp>
      </p:grpSp>
      <p:grpSp>
        <p:nvGrpSpPr>
          <p:cNvPr id="4" name="Group 4"/>
          <p:cNvGrpSpPr/>
          <p:nvPr/>
        </p:nvGrpSpPr>
        <p:grpSpPr>
          <a:xfrm>
            <a:off x="1269956" y="666750"/>
            <a:ext cx="15989344" cy="5820358"/>
            <a:chOff x="0" y="0"/>
            <a:chExt cx="21319125" cy="7760477"/>
          </a:xfrm>
        </p:grpSpPr>
        <p:sp>
          <p:nvSpPr>
            <p:cNvPr id="5" name="TextBox 5"/>
            <p:cNvSpPr txBox="1"/>
            <p:nvPr/>
          </p:nvSpPr>
          <p:spPr>
            <a:xfrm>
              <a:off x="0" y="57150"/>
              <a:ext cx="21319125" cy="1356790"/>
            </a:xfrm>
            <a:prstGeom prst="rect">
              <a:avLst/>
            </a:prstGeom>
          </p:spPr>
          <p:txBody>
            <a:bodyPr lIns="0" tIns="0" rIns="0" bIns="0" rtlCol="0" anchor="t">
              <a:spAutoFit/>
            </a:bodyPr>
            <a:lstStyle/>
            <a:p>
              <a:pPr marL="0" lvl="0" indent="0" algn="l">
                <a:lnSpc>
                  <a:spcPts val="7700"/>
                </a:lnSpc>
              </a:pPr>
              <a:r>
                <a:rPr lang="en-US" sz="7000">
                  <a:solidFill>
                    <a:srgbClr val="F0F0F0"/>
                  </a:solidFill>
                  <a:latin typeface="Georgia Pro Light"/>
                  <a:ea typeface="Georgia Pro Light"/>
                  <a:cs typeface="Georgia Pro Light"/>
                  <a:sym typeface="Georgia Pro Light"/>
                </a:rPr>
                <a:t>Welcome to ISTT</a:t>
              </a:r>
            </a:p>
          </p:txBody>
        </p:sp>
        <p:sp>
          <p:nvSpPr>
            <p:cNvPr id="6" name="TextBox 6"/>
            <p:cNvSpPr txBox="1"/>
            <p:nvPr/>
          </p:nvSpPr>
          <p:spPr>
            <a:xfrm>
              <a:off x="0" y="1840372"/>
              <a:ext cx="21319125" cy="5920105"/>
            </a:xfrm>
            <a:prstGeom prst="rect">
              <a:avLst/>
            </a:prstGeom>
          </p:spPr>
          <p:txBody>
            <a:bodyPr lIns="0" tIns="0" rIns="0" bIns="0" rtlCol="0" anchor="t">
              <a:spAutoFit/>
            </a:bodyPr>
            <a:lstStyle/>
            <a:p>
              <a:pPr marL="0" lvl="0" indent="0" algn="l">
                <a:lnSpc>
                  <a:spcPts val="2940"/>
                </a:lnSpc>
              </a:pPr>
              <a:r>
                <a:rPr lang="en-US" sz="2100">
                  <a:solidFill>
                    <a:srgbClr val="F0F0F0"/>
                  </a:solidFill>
                  <a:latin typeface="DM Sans"/>
                  <a:ea typeface="DM Sans"/>
                  <a:cs typeface="DM Sans"/>
                  <a:sym typeface="DM Sans"/>
                </a:rPr>
                <a:t>The International Society for Trenchless Technology (ISTT) plays a pivotal role in promoting trenchless technologies worldwide, fostering innovation and collaboration among industry professionals and stakeholders.</a:t>
              </a:r>
            </a:p>
            <a:p>
              <a:pPr marL="0" lvl="0" indent="0" algn="l">
                <a:lnSpc>
                  <a:spcPts val="2940"/>
                </a:lnSpc>
              </a:pPr>
              <a:endParaRPr lang="en-US" sz="2100">
                <a:solidFill>
                  <a:srgbClr val="F0F0F0"/>
                </a:solidFill>
                <a:latin typeface="DM Sans"/>
                <a:ea typeface="DM Sans"/>
                <a:cs typeface="DM Sans"/>
                <a:sym typeface="DM Sans"/>
              </a:endParaRPr>
            </a:p>
            <a:p>
              <a:pPr marL="0" lvl="0" indent="0" algn="l">
                <a:lnSpc>
                  <a:spcPts val="2940"/>
                </a:lnSpc>
              </a:pPr>
              <a:r>
                <a:rPr lang="en-US" sz="2100">
                  <a:solidFill>
                    <a:srgbClr val="F0F0F0"/>
                  </a:solidFill>
                  <a:latin typeface="DM Sans"/>
                  <a:ea typeface="DM Sans"/>
                  <a:cs typeface="DM Sans"/>
                  <a:sym typeface="DM Sans"/>
                </a:rPr>
                <a:t>The International Society for Trenchless Technology (ISTT) was established in September 1986 as a United Kingdom private limited company with the object "to advance the science and practice of trenchless technology for the public benefit..." and "to promote education, training, study and research in the said science and practice for the public benefit, and to publish the useful results of the same." In the years that followed, ISTT affiliated with regional trenchless societies located throughout the world to advance these objectives globally.</a:t>
              </a:r>
            </a:p>
            <a:p>
              <a:pPr marL="0" lvl="0" indent="0" algn="l">
                <a:lnSpc>
                  <a:spcPts val="2940"/>
                </a:lnSpc>
              </a:pPr>
              <a:endParaRPr lang="en-US" sz="2100">
                <a:solidFill>
                  <a:srgbClr val="F0F0F0"/>
                </a:solidFill>
                <a:latin typeface="DM Sans"/>
                <a:ea typeface="DM Sans"/>
                <a:cs typeface="DM Sans"/>
                <a:sym typeface="DM Sans"/>
              </a:endParaRPr>
            </a:p>
            <a:p>
              <a:pPr marL="0" lvl="0" indent="0" algn="l">
                <a:lnSpc>
                  <a:spcPts val="2940"/>
                </a:lnSpc>
              </a:pPr>
              <a:r>
                <a:rPr lang="en-US" sz="2100">
                  <a:solidFill>
                    <a:srgbClr val="F0F0F0"/>
                  </a:solidFill>
                  <a:latin typeface="DM Sans"/>
                  <a:ea typeface="DM Sans"/>
                  <a:cs typeface="DM Sans"/>
                  <a:sym typeface="DM Sans"/>
                </a:rPr>
                <a:t>ISTT has 28 </a:t>
              </a:r>
              <a:r>
                <a:rPr lang="en-US" sz="2100" u="sng">
                  <a:solidFill>
                    <a:srgbClr val="F0F0F0"/>
                  </a:solidFill>
                  <a:latin typeface="DM Sans"/>
                  <a:ea typeface="DM Sans"/>
                  <a:cs typeface="DM Sans"/>
                  <a:sym typeface="DM Sans"/>
                  <a:hlinkClick r:id="rId3" tooltip="https://istt.com/affiliated-societies"/>
                </a:rPr>
                <a:t>Affiliated Societies</a:t>
              </a:r>
              <a:r>
                <a:rPr lang="en-US" sz="2100">
                  <a:solidFill>
                    <a:srgbClr val="F0F0F0"/>
                  </a:solidFill>
                  <a:latin typeface="DM Sans"/>
                  <a:ea typeface="DM Sans"/>
                  <a:cs typeface="DM Sans"/>
                  <a:sym typeface="DM Sans"/>
                </a:rPr>
                <a:t>. All recorded members of an Affiliated Society are members of ISTT. In addition to Affiliated Society members, ISTT has a limited number of direct members who reside in regions where no Affiliate Society exits.</a:t>
              </a:r>
            </a:p>
            <a:p>
              <a:pPr marL="0" lvl="0" indent="0" algn="l">
                <a:lnSpc>
                  <a:spcPts val="2940"/>
                </a:lnSpc>
              </a:pPr>
              <a:endParaRPr lang="en-US" sz="2100">
                <a:solidFill>
                  <a:srgbClr val="F0F0F0"/>
                </a:solidFill>
                <a:latin typeface="DM Sans"/>
                <a:ea typeface="DM Sans"/>
                <a:cs typeface="DM Sans"/>
                <a:sym typeface="DM San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B1C2D"/>
        </a:solidFill>
        <a:effectLst/>
      </p:bgPr>
    </p:bg>
    <p:spTree>
      <p:nvGrpSpPr>
        <p:cNvPr id="1" name=""/>
        <p:cNvGrpSpPr/>
        <p:nvPr/>
      </p:nvGrpSpPr>
      <p:grpSpPr>
        <a:xfrm>
          <a:off x="0" y="0"/>
          <a:ext cx="0" cy="0"/>
          <a:chOff x="0" y="0"/>
          <a:chExt cx="0" cy="0"/>
        </a:xfrm>
      </p:grpSpPr>
      <p:grpSp>
        <p:nvGrpSpPr>
          <p:cNvPr id="2" name="Group 2"/>
          <p:cNvGrpSpPr/>
          <p:nvPr/>
        </p:nvGrpSpPr>
        <p:grpSpPr>
          <a:xfrm>
            <a:off x="10734675" y="0"/>
            <a:ext cx="7553325" cy="10287000"/>
            <a:chOff x="0" y="0"/>
            <a:chExt cx="1170208" cy="1593725"/>
          </a:xfrm>
        </p:grpSpPr>
        <p:sp>
          <p:nvSpPr>
            <p:cNvPr id="3" name="Freeform 3"/>
            <p:cNvSpPr/>
            <p:nvPr/>
          </p:nvSpPr>
          <p:spPr>
            <a:xfrm>
              <a:off x="0" y="0"/>
              <a:ext cx="1170208" cy="1593725"/>
            </a:xfrm>
            <a:custGeom>
              <a:avLst/>
              <a:gdLst/>
              <a:ahLst/>
              <a:cxnLst/>
              <a:rect l="l" t="t" r="r" b="b"/>
              <a:pathLst>
                <a:path w="1170208" h="1593725">
                  <a:moveTo>
                    <a:pt x="0" y="0"/>
                  </a:moveTo>
                  <a:lnTo>
                    <a:pt x="1170208" y="0"/>
                  </a:lnTo>
                  <a:lnTo>
                    <a:pt x="1170208" y="1593725"/>
                  </a:lnTo>
                  <a:lnTo>
                    <a:pt x="0" y="1593725"/>
                  </a:lnTo>
                  <a:close/>
                </a:path>
              </a:pathLst>
            </a:custGeom>
            <a:blipFill>
              <a:blip r:embed="rId2"/>
              <a:stretch>
                <a:fillRect t="-205" b="-205"/>
              </a:stretch>
            </a:blipFill>
          </p:spPr>
          <p:txBody>
            <a:bodyPr/>
            <a:lstStyle/>
            <a:p>
              <a:endParaRPr lang="de-DE"/>
            </a:p>
          </p:txBody>
        </p:sp>
      </p:grpSp>
      <p:sp>
        <p:nvSpPr>
          <p:cNvPr id="4" name="Freeform 4"/>
          <p:cNvSpPr/>
          <p:nvPr/>
        </p:nvSpPr>
        <p:spPr>
          <a:xfrm>
            <a:off x="666750" y="3857242"/>
            <a:ext cx="7585368" cy="6049331"/>
          </a:xfrm>
          <a:custGeom>
            <a:avLst/>
            <a:gdLst/>
            <a:ahLst/>
            <a:cxnLst/>
            <a:rect l="l" t="t" r="r" b="b"/>
            <a:pathLst>
              <a:path w="7585368" h="6049331">
                <a:moveTo>
                  <a:pt x="0" y="0"/>
                </a:moveTo>
                <a:lnTo>
                  <a:pt x="7585368" y="0"/>
                </a:lnTo>
                <a:lnTo>
                  <a:pt x="7585368" y="6049331"/>
                </a:lnTo>
                <a:lnTo>
                  <a:pt x="0" y="6049331"/>
                </a:lnTo>
                <a:lnTo>
                  <a:pt x="0" y="0"/>
                </a:lnTo>
                <a:close/>
              </a:path>
            </a:pathLst>
          </a:custGeom>
          <a:blipFill>
            <a:blip r:embed="rId3"/>
            <a:stretch>
              <a:fillRect/>
            </a:stretch>
          </a:blipFill>
        </p:spPr>
        <p:txBody>
          <a:bodyPr/>
          <a:lstStyle/>
          <a:p>
            <a:endParaRPr lang="de-DE"/>
          </a:p>
        </p:txBody>
      </p:sp>
      <p:grpSp>
        <p:nvGrpSpPr>
          <p:cNvPr id="5" name="Group 5"/>
          <p:cNvGrpSpPr/>
          <p:nvPr/>
        </p:nvGrpSpPr>
        <p:grpSpPr>
          <a:xfrm>
            <a:off x="666750" y="666750"/>
            <a:ext cx="8324850" cy="3004131"/>
            <a:chOff x="0" y="0"/>
            <a:chExt cx="11099800" cy="4005508"/>
          </a:xfrm>
        </p:grpSpPr>
        <p:sp>
          <p:nvSpPr>
            <p:cNvPr id="6" name="TextBox 6"/>
            <p:cNvSpPr txBox="1"/>
            <p:nvPr/>
          </p:nvSpPr>
          <p:spPr>
            <a:xfrm>
              <a:off x="0" y="66675"/>
              <a:ext cx="11099800" cy="1554696"/>
            </a:xfrm>
            <a:prstGeom prst="rect">
              <a:avLst/>
            </a:prstGeom>
          </p:spPr>
          <p:txBody>
            <a:bodyPr lIns="0" tIns="0" rIns="0" bIns="0" rtlCol="0" anchor="t">
              <a:spAutoFit/>
            </a:bodyPr>
            <a:lstStyle/>
            <a:p>
              <a:pPr marL="0" lvl="0" indent="0" algn="l">
                <a:lnSpc>
                  <a:spcPts val="8800"/>
                </a:lnSpc>
              </a:pPr>
              <a:r>
                <a:rPr lang="en-US" sz="8000">
                  <a:solidFill>
                    <a:srgbClr val="F0F0F0"/>
                  </a:solidFill>
                  <a:latin typeface="Georgia Pro Light"/>
                  <a:ea typeface="Georgia Pro Light"/>
                  <a:cs typeface="Georgia Pro Light"/>
                  <a:sym typeface="Georgia Pro Light"/>
                </a:rPr>
                <a:t>Key Goals</a:t>
              </a:r>
            </a:p>
          </p:txBody>
        </p:sp>
        <p:sp>
          <p:nvSpPr>
            <p:cNvPr id="7" name="TextBox 7"/>
            <p:cNvSpPr txBox="1"/>
            <p:nvPr/>
          </p:nvSpPr>
          <p:spPr>
            <a:xfrm>
              <a:off x="0" y="2047803"/>
              <a:ext cx="11099800" cy="1957705"/>
            </a:xfrm>
            <a:prstGeom prst="rect">
              <a:avLst/>
            </a:prstGeom>
          </p:spPr>
          <p:txBody>
            <a:bodyPr lIns="0" tIns="0" rIns="0" bIns="0" rtlCol="0" anchor="t">
              <a:spAutoFit/>
            </a:bodyPr>
            <a:lstStyle/>
            <a:p>
              <a:pPr marL="0" lvl="0" indent="0" algn="l">
                <a:lnSpc>
                  <a:spcPts val="2940"/>
                </a:lnSpc>
              </a:pPr>
              <a:r>
                <a:rPr lang="en-US" sz="2100">
                  <a:solidFill>
                    <a:srgbClr val="F0F0F0"/>
                  </a:solidFill>
                  <a:latin typeface="DM Sans"/>
                  <a:ea typeface="DM Sans"/>
                  <a:cs typeface="DM Sans"/>
                  <a:sym typeface="DM Sans"/>
                </a:rPr>
                <a:t>The ISTT 5-year strategic plan sets </a:t>
              </a:r>
              <a:r>
                <a:rPr lang="en-US" sz="2100" b="1">
                  <a:solidFill>
                    <a:srgbClr val="F0F0F0"/>
                  </a:solidFill>
                  <a:latin typeface="DM Sans Bold"/>
                  <a:ea typeface="DM Sans Bold"/>
                  <a:cs typeface="DM Sans Bold"/>
                  <a:sym typeface="DM Sans Bold"/>
                </a:rPr>
                <a:t>clear expectations</a:t>
              </a:r>
              <a:r>
                <a:rPr lang="en-US" sz="2100">
                  <a:solidFill>
                    <a:srgbClr val="F0F0F0"/>
                  </a:solidFill>
                  <a:latin typeface="DM Sans"/>
                  <a:ea typeface="DM Sans"/>
                  <a:cs typeface="DM Sans"/>
                  <a:sym typeface="DM Sans"/>
                </a:rPr>
                <a:t> for our community, focusing on innovation, collaboration, and growth, ensuring we effectively meet the needs of our members and stakeholders.</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B1C2D"/>
        </a:solidFill>
        <a:effectLst/>
      </p:bgPr>
    </p:bg>
    <p:spTree>
      <p:nvGrpSpPr>
        <p:cNvPr id="1" name=""/>
        <p:cNvGrpSpPr/>
        <p:nvPr/>
      </p:nvGrpSpPr>
      <p:grpSpPr>
        <a:xfrm>
          <a:off x="0" y="0"/>
          <a:ext cx="0" cy="0"/>
          <a:chOff x="0" y="0"/>
          <a:chExt cx="0" cy="0"/>
        </a:xfrm>
      </p:grpSpPr>
      <p:sp>
        <p:nvSpPr>
          <p:cNvPr id="2" name="TextBox 2"/>
          <p:cNvSpPr txBox="1"/>
          <p:nvPr/>
        </p:nvSpPr>
        <p:spPr>
          <a:xfrm>
            <a:off x="666750" y="3001168"/>
            <a:ext cx="16801750" cy="6460445"/>
          </a:xfrm>
          <a:prstGeom prst="rect">
            <a:avLst/>
          </a:prstGeom>
        </p:spPr>
        <p:txBody>
          <a:bodyPr lIns="0" tIns="0" rIns="0" bIns="0" rtlCol="0" anchor="t">
            <a:spAutoFit/>
          </a:bodyPr>
          <a:lstStyle/>
          <a:p>
            <a:pPr marL="0" lvl="0" indent="0" algn="l">
              <a:lnSpc>
                <a:spcPts val="3260"/>
              </a:lnSpc>
            </a:pPr>
            <a:r>
              <a:rPr lang="en-US" sz="2328">
                <a:solidFill>
                  <a:srgbClr val="F0F0F0"/>
                </a:solidFill>
                <a:latin typeface="DM Sans"/>
                <a:ea typeface="DM Sans"/>
                <a:cs typeface="DM Sans"/>
                <a:sym typeface="DM Sans"/>
              </a:rPr>
              <a:t>The International Society for Trenchless Technology (ISTT) is an established and respected global organisation representing the trenchless technology industry through an extensive network of Affiliate Societies and industry stakeholders worldwide.</a:t>
            </a:r>
          </a:p>
          <a:p>
            <a:pPr marL="0" lvl="0" indent="0" algn="l">
              <a:lnSpc>
                <a:spcPts val="3260"/>
              </a:lnSpc>
            </a:pPr>
            <a:endParaRPr lang="en-US" sz="2328">
              <a:solidFill>
                <a:srgbClr val="F0F0F0"/>
              </a:solidFill>
              <a:latin typeface="DM Sans"/>
              <a:ea typeface="DM Sans"/>
              <a:cs typeface="DM Sans"/>
              <a:sym typeface="DM Sans"/>
            </a:endParaRPr>
          </a:p>
          <a:p>
            <a:pPr marL="0" lvl="0" indent="0" algn="l">
              <a:lnSpc>
                <a:spcPts val="3260"/>
              </a:lnSpc>
            </a:pPr>
            <a:r>
              <a:rPr lang="en-US" sz="2328">
                <a:solidFill>
                  <a:srgbClr val="F0F0F0"/>
                </a:solidFill>
                <a:latin typeface="DM Sans"/>
                <a:ea typeface="DM Sans"/>
                <a:cs typeface="DM Sans"/>
                <a:sym typeface="DM Sans"/>
              </a:rPr>
              <a:t>ISTT has played a long-standing leadership role in promoting trenchless technology through international collaboration, knowledge sharing, and advocacy. The Society is widely recognised for delivering International No-Dig Conferences and Exhibitions, which serve as key global forums for technical exchange, innovation, and industry engagement.</a:t>
            </a:r>
          </a:p>
          <a:p>
            <a:pPr marL="0" lvl="0" indent="0" algn="l">
              <a:lnSpc>
                <a:spcPts val="3260"/>
              </a:lnSpc>
            </a:pPr>
            <a:endParaRPr lang="en-US" sz="2328">
              <a:solidFill>
                <a:srgbClr val="F0F0F0"/>
              </a:solidFill>
              <a:latin typeface="DM Sans"/>
              <a:ea typeface="DM Sans"/>
              <a:cs typeface="DM Sans"/>
              <a:sym typeface="DM Sans"/>
            </a:endParaRPr>
          </a:p>
          <a:p>
            <a:pPr marL="0" lvl="0" indent="0" algn="l">
              <a:lnSpc>
                <a:spcPts val="3260"/>
              </a:lnSpc>
            </a:pPr>
            <a:r>
              <a:rPr lang="en-US" sz="2328">
                <a:solidFill>
                  <a:srgbClr val="F0F0F0"/>
                </a:solidFill>
                <a:latin typeface="DM Sans"/>
                <a:ea typeface="DM Sans"/>
                <a:cs typeface="DM Sans"/>
                <a:sym typeface="DM Sans"/>
              </a:rPr>
              <a:t>Through its publications, technical resources, webinars, and communication platforms, ISTT supports the dissemination of best practice and advances awareness of trenchless solutions across both mature and emerging markets.</a:t>
            </a:r>
          </a:p>
          <a:p>
            <a:pPr marL="0" lvl="0" indent="0" algn="l">
              <a:lnSpc>
                <a:spcPts val="3260"/>
              </a:lnSpc>
            </a:pPr>
            <a:endParaRPr lang="en-US" sz="2328">
              <a:solidFill>
                <a:srgbClr val="F0F0F0"/>
              </a:solidFill>
              <a:latin typeface="DM Sans"/>
              <a:ea typeface="DM Sans"/>
              <a:cs typeface="DM Sans"/>
              <a:sym typeface="DM Sans"/>
            </a:endParaRPr>
          </a:p>
          <a:p>
            <a:pPr marL="0" lvl="0" indent="0" algn="l">
              <a:lnSpc>
                <a:spcPts val="3260"/>
              </a:lnSpc>
            </a:pPr>
            <a:r>
              <a:rPr lang="en-US" sz="2328">
                <a:solidFill>
                  <a:srgbClr val="F0F0F0"/>
                </a:solidFill>
                <a:latin typeface="DM Sans"/>
                <a:ea typeface="DM Sans"/>
                <a:cs typeface="DM Sans"/>
                <a:sym typeface="DM Sans"/>
              </a:rPr>
              <a:t>ISTT operates as a stable and well-governed international association, providing a strong organisational foundation to support its members and future initiatives. The Society is also recognised for promoting trenchless technology as a sustainable approach to underground infrastructure, aligned with global environmental and social objectives.</a:t>
            </a:r>
          </a:p>
          <a:p>
            <a:pPr marL="0" lvl="0" indent="0" algn="l">
              <a:lnSpc>
                <a:spcPts val="3260"/>
              </a:lnSpc>
            </a:pPr>
            <a:endParaRPr lang="en-US" sz="2328">
              <a:solidFill>
                <a:srgbClr val="F0F0F0"/>
              </a:solidFill>
              <a:latin typeface="DM Sans"/>
              <a:ea typeface="DM Sans"/>
              <a:cs typeface="DM Sans"/>
              <a:sym typeface="DM Sans"/>
            </a:endParaRPr>
          </a:p>
          <a:p>
            <a:pPr marL="0" lvl="0" indent="0" algn="l">
              <a:lnSpc>
                <a:spcPts val="3260"/>
              </a:lnSpc>
            </a:pPr>
            <a:r>
              <a:rPr lang="en-US" sz="2328">
                <a:solidFill>
                  <a:srgbClr val="F0F0F0"/>
                </a:solidFill>
                <a:latin typeface="DM Sans"/>
                <a:ea typeface="DM Sans"/>
                <a:cs typeface="DM Sans"/>
                <a:sym typeface="DM Sans"/>
              </a:rPr>
              <a:t>These achievements position ISTT as a credible global voice for trenchless technology and provide a solid platform for continued leadership and industry development.</a:t>
            </a:r>
          </a:p>
        </p:txBody>
      </p:sp>
      <p:sp>
        <p:nvSpPr>
          <p:cNvPr id="3" name="TextBox 3"/>
          <p:cNvSpPr txBox="1"/>
          <p:nvPr/>
        </p:nvSpPr>
        <p:spPr>
          <a:xfrm>
            <a:off x="666750" y="723900"/>
            <a:ext cx="10713107" cy="1974855"/>
          </a:xfrm>
          <a:prstGeom prst="rect">
            <a:avLst/>
          </a:prstGeom>
        </p:spPr>
        <p:txBody>
          <a:bodyPr lIns="0" tIns="0" rIns="0" bIns="0" rtlCol="0" anchor="t">
            <a:spAutoFit/>
          </a:bodyPr>
          <a:lstStyle/>
          <a:p>
            <a:pPr marL="0" lvl="0" indent="0" algn="l">
              <a:lnSpc>
                <a:spcPts val="7700"/>
              </a:lnSpc>
              <a:spcBef>
                <a:spcPct val="0"/>
              </a:spcBef>
            </a:pPr>
            <a:r>
              <a:rPr lang="en-US" sz="7000">
                <a:solidFill>
                  <a:srgbClr val="F0F0F0"/>
                </a:solidFill>
                <a:latin typeface="Georgia Pro Light"/>
                <a:ea typeface="Georgia Pro Light"/>
                <a:cs typeface="Georgia Pro Light"/>
                <a:sym typeface="Georgia Pro Light"/>
              </a:rPr>
              <a:t>Current Status and Achievements of ISTT</a:t>
            </a:r>
          </a:p>
        </p:txBody>
      </p:sp>
      <p:sp>
        <p:nvSpPr>
          <p:cNvPr id="4" name="Freeform 4"/>
          <p:cNvSpPr/>
          <p:nvPr/>
        </p:nvSpPr>
        <p:spPr>
          <a:xfrm>
            <a:off x="13829203" y="666750"/>
            <a:ext cx="3222185" cy="1812479"/>
          </a:xfrm>
          <a:custGeom>
            <a:avLst/>
            <a:gdLst/>
            <a:ahLst/>
            <a:cxnLst/>
            <a:rect l="l" t="t" r="r" b="b"/>
            <a:pathLst>
              <a:path w="3222185" h="1812479">
                <a:moveTo>
                  <a:pt x="0" y="0"/>
                </a:moveTo>
                <a:lnTo>
                  <a:pt x="3222186" y="0"/>
                </a:lnTo>
                <a:lnTo>
                  <a:pt x="3222186" y="1812479"/>
                </a:lnTo>
                <a:lnTo>
                  <a:pt x="0" y="1812479"/>
                </a:lnTo>
                <a:lnTo>
                  <a:pt x="0" y="0"/>
                </a:lnTo>
                <a:close/>
              </a:path>
            </a:pathLst>
          </a:custGeom>
          <a:blipFill>
            <a:blip r:embed="rId2"/>
            <a:stretch>
              <a:fillRect l="-3977" r="-3977"/>
            </a:stretch>
          </a:blipFill>
        </p:spPr>
        <p:txBody>
          <a:bodyPr/>
          <a:lstStyle/>
          <a:p>
            <a:endParaRPr 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B1C2D"/>
        </a:solidFill>
        <a:effectLst/>
      </p:bgPr>
    </p:bg>
    <p:spTree>
      <p:nvGrpSpPr>
        <p:cNvPr id="1" name=""/>
        <p:cNvGrpSpPr/>
        <p:nvPr/>
      </p:nvGrpSpPr>
      <p:grpSpPr>
        <a:xfrm>
          <a:off x="0" y="0"/>
          <a:ext cx="0" cy="0"/>
          <a:chOff x="0" y="0"/>
          <a:chExt cx="0" cy="0"/>
        </a:xfrm>
      </p:grpSpPr>
      <p:sp>
        <p:nvSpPr>
          <p:cNvPr id="2" name="Freeform 2"/>
          <p:cNvSpPr/>
          <p:nvPr/>
        </p:nvSpPr>
        <p:spPr>
          <a:xfrm>
            <a:off x="14313090" y="666750"/>
            <a:ext cx="3222185" cy="1812479"/>
          </a:xfrm>
          <a:custGeom>
            <a:avLst/>
            <a:gdLst/>
            <a:ahLst/>
            <a:cxnLst/>
            <a:rect l="l" t="t" r="r" b="b"/>
            <a:pathLst>
              <a:path w="3222185" h="1812479">
                <a:moveTo>
                  <a:pt x="0" y="0"/>
                </a:moveTo>
                <a:lnTo>
                  <a:pt x="3222185" y="0"/>
                </a:lnTo>
                <a:lnTo>
                  <a:pt x="3222185" y="1812479"/>
                </a:lnTo>
                <a:lnTo>
                  <a:pt x="0" y="1812479"/>
                </a:lnTo>
                <a:lnTo>
                  <a:pt x="0" y="0"/>
                </a:lnTo>
                <a:close/>
              </a:path>
            </a:pathLst>
          </a:custGeom>
          <a:blipFill>
            <a:blip r:embed="rId2"/>
            <a:stretch>
              <a:fillRect l="-3977" r="-3977"/>
            </a:stretch>
          </a:blipFill>
        </p:spPr>
        <p:txBody>
          <a:bodyPr/>
          <a:lstStyle/>
          <a:p>
            <a:endParaRPr lang="de-DE"/>
          </a:p>
        </p:txBody>
      </p:sp>
      <p:grpSp>
        <p:nvGrpSpPr>
          <p:cNvPr id="3" name="Group 3"/>
          <p:cNvGrpSpPr/>
          <p:nvPr/>
        </p:nvGrpSpPr>
        <p:grpSpPr>
          <a:xfrm>
            <a:off x="666750" y="666750"/>
            <a:ext cx="13449229" cy="3693525"/>
            <a:chOff x="0" y="0"/>
            <a:chExt cx="17932305" cy="4924700"/>
          </a:xfrm>
        </p:grpSpPr>
        <p:sp>
          <p:nvSpPr>
            <p:cNvPr id="4" name="TextBox 4"/>
            <p:cNvSpPr txBox="1"/>
            <p:nvPr/>
          </p:nvSpPr>
          <p:spPr>
            <a:xfrm>
              <a:off x="0" y="3281955"/>
              <a:ext cx="17609028" cy="1642745"/>
            </a:xfrm>
            <a:prstGeom prst="rect">
              <a:avLst/>
            </a:prstGeom>
          </p:spPr>
          <p:txBody>
            <a:bodyPr lIns="0" tIns="0" rIns="0" bIns="0" rtlCol="0" anchor="t">
              <a:spAutoFit/>
            </a:bodyPr>
            <a:lstStyle/>
            <a:p>
              <a:pPr marL="0" lvl="0" indent="0" algn="l">
                <a:lnSpc>
                  <a:spcPts val="3359"/>
                </a:lnSpc>
              </a:pPr>
              <a:r>
                <a:rPr lang="en-US" sz="2399">
                  <a:solidFill>
                    <a:srgbClr val="F0F0F0"/>
                  </a:solidFill>
                  <a:latin typeface="DM Sans"/>
                  <a:ea typeface="DM Sans"/>
                  <a:cs typeface="DM Sans"/>
                  <a:sym typeface="DM Sans"/>
                </a:rPr>
                <a:t>The 5-year strategic plan is vital for </a:t>
              </a:r>
              <a:r>
                <a:rPr lang="en-US" sz="2399" b="1">
                  <a:solidFill>
                    <a:srgbClr val="F0F0F0"/>
                  </a:solidFill>
                  <a:latin typeface="DM Sans Bold"/>
                  <a:ea typeface="DM Sans Bold"/>
                  <a:cs typeface="DM Sans Bold"/>
                  <a:sym typeface="DM Sans Bold"/>
                </a:rPr>
                <a:t>guiding ISTT</a:t>
              </a:r>
              <a:r>
                <a:rPr lang="en-US" sz="2399">
                  <a:solidFill>
                    <a:srgbClr val="F0F0F0"/>
                  </a:solidFill>
                  <a:latin typeface="DM Sans"/>
                  <a:ea typeface="DM Sans"/>
                  <a:cs typeface="DM Sans"/>
                  <a:sym typeface="DM Sans"/>
                </a:rPr>
                <a:t> toward achieving its mission. By aligning our vision, we ensure focused efforts and enhanced outcomes, benefiting our members and stakeholders.</a:t>
              </a:r>
            </a:p>
          </p:txBody>
        </p:sp>
        <p:sp>
          <p:nvSpPr>
            <p:cNvPr id="5" name="TextBox 5"/>
            <p:cNvSpPr txBox="1"/>
            <p:nvPr/>
          </p:nvSpPr>
          <p:spPr>
            <a:xfrm>
              <a:off x="0" y="57150"/>
              <a:ext cx="17932305" cy="1356790"/>
            </a:xfrm>
            <a:prstGeom prst="rect">
              <a:avLst/>
            </a:prstGeom>
          </p:spPr>
          <p:txBody>
            <a:bodyPr lIns="0" tIns="0" rIns="0" bIns="0" rtlCol="0" anchor="t">
              <a:spAutoFit/>
            </a:bodyPr>
            <a:lstStyle/>
            <a:p>
              <a:pPr marL="0" lvl="0" indent="0" algn="l">
                <a:lnSpc>
                  <a:spcPts val="7700"/>
                </a:lnSpc>
                <a:spcBef>
                  <a:spcPct val="0"/>
                </a:spcBef>
              </a:pPr>
              <a:r>
                <a:rPr lang="en-US" sz="7000">
                  <a:solidFill>
                    <a:srgbClr val="F0F0F0"/>
                  </a:solidFill>
                  <a:latin typeface="Georgia Pro Light"/>
                  <a:ea typeface="Georgia Pro Light"/>
                  <a:cs typeface="Georgia Pro Light"/>
                  <a:sym typeface="Georgia Pro Light"/>
                </a:rPr>
                <a:t>Vision and Mission of the Plan</a:t>
              </a:r>
            </a:p>
          </p:txBody>
        </p:sp>
        <p:sp>
          <p:nvSpPr>
            <p:cNvPr id="6" name="TextBox 6"/>
            <p:cNvSpPr txBox="1"/>
            <p:nvPr/>
          </p:nvSpPr>
          <p:spPr>
            <a:xfrm>
              <a:off x="0" y="2121275"/>
              <a:ext cx="13401505" cy="644737"/>
            </a:xfrm>
            <a:prstGeom prst="rect">
              <a:avLst/>
            </a:prstGeom>
          </p:spPr>
          <p:txBody>
            <a:bodyPr lIns="0" tIns="0" rIns="0" bIns="0" rtlCol="0" anchor="t">
              <a:spAutoFit/>
            </a:bodyPr>
            <a:lstStyle/>
            <a:p>
              <a:pPr marL="0" lvl="0" indent="0" algn="just">
                <a:lnSpc>
                  <a:spcPts val="4059"/>
                </a:lnSpc>
              </a:pPr>
              <a:r>
                <a:rPr lang="en-US" sz="2899">
                  <a:solidFill>
                    <a:srgbClr val="F0F0F0"/>
                  </a:solidFill>
                  <a:latin typeface="DM Sans"/>
                  <a:ea typeface="DM Sans"/>
                  <a:cs typeface="DM Sans"/>
                  <a:sym typeface="DM Sans"/>
                </a:rPr>
                <a:t>ALIGNING OUR VISION WITH STRATEGIC GOALS</a:t>
              </a:r>
            </a:p>
          </p:txBody>
        </p:sp>
      </p:grpSp>
      <p:sp>
        <p:nvSpPr>
          <p:cNvPr id="7" name="TextBox 7"/>
          <p:cNvSpPr txBox="1"/>
          <p:nvPr/>
        </p:nvSpPr>
        <p:spPr>
          <a:xfrm>
            <a:off x="666750" y="4528819"/>
            <a:ext cx="16868525" cy="4996181"/>
          </a:xfrm>
          <a:prstGeom prst="rect">
            <a:avLst/>
          </a:prstGeom>
        </p:spPr>
        <p:txBody>
          <a:bodyPr lIns="0" tIns="0" rIns="0" bIns="0" rtlCol="0" anchor="t">
            <a:spAutoFit/>
          </a:bodyPr>
          <a:lstStyle/>
          <a:p>
            <a:pPr algn="ctr">
              <a:lnSpc>
                <a:spcPts val="6999"/>
              </a:lnSpc>
            </a:pPr>
            <a:r>
              <a:rPr lang="en-US" sz="4999" u="sng">
                <a:solidFill>
                  <a:srgbClr val="F0F0F0"/>
                </a:solidFill>
                <a:latin typeface="Georgia Pro"/>
                <a:ea typeface="Georgia Pro"/>
                <a:cs typeface="Georgia Pro"/>
                <a:sym typeface="Georgia Pro"/>
              </a:rPr>
              <a:t>Vision</a:t>
            </a:r>
            <a:r>
              <a:rPr lang="en-US" sz="4999">
                <a:solidFill>
                  <a:srgbClr val="F0F0F0"/>
                </a:solidFill>
                <a:latin typeface="Georgia Pro"/>
                <a:ea typeface="Georgia Pro"/>
                <a:cs typeface="Georgia Pro"/>
                <a:sym typeface="Georgia Pro"/>
              </a:rPr>
              <a:t> </a:t>
            </a:r>
          </a:p>
          <a:p>
            <a:pPr algn="ctr">
              <a:lnSpc>
                <a:spcPts val="4199"/>
              </a:lnSpc>
              <a:spcBef>
                <a:spcPct val="0"/>
              </a:spcBef>
            </a:pPr>
            <a:r>
              <a:rPr lang="en-US" sz="2999">
                <a:solidFill>
                  <a:srgbClr val="F0F0F0"/>
                </a:solidFill>
                <a:latin typeface="DM Sans"/>
                <a:ea typeface="DM Sans"/>
                <a:cs typeface="DM Sans"/>
                <a:sym typeface="DM Sans"/>
              </a:rPr>
              <a:t>Leading trenchless technology throughout the world</a:t>
            </a:r>
          </a:p>
          <a:p>
            <a:pPr algn="ctr">
              <a:lnSpc>
                <a:spcPts val="4199"/>
              </a:lnSpc>
              <a:spcBef>
                <a:spcPct val="0"/>
              </a:spcBef>
            </a:pPr>
            <a:r>
              <a:rPr lang="en-US" sz="2999">
                <a:solidFill>
                  <a:srgbClr val="F0F0F0"/>
                </a:solidFill>
                <a:latin typeface="DM Sans"/>
                <a:ea typeface="DM Sans"/>
                <a:cs typeface="DM Sans"/>
                <a:sym typeface="DM Sans"/>
              </a:rPr>
              <a:t>We are the global connection for trenchless technology</a:t>
            </a:r>
          </a:p>
          <a:p>
            <a:pPr algn="ctr">
              <a:lnSpc>
                <a:spcPts val="2940"/>
              </a:lnSpc>
              <a:spcBef>
                <a:spcPct val="0"/>
              </a:spcBef>
            </a:pPr>
            <a:endParaRPr lang="en-US" sz="2999">
              <a:solidFill>
                <a:srgbClr val="F0F0F0"/>
              </a:solidFill>
              <a:latin typeface="DM Sans"/>
              <a:ea typeface="DM Sans"/>
              <a:cs typeface="DM Sans"/>
              <a:sym typeface="DM Sans"/>
            </a:endParaRPr>
          </a:p>
          <a:p>
            <a:pPr algn="ctr">
              <a:lnSpc>
                <a:spcPts val="2940"/>
              </a:lnSpc>
              <a:spcBef>
                <a:spcPct val="0"/>
              </a:spcBef>
            </a:pPr>
            <a:endParaRPr lang="en-US" sz="2999">
              <a:solidFill>
                <a:srgbClr val="F0F0F0"/>
              </a:solidFill>
              <a:latin typeface="DM Sans"/>
              <a:ea typeface="DM Sans"/>
              <a:cs typeface="DM Sans"/>
              <a:sym typeface="DM Sans"/>
            </a:endParaRPr>
          </a:p>
          <a:p>
            <a:pPr algn="ctr">
              <a:lnSpc>
                <a:spcPts val="6999"/>
              </a:lnSpc>
              <a:spcBef>
                <a:spcPct val="0"/>
              </a:spcBef>
            </a:pPr>
            <a:r>
              <a:rPr lang="en-US" sz="4999" u="sng">
                <a:solidFill>
                  <a:srgbClr val="F0F0F0"/>
                </a:solidFill>
                <a:latin typeface="Georgia Pro"/>
                <a:ea typeface="Georgia Pro"/>
                <a:cs typeface="Georgia Pro"/>
                <a:sym typeface="Georgia Pro"/>
              </a:rPr>
              <a:t>Mission</a:t>
            </a:r>
            <a:r>
              <a:rPr lang="en-US" sz="4999">
                <a:solidFill>
                  <a:srgbClr val="F0F0F0"/>
                </a:solidFill>
                <a:latin typeface="Georgia Pro"/>
                <a:ea typeface="Georgia Pro"/>
                <a:cs typeface="Georgia Pro"/>
                <a:sym typeface="Georgia Pro"/>
              </a:rPr>
              <a:t> </a:t>
            </a:r>
          </a:p>
          <a:p>
            <a:pPr algn="ctr">
              <a:lnSpc>
                <a:spcPts val="4199"/>
              </a:lnSpc>
              <a:spcBef>
                <a:spcPct val="0"/>
              </a:spcBef>
            </a:pPr>
            <a:r>
              <a:rPr lang="en-US" sz="2999">
                <a:solidFill>
                  <a:srgbClr val="F0F0F0"/>
                </a:solidFill>
                <a:latin typeface="DM Sans"/>
                <a:ea typeface="DM Sans"/>
                <a:cs typeface="DM Sans"/>
                <a:sym typeface="DM Sans"/>
              </a:rPr>
              <a:t>Influence and support industry worldwide to realise the benefits of trenchless technology.</a:t>
            </a:r>
          </a:p>
          <a:p>
            <a:pPr algn="ctr">
              <a:lnSpc>
                <a:spcPts val="4199"/>
              </a:lnSpc>
              <a:spcBef>
                <a:spcPct val="0"/>
              </a:spcBef>
            </a:pPr>
            <a:r>
              <a:rPr lang="en-US" sz="2999">
                <a:solidFill>
                  <a:srgbClr val="F0F0F0"/>
                </a:solidFill>
                <a:latin typeface="DM Sans"/>
                <a:ea typeface="DM Sans"/>
                <a:cs typeface="DM Sans"/>
                <a:sym typeface="DM Sans"/>
              </a:rPr>
              <a:t>Advocate trenchless as the standard method for underground infrastructure</a:t>
            </a:r>
          </a:p>
          <a:p>
            <a:pPr algn="ctr">
              <a:lnSpc>
                <a:spcPts val="2940"/>
              </a:lnSpc>
              <a:spcBef>
                <a:spcPct val="0"/>
              </a:spcBef>
            </a:pPr>
            <a:r>
              <a:rPr lang="en-US" sz="2100">
                <a:solidFill>
                  <a:srgbClr val="F0F0F0"/>
                </a:solidFill>
                <a:latin typeface="DM Sans"/>
                <a:ea typeface="DM Sans"/>
                <a:cs typeface="DM Sans"/>
                <a:sym typeface="DM Sans"/>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B1C2D"/>
        </a:solidFill>
        <a:effectLst/>
      </p:bgPr>
    </p:bg>
    <p:spTree>
      <p:nvGrpSpPr>
        <p:cNvPr id="1" name=""/>
        <p:cNvGrpSpPr/>
        <p:nvPr/>
      </p:nvGrpSpPr>
      <p:grpSpPr>
        <a:xfrm>
          <a:off x="0" y="0"/>
          <a:ext cx="0" cy="0"/>
          <a:chOff x="0" y="0"/>
          <a:chExt cx="0" cy="0"/>
        </a:xfrm>
      </p:grpSpPr>
      <p:grpSp>
        <p:nvGrpSpPr>
          <p:cNvPr id="2" name="Group 2"/>
          <p:cNvGrpSpPr/>
          <p:nvPr/>
        </p:nvGrpSpPr>
        <p:grpSpPr>
          <a:xfrm>
            <a:off x="268826" y="686572"/>
            <a:ext cx="10155484" cy="8913855"/>
            <a:chOff x="0" y="0"/>
            <a:chExt cx="1349762" cy="1184737"/>
          </a:xfrm>
        </p:grpSpPr>
        <p:sp>
          <p:nvSpPr>
            <p:cNvPr id="3" name="Freeform 3"/>
            <p:cNvSpPr/>
            <p:nvPr/>
          </p:nvSpPr>
          <p:spPr>
            <a:xfrm>
              <a:off x="0" y="0"/>
              <a:ext cx="1349762" cy="1184737"/>
            </a:xfrm>
            <a:custGeom>
              <a:avLst/>
              <a:gdLst/>
              <a:ahLst/>
              <a:cxnLst/>
              <a:rect l="l" t="t" r="r" b="b"/>
              <a:pathLst>
                <a:path w="1349762" h="1184737">
                  <a:moveTo>
                    <a:pt x="0" y="0"/>
                  </a:moveTo>
                  <a:lnTo>
                    <a:pt x="1349762" y="0"/>
                  </a:lnTo>
                  <a:lnTo>
                    <a:pt x="1349762" y="1184737"/>
                  </a:lnTo>
                  <a:lnTo>
                    <a:pt x="0" y="1184737"/>
                  </a:lnTo>
                  <a:close/>
                </a:path>
              </a:pathLst>
            </a:custGeom>
            <a:blipFill>
              <a:blip r:embed="rId2"/>
              <a:stretch>
                <a:fillRect l="-15083" r="-15083"/>
              </a:stretch>
            </a:blipFill>
          </p:spPr>
          <p:txBody>
            <a:bodyPr/>
            <a:lstStyle/>
            <a:p>
              <a:endParaRPr lang="de-DE"/>
            </a:p>
          </p:txBody>
        </p:sp>
      </p:grpSp>
      <p:grpSp>
        <p:nvGrpSpPr>
          <p:cNvPr id="4" name="Group 4"/>
          <p:cNvGrpSpPr/>
          <p:nvPr/>
        </p:nvGrpSpPr>
        <p:grpSpPr>
          <a:xfrm>
            <a:off x="11049353" y="686572"/>
            <a:ext cx="6209947" cy="8423057"/>
            <a:chOff x="0" y="0"/>
            <a:chExt cx="8279929" cy="11230742"/>
          </a:xfrm>
        </p:grpSpPr>
        <p:sp>
          <p:nvSpPr>
            <p:cNvPr id="5" name="TextBox 5"/>
            <p:cNvSpPr txBox="1"/>
            <p:nvPr/>
          </p:nvSpPr>
          <p:spPr>
            <a:xfrm>
              <a:off x="0" y="142875"/>
              <a:ext cx="8279929" cy="1474272"/>
            </a:xfrm>
            <a:prstGeom prst="rect">
              <a:avLst/>
            </a:prstGeom>
          </p:spPr>
          <p:txBody>
            <a:bodyPr lIns="0" tIns="0" rIns="0" bIns="0" rtlCol="0" anchor="t">
              <a:spAutoFit/>
            </a:bodyPr>
            <a:lstStyle/>
            <a:p>
              <a:pPr marL="0" lvl="0" indent="0" algn="ctr">
                <a:lnSpc>
                  <a:spcPts val="8000"/>
                </a:lnSpc>
              </a:pPr>
              <a:r>
                <a:rPr lang="en-US" sz="8000">
                  <a:solidFill>
                    <a:srgbClr val="F0F0F0"/>
                  </a:solidFill>
                  <a:latin typeface="Georgia Pro Light"/>
                  <a:ea typeface="Georgia Pro Light"/>
                  <a:cs typeface="Georgia Pro Light"/>
                  <a:sym typeface="Georgia Pro Light"/>
                </a:rPr>
                <a:t>Key Values</a:t>
              </a:r>
            </a:p>
          </p:txBody>
        </p:sp>
        <p:sp>
          <p:nvSpPr>
            <p:cNvPr id="6" name="TextBox 6"/>
            <p:cNvSpPr txBox="1"/>
            <p:nvPr/>
          </p:nvSpPr>
          <p:spPr>
            <a:xfrm>
              <a:off x="0" y="3851407"/>
              <a:ext cx="8271426" cy="7379335"/>
            </a:xfrm>
            <a:prstGeom prst="rect">
              <a:avLst/>
            </a:prstGeom>
          </p:spPr>
          <p:txBody>
            <a:bodyPr lIns="0" tIns="0" rIns="0" bIns="0" rtlCol="0" anchor="t">
              <a:spAutoFit/>
            </a:bodyPr>
            <a:lstStyle/>
            <a:p>
              <a:pPr algn="ctr">
                <a:lnSpc>
                  <a:spcPts val="4620"/>
                </a:lnSpc>
              </a:pPr>
              <a:r>
                <a:rPr lang="en-US" sz="3300">
                  <a:solidFill>
                    <a:srgbClr val="F0F0F0"/>
                  </a:solidFill>
                  <a:latin typeface="DM Sans"/>
                  <a:ea typeface="DM Sans"/>
                  <a:cs typeface="DM Sans"/>
                  <a:sym typeface="DM Sans"/>
                </a:rPr>
                <a:t>The ISTT will promote the advancement of trenchless technology worldwide by being:</a:t>
              </a:r>
            </a:p>
            <a:p>
              <a:pPr algn="ctr">
                <a:lnSpc>
                  <a:spcPts val="5039"/>
                </a:lnSpc>
              </a:pPr>
              <a:endParaRPr lang="en-US" sz="3300">
                <a:solidFill>
                  <a:srgbClr val="F0F0F0"/>
                </a:solidFill>
                <a:latin typeface="DM Sans"/>
                <a:ea typeface="DM Sans"/>
                <a:cs typeface="DM Sans"/>
                <a:sym typeface="DM Sans"/>
              </a:endParaRPr>
            </a:p>
            <a:p>
              <a:pPr algn="ctr">
                <a:lnSpc>
                  <a:spcPts val="5039"/>
                </a:lnSpc>
              </a:pPr>
              <a:r>
                <a:rPr lang="en-US" sz="3599" b="1">
                  <a:solidFill>
                    <a:srgbClr val="F0F0F0"/>
                  </a:solidFill>
                  <a:latin typeface="DM Sans Bold"/>
                  <a:ea typeface="DM Sans Bold"/>
                  <a:cs typeface="DM Sans Bold"/>
                  <a:sym typeface="DM Sans Bold"/>
                </a:rPr>
                <a:t>Ethical</a:t>
              </a:r>
            </a:p>
            <a:p>
              <a:pPr algn="ctr">
                <a:lnSpc>
                  <a:spcPts val="5039"/>
                </a:lnSpc>
              </a:pPr>
              <a:r>
                <a:rPr lang="en-US" sz="3599" b="1">
                  <a:solidFill>
                    <a:srgbClr val="F0F0F0"/>
                  </a:solidFill>
                  <a:latin typeface="DM Sans Bold"/>
                  <a:ea typeface="DM Sans Bold"/>
                  <a:cs typeface="DM Sans Bold"/>
                  <a:sym typeface="DM Sans Bold"/>
                </a:rPr>
                <a:t>Innovative</a:t>
              </a:r>
            </a:p>
            <a:p>
              <a:pPr algn="ctr">
                <a:lnSpc>
                  <a:spcPts val="5039"/>
                </a:lnSpc>
              </a:pPr>
              <a:r>
                <a:rPr lang="en-US" sz="3599" b="1">
                  <a:solidFill>
                    <a:srgbClr val="F0F0F0"/>
                  </a:solidFill>
                  <a:latin typeface="DM Sans Bold"/>
                  <a:ea typeface="DM Sans Bold"/>
                  <a:cs typeface="DM Sans Bold"/>
                  <a:sym typeface="DM Sans Bold"/>
                </a:rPr>
                <a:t>Visionary</a:t>
              </a:r>
            </a:p>
            <a:p>
              <a:pPr algn="ctr">
                <a:lnSpc>
                  <a:spcPts val="5039"/>
                </a:lnSpc>
              </a:pPr>
              <a:r>
                <a:rPr lang="en-US" sz="3599" b="1">
                  <a:solidFill>
                    <a:srgbClr val="F0F0F0"/>
                  </a:solidFill>
                  <a:latin typeface="DM Sans Bold"/>
                  <a:ea typeface="DM Sans Bold"/>
                  <a:cs typeface="DM Sans Bold"/>
                  <a:sym typeface="DM Sans Bold"/>
                </a:rPr>
                <a:t>Impartial</a:t>
              </a:r>
            </a:p>
            <a:p>
              <a:pPr marL="0" lvl="0" indent="0" algn="ctr">
                <a:lnSpc>
                  <a:spcPts val="5039"/>
                </a:lnSpc>
              </a:pPr>
              <a:r>
                <a:rPr lang="en-US" sz="3599" b="1">
                  <a:solidFill>
                    <a:srgbClr val="F0F0F0"/>
                  </a:solidFill>
                  <a:latin typeface="DM Sans Bold"/>
                  <a:ea typeface="DM Sans Bold"/>
                  <a:cs typeface="DM Sans Bold"/>
                  <a:sym typeface="DM Sans Bold"/>
                </a:rPr>
                <a:t>Inclusive</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B1C2D"/>
        </a:solidFill>
        <a:effectLst/>
      </p:bgPr>
    </p:bg>
    <p:spTree>
      <p:nvGrpSpPr>
        <p:cNvPr id="1" name=""/>
        <p:cNvGrpSpPr/>
        <p:nvPr/>
      </p:nvGrpSpPr>
      <p:grpSpPr>
        <a:xfrm>
          <a:off x="0" y="0"/>
          <a:ext cx="0" cy="0"/>
          <a:chOff x="0" y="0"/>
          <a:chExt cx="0" cy="0"/>
        </a:xfrm>
      </p:grpSpPr>
      <p:sp>
        <p:nvSpPr>
          <p:cNvPr id="2" name="TextBox 2"/>
          <p:cNvSpPr txBox="1"/>
          <p:nvPr/>
        </p:nvSpPr>
        <p:spPr>
          <a:xfrm>
            <a:off x="666750" y="733425"/>
            <a:ext cx="11654882" cy="1149353"/>
          </a:xfrm>
          <a:prstGeom prst="rect">
            <a:avLst/>
          </a:prstGeom>
        </p:spPr>
        <p:txBody>
          <a:bodyPr lIns="0" tIns="0" rIns="0" bIns="0" rtlCol="0" anchor="t">
            <a:spAutoFit/>
          </a:bodyPr>
          <a:lstStyle/>
          <a:p>
            <a:pPr marL="0" lvl="0" indent="0" algn="l">
              <a:lnSpc>
                <a:spcPts val="8800"/>
              </a:lnSpc>
              <a:spcBef>
                <a:spcPct val="0"/>
              </a:spcBef>
            </a:pPr>
            <a:r>
              <a:rPr lang="en-US" sz="8000">
                <a:solidFill>
                  <a:srgbClr val="F0F0F0"/>
                </a:solidFill>
                <a:latin typeface="Georgia Pro Light"/>
                <a:ea typeface="Georgia Pro Light"/>
                <a:cs typeface="Georgia Pro Light"/>
                <a:sym typeface="Georgia Pro Light"/>
              </a:rPr>
              <a:t>Key Focus Areas</a:t>
            </a:r>
            <a:r>
              <a:rPr lang="en-US" sz="8000" u="none" strike="noStrike">
                <a:solidFill>
                  <a:srgbClr val="F0F0F0"/>
                </a:solidFill>
                <a:latin typeface="Georgia Pro Light"/>
                <a:ea typeface="Georgia Pro Light"/>
                <a:cs typeface="Georgia Pro Light"/>
                <a:sym typeface="Georgia Pro Light"/>
              </a:rPr>
              <a:t> for ISTT</a:t>
            </a:r>
          </a:p>
        </p:txBody>
      </p:sp>
      <p:sp>
        <p:nvSpPr>
          <p:cNvPr id="3" name="Freeform 3"/>
          <p:cNvSpPr/>
          <p:nvPr/>
        </p:nvSpPr>
        <p:spPr>
          <a:xfrm>
            <a:off x="878687" y="5457774"/>
            <a:ext cx="4601116" cy="2397423"/>
          </a:xfrm>
          <a:custGeom>
            <a:avLst/>
            <a:gdLst/>
            <a:ahLst/>
            <a:cxnLst/>
            <a:rect l="l" t="t" r="r" b="b"/>
            <a:pathLst>
              <a:path w="4601116" h="2397423">
                <a:moveTo>
                  <a:pt x="0" y="0"/>
                </a:moveTo>
                <a:lnTo>
                  <a:pt x="4601116" y="0"/>
                </a:lnTo>
                <a:lnTo>
                  <a:pt x="4601116" y="2397424"/>
                </a:lnTo>
                <a:lnTo>
                  <a:pt x="0" y="2397424"/>
                </a:lnTo>
                <a:lnTo>
                  <a:pt x="0" y="0"/>
                </a:lnTo>
                <a:close/>
              </a:path>
            </a:pathLst>
          </a:custGeom>
          <a:blipFill>
            <a:blip r:embed="rId2"/>
            <a:stretch>
              <a:fillRect/>
            </a:stretch>
          </a:blipFill>
        </p:spPr>
        <p:txBody>
          <a:bodyPr/>
          <a:lstStyle/>
          <a:p>
            <a:endParaRPr lang="de-DE"/>
          </a:p>
        </p:txBody>
      </p:sp>
      <p:sp>
        <p:nvSpPr>
          <p:cNvPr id="4" name="TextBox 4"/>
          <p:cNvSpPr txBox="1"/>
          <p:nvPr/>
        </p:nvSpPr>
        <p:spPr>
          <a:xfrm>
            <a:off x="7466086" y="3251754"/>
            <a:ext cx="10229321" cy="5719739"/>
          </a:xfrm>
          <a:prstGeom prst="rect">
            <a:avLst/>
          </a:prstGeom>
        </p:spPr>
        <p:txBody>
          <a:bodyPr lIns="0" tIns="0" rIns="0" bIns="0" rtlCol="0" anchor="t">
            <a:spAutoFit/>
          </a:bodyPr>
          <a:lstStyle/>
          <a:p>
            <a:pPr marL="1087799" lvl="1" indent="-543900" algn="l">
              <a:lnSpc>
                <a:spcPts val="7053"/>
              </a:lnSpc>
              <a:buAutoNum type="arabicPeriod"/>
            </a:pPr>
            <a:r>
              <a:rPr lang="en-US" sz="5038">
                <a:solidFill>
                  <a:srgbClr val="F0F0F0"/>
                </a:solidFill>
                <a:latin typeface="DM Sans"/>
                <a:ea typeface="DM Sans"/>
                <a:cs typeface="DM Sans"/>
                <a:sym typeface="DM Sans"/>
              </a:rPr>
              <a:t> Our Members</a:t>
            </a:r>
          </a:p>
          <a:p>
            <a:pPr marL="1087799" lvl="1" indent="-543900" algn="l">
              <a:lnSpc>
                <a:spcPts val="7053"/>
              </a:lnSpc>
              <a:buAutoNum type="arabicPeriod"/>
            </a:pPr>
            <a:r>
              <a:rPr lang="en-US" sz="5038">
                <a:solidFill>
                  <a:srgbClr val="F0F0F0"/>
                </a:solidFill>
                <a:latin typeface="DM Sans"/>
                <a:ea typeface="DM Sans"/>
                <a:cs typeface="DM Sans"/>
                <a:sym typeface="DM Sans"/>
              </a:rPr>
              <a:t> Promotion</a:t>
            </a:r>
          </a:p>
          <a:p>
            <a:pPr marL="1087799" lvl="1" indent="-543900" algn="l">
              <a:lnSpc>
                <a:spcPts val="7053"/>
              </a:lnSpc>
              <a:buAutoNum type="arabicPeriod"/>
            </a:pPr>
            <a:r>
              <a:rPr lang="en-US" sz="5038">
                <a:solidFill>
                  <a:srgbClr val="F0F0F0"/>
                </a:solidFill>
                <a:latin typeface="DM Sans"/>
                <a:ea typeface="DM Sans"/>
                <a:cs typeface="DM Sans"/>
                <a:sym typeface="DM Sans"/>
              </a:rPr>
              <a:t> Training &amp; Education</a:t>
            </a:r>
          </a:p>
          <a:p>
            <a:pPr marL="1087799" lvl="1" indent="-543900" algn="l">
              <a:lnSpc>
                <a:spcPts val="7053"/>
              </a:lnSpc>
              <a:buAutoNum type="arabicPeriod"/>
            </a:pPr>
            <a:r>
              <a:rPr lang="en-US" sz="5038">
                <a:solidFill>
                  <a:srgbClr val="F0F0F0"/>
                </a:solidFill>
                <a:latin typeface="DM Sans"/>
                <a:ea typeface="DM Sans"/>
                <a:cs typeface="DM Sans"/>
                <a:sym typeface="DM Sans"/>
              </a:rPr>
              <a:t> Industry Best Practice</a:t>
            </a:r>
          </a:p>
          <a:p>
            <a:pPr marL="1087799" lvl="1" indent="-543900" algn="l">
              <a:lnSpc>
                <a:spcPts val="7053"/>
              </a:lnSpc>
              <a:buAutoNum type="arabicPeriod"/>
            </a:pPr>
            <a:r>
              <a:rPr lang="en-US" sz="5038">
                <a:solidFill>
                  <a:srgbClr val="F0F0F0"/>
                </a:solidFill>
                <a:latin typeface="DM Sans"/>
                <a:ea typeface="DM Sans"/>
                <a:cs typeface="DM Sans"/>
                <a:sym typeface="DM Sans"/>
              </a:rPr>
              <a:t> A Sustainable Society</a:t>
            </a:r>
          </a:p>
          <a:p>
            <a:pPr algn="ctr">
              <a:lnSpc>
                <a:spcPts val="10273"/>
              </a:lnSpc>
            </a:pPr>
            <a:endParaRPr lang="en-US" sz="5038">
              <a:solidFill>
                <a:srgbClr val="F0F0F0"/>
              </a:solidFill>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1165</Words>
  <Application>Microsoft Office PowerPoint</Application>
  <PresentationFormat>Benutzerdefiniert</PresentationFormat>
  <Paragraphs>118</Paragraphs>
  <Slides>15</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15</vt:i4>
      </vt:variant>
    </vt:vector>
  </HeadingPairs>
  <TitlesOfParts>
    <vt:vector size="23" baseType="lpstr">
      <vt:lpstr>Wingdings</vt:lpstr>
      <vt:lpstr>DM Sans Bold</vt:lpstr>
      <vt:lpstr>DM Sans</vt:lpstr>
      <vt:lpstr>Arial</vt:lpstr>
      <vt:lpstr>Calibri</vt:lpstr>
      <vt:lpstr>Georgia Pro</vt:lpstr>
      <vt:lpstr>Georgia Pro Light</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 Strategic Plan (Public Version)</dc:title>
  <dc:description>Presentation - Strategic Plan</dc:description>
  <cp:lastModifiedBy>Haebler, Mark André</cp:lastModifiedBy>
  <cp:revision>4</cp:revision>
  <dcterms:created xsi:type="dcterms:W3CDTF">2006-08-16T00:00:00Z</dcterms:created>
  <dcterms:modified xsi:type="dcterms:W3CDTF">2026-01-26T14:21:07Z</dcterms:modified>
  <dc:identifier>DAG9hUIT58w</dc:identifier>
</cp:coreProperties>
</file>