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43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8288000" cy="10287000"/>
  <p:notesSz cx="6858000" cy="9144000"/>
  <p:embeddedFontLst>
    <p:embeddedFont>
      <p:font typeface="DM Sans" pitchFamily="2" charset="-18"/>
      <p:regular r:id="rId17"/>
      <p:bold r:id="rId18"/>
      <p:italic r:id="rId19"/>
      <p:boldItalic r:id="rId20"/>
    </p:embeddedFont>
    <p:embeddedFont>
      <p:font typeface="DM Sans Bold" charset="-18"/>
      <p:regular r:id="rId21"/>
    </p:embeddedFont>
    <p:embeddedFont>
      <p:font typeface="Georgia Pro" panose="02040502050405020303" pitchFamily="18" charset="0"/>
      <p:regular r:id="rId22"/>
      <p:bold r:id="rId23"/>
      <p:italic r:id="rId24"/>
      <p:boldItalic r:id="rId25"/>
    </p:embeddedFont>
    <p:embeddedFont>
      <p:font typeface="Georgia Pro Light" panose="02040302050405020303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255E131-816A-4E1A-8B61-0CA8C7089917}"/>
              </a:ext>
            </a:extLst>
          </p:cNvPr>
          <p:cNvSpPr txBox="1"/>
          <p:nvPr/>
        </p:nvSpPr>
        <p:spPr>
          <a:xfrm>
            <a:off x="988610" y="304120"/>
            <a:ext cx="16310780" cy="895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8250" kern="0" dirty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Nemzetközi tapasztalatok és korszerű megoldások a feltárás nélküli csőfelújításban</a:t>
            </a:r>
            <a:endParaRPr lang="de-DE" sz="8250" kern="0" dirty="0">
              <a:solidFill>
                <a:srgbClr val="C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lvl="0"/>
            <a:endParaRPr lang="en-GB" sz="27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GB" sz="5500" kern="0" dirty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ISTT – </a:t>
            </a:r>
            <a:r>
              <a:rPr lang="hu-HU" sz="5500" kern="0" dirty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Feltárás nélküli </a:t>
            </a:r>
            <a:r>
              <a:rPr lang="en-GB" sz="5500" kern="0" dirty="0" err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technológiák</a:t>
            </a:r>
            <a:r>
              <a:rPr lang="en-GB" sz="5500" kern="0" dirty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5500" kern="0" dirty="0" err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összekapcsolása</a:t>
            </a:r>
            <a:r>
              <a:rPr lang="en-GB" sz="5500" kern="0" dirty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5500" kern="0" dirty="0" err="1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világszerte</a:t>
            </a:r>
            <a:r>
              <a:rPr lang="en-GB" sz="55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de-DE" sz="3600" b="1" dirty="0">
              <a:solidFill>
                <a:srgbClr val="44546A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AATT/ ÖGL –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Tapasztalatok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másik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feltárás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nélküli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technológiai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társaságtól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Osztrák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Feltárás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Nélküli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Technológiai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Társaság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példáján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keresztül</a:t>
            </a:r>
            <a:endParaRPr lang="de-DE" sz="3600" b="1" dirty="0">
              <a:solidFill>
                <a:srgbClr val="44546A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Rövid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áttekintés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bevezetés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rozsdamentes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acél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gyűrűk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kel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végzett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csőjavítás</a:t>
            </a:r>
            <a:r>
              <a:rPr lang="hu-HU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”-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Quick-Lock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rendszerek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példáján</a:t>
            </a:r>
            <a:r>
              <a:rPr lang="en-GB" sz="3600" b="1" dirty="0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44546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keresztül</a:t>
            </a:r>
            <a:endParaRPr lang="de-DE" sz="9000" kern="0" dirty="0">
              <a:solidFill>
                <a:srgbClr val="C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75D469-F3EF-44FF-99B6-8AB13EB5EF21}"/>
              </a:ext>
            </a:extLst>
          </p:cNvPr>
          <p:cNvSpPr txBox="1"/>
          <p:nvPr/>
        </p:nvSpPr>
        <p:spPr>
          <a:xfrm>
            <a:off x="457200" y="9243379"/>
            <a:ext cx="1813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defRPr/>
            </a:pP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Hely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3325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Noszvaj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Dátum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2026. január 28.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Előadó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Mark André Haebler</a:t>
            </a:r>
          </a:p>
        </p:txBody>
      </p:sp>
    </p:spTree>
    <p:extLst>
      <p:ext uri="{BB962C8B-B14F-4D97-AF65-F5344CB8AC3E}">
        <p14:creationId xmlns:p14="http://schemas.microsoft.com/office/powerpoint/2010/main" val="3044639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23900"/>
            <a:ext cx="15821025" cy="94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60"/>
              </a:lnSpc>
              <a:spcBef>
                <a:spcPct val="0"/>
              </a:spcBef>
            </a:pP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Kiemelt</a:t>
            </a:r>
            <a:r>
              <a:rPr lang="en-US" sz="66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fókusz</a:t>
            </a:r>
            <a:r>
              <a:rPr lang="en-US" sz="66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– </a:t>
            </a: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Tagjaink</a:t>
            </a:r>
            <a:endParaRPr lang="en-US" sz="6600" dirty="0">
              <a:solidFill>
                <a:srgbClr val="F0F0F0"/>
              </a:solidFill>
              <a:latin typeface="Georgia Pro Light"/>
              <a:ea typeface="Georgia Pro Light"/>
              <a:cs typeface="Georgia Pro Light"/>
              <a:sym typeface="Georgia Pro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9601" y="3654200"/>
            <a:ext cx="16869699" cy="5626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A </a:t>
            </a:r>
            <a:r>
              <a:rPr lang="hu-HU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tagszervezetek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tagság</a:t>
            </a:r>
            <a:r>
              <a:rPr lang="hu-HU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növekedésének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elősegítése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A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tagszervezetekhez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tartozó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vállalati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tagok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számára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nyújtott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tagsági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előnyök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fejlesztése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A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tagszervezetekhez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tartozó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egyéni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tagok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számára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nyújtott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tagsági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előnyök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fejlesztése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A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tagszervezetek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regionális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csoportosulásainak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támogatása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A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tagok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közötti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kommunikáció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fejlesztése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Tagrendezvények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támogatása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Adatbázis-kezelés</a:t>
            </a:r>
            <a:endParaRPr lang="en-US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818209" y="666750"/>
            <a:ext cx="3604119" cy="1877936"/>
          </a:xfrm>
          <a:custGeom>
            <a:avLst/>
            <a:gdLst/>
            <a:ahLst/>
            <a:cxnLst/>
            <a:rect l="l" t="t" r="r" b="b"/>
            <a:pathLst>
              <a:path w="3604119" h="1877936">
                <a:moveTo>
                  <a:pt x="0" y="0"/>
                </a:moveTo>
                <a:lnTo>
                  <a:pt x="3604120" y="0"/>
                </a:lnTo>
                <a:lnTo>
                  <a:pt x="3604120" y="1877936"/>
                </a:lnTo>
                <a:lnTo>
                  <a:pt x="0" y="1877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530391" y="2224960"/>
            <a:ext cx="15821025" cy="730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0"/>
              </a:lnSpc>
              <a:spcBef>
                <a:spcPct val="0"/>
              </a:spcBef>
            </a:pP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A </a:t>
            </a:r>
            <a:r>
              <a:rPr lang="en-US" sz="5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kiemelt</a:t>
            </a: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5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fókuszpontok</a:t>
            </a:r>
            <a:r>
              <a:rPr lang="hu-HU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Tagjaink szempontjából</a:t>
            </a: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23900"/>
            <a:ext cx="15821025" cy="94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60"/>
              </a:lnSpc>
              <a:spcBef>
                <a:spcPct val="0"/>
              </a:spcBef>
            </a:pP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Kiemelt</a:t>
            </a:r>
            <a:r>
              <a:rPr lang="en-US" sz="66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fókusz</a:t>
            </a:r>
            <a:r>
              <a:rPr lang="en-US" sz="66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– </a:t>
            </a: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Promóció</a:t>
            </a:r>
            <a:endParaRPr lang="en-US" sz="6600" dirty="0">
              <a:solidFill>
                <a:srgbClr val="F0F0F0"/>
              </a:solidFill>
              <a:latin typeface="Georgia Pro Light"/>
              <a:ea typeface="Georgia Pro Light"/>
              <a:cs typeface="Georgia Pro Light"/>
              <a:sym typeface="Georgia Pro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9601" y="3527868"/>
            <a:ext cx="16869699" cy="6254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Weboldal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ISTT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márka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Nemzetközi No-Dig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konferenciák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és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kiállítások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hu-HU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Második szintű ISTT műszaki konferenciák</a:t>
            </a: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Elektronikus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hírlevelek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Magazin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Videós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médiacsatorna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hu-HU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H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írlevelek</a:t>
            </a:r>
            <a:r>
              <a:rPr lang="hu-HU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(belső)</a:t>
            </a: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hu-HU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Egyéb médiacsatornák népszerűsítése</a:t>
            </a: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hu-HU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A feltárás nélküli technológia előnyeinek képviselete és népszerűsítése</a:t>
            </a:r>
            <a:endParaRPr lang="en-US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818209" y="666750"/>
            <a:ext cx="3604119" cy="1877936"/>
          </a:xfrm>
          <a:custGeom>
            <a:avLst/>
            <a:gdLst/>
            <a:ahLst/>
            <a:cxnLst/>
            <a:rect l="l" t="t" r="r" b="b"/>
            <a:pathLst>
              <a:path w="3604119" h="1877936">
                <a:moveTo>
                  <a:pt x="0" y="0"/>
                </a:moveTo>
                <a:lnTo>
                  <a:pt x="3604120" y="0"/>
                </a:lnTo>
                <a:lnTo>
                  <a:pt x="3604120" y="1877936"/>
                </a:lnTo>
                <a:lnTo>
                  <a:pt x="0" y="1877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530391" y="2224960"/>
            <a:ext cx="15821025" cy="730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0"/>
              </a:lnSpc>
              <a:spcBef>
                <a:spcPct val="0"/>
              </a:spcBef>
            </a:pP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A </a:t>
            </a:r>
            <a:r>
              <a:rPr lang="en-US" sz="5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kiemelt</a:t>
            </a: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5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fókuszpontok</a:t>
            </a:r>
            <a:r>
              <a:rPr lang="hu-HU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Promóció szempontjából</a:t>
            </a: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23900"/>
            <a:ext cx="12464197" cy="94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60"/>
              </a:lnSpc>
              <a:spcBef>
                <a:spcPct val="0"/>
              </a:spcBef>
            </a:pP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Kiemelt</a:t>
            </a:r>
            <a:r>
              <a:rPr lang="en-US" sz="66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fókusz</a:t>
            </a:r>
            <a:r>
              <a:rPr lang="en-US" sz="66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– </a:t>
            </a: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Képzés</a:t>
            </a:r>
            <a:r>
              <a:rPr lang="en-US" sz="66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és </a:t>
            </a: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oktatás</a:t>
            </a:r>
            <a:endParaRPr lang="en-US" sz="6600" dirty="0">
              <a:solidFill>
                <a:srgbClr val="F0F0F0"/>
              </a:solidFill>
              <a:latin typeface="Georgia Pro Light"/>
              <a:ea typeface="Georgia Pro Light"/>
              <a:cs typeface="Georgia Pro Light"/>
              <a:sym typeface="Georgia Pro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9601" y="4174842"/>
            <a:ext cx="16869699" cy="5501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Képzési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üzletág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létrehozása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hu-HU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A feltárás nélküli technológiához kapcsolódó szakmai források népszerűsítése a weboldalon</a:t>
            </a: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Webináriumok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Feltárás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nélküli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technológiai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fórumok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lebonyolítása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Képzési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anyagok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fejlesztése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és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folyamatos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frissítése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hu-HU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Együttműködés egyetemekkel és felsőoktatási intézményekkel a feltárás nélküli technológia oktatása érdekében</a:t>
            </a:r>
            <a:endParaRPr lang="en-US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0" lvl="0" indent="0" algn="l">
              <a:lnSpc>
                <a:spcPts val="3640"/>
              </a:lnSpc>
            </a:pPr>
            <a:endParaRPr lang="en-US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603247" y="666750"/>
            <a:ext cx="3656053" cy="1904996"/>
          </a:xfrm>
          <a:custGeom>
            <a:avLst/>
            <a:gdLst/>
            <a:ahLst/>
            <a:cxnLst/>
            <a:rect l="l" t="t" r="r" b="b"/>
            <a:pathLst>
              <a:path w="3656053" h="1904996">
                <a:moveTo>
                  <a:pt x="0" y="0"/>
                </a:moveTo>
                <a:lnTo>
                  <a:pt x="3656053" y="0"/>
                </a:lnTo>
                <a:lnTo>
                  <a:pt x="3656053" y="1904996"/>
                </a:lnTo>
                <a:lnTo>
                  <a:pt x="0" y="19049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530391" y="2224960"/>
            <a:ext cx="15821025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A </a:t>
            </a:r>
            <a:r>
              <a:rPr lang="en-US" sz="5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kiemelt</a:t>
            </a: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5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fókuszpontok</a:t>
            </a:r>
            <a:r>
              <a:rPr lang="hu-HU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Képzés és oktatás szempontjából</a:t>
            </a: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23900"/>
            <a:ext cx="12662719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60"/>
              </a:lnSpc>
              <a:spcBef>
                <a:spcPct val="0"/>
              </a:spcBef>
            </a:pP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Kiemelt</a:t>
            </a:r>
            <a:r>
              <a:rPr lang="en-US" sz="66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fókusz</a:t>
            </a:r>
            <a:r>
              <a:rPr lang="en-US" sz="66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– Iparági </a:t>
            </a: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legjobb</a:t>
            </a:r>
            <a:r>
              <a:rPr lang="en-US" sz="66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gyakorlatok</a:t>
            </a:r>
            <a:endParaRPr lang="en-US" sz="6600" dirty="0">
              <a:solidFill>
                <a:srgbClr val="F0F0F0"/>
              </a:solidFill>
              <a:latin typeface="Georgia Pro Light"/>
              <a:ea typeface="Georgia Pro Light"/>
              <a:cs typeface="Georgia Pro Light"/>
              <a:sym typeface="Georgia Pro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9601" y="4810542"/>
            <a:ext cx="16869699" cy="3112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hu-HU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Az ISTT díjak népszerűsítése</a:t>
            </a: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Irányelvek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,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specifikációk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és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szabványok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áttekintő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térképének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kidolgozása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A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képzési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és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oktatási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programok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nemzetközi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áttekintő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térképének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kidolgozása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Értékteremtést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támogató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eszközök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biztosítása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a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tagok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számára</a:t>
            </a:r>
            <a:endParaRPr lang="en-US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567152" y="666750"/>
            <a:ext cx="3410885" cy="1777250"/>
          </a:xfrm>
          <a:custGeom>
            <a:avLst/>
            <a:gdLst/>
            <a:ahLst/>
            <a:cxnLst/>
            <a:rect l="l" t="t" r="r" b="b"/>
            <a:pathLst>
              <a:path w="3410885" h="1777250">
                <a:moveTo>
                  <a:pt x="0" y="0"/>
                </a:moveTo>
                <a:lnTo>
                  <a:pt x="3410885" y="0"/>
                </a:lnTo>
                <a:lnTo>
                  <a:pt x="3410885" y="1777250"/>
                </a:lnTo>
                <a:lnTo>
                  <a:pt x="0" y="1777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666750" y="2918236"/>
            <a:ext cx="16741446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00"/>
              </a:lnSpc>
              <a:spcBef>
                <a:spcPct val="0"/>
              </a:spcBef>
            </a:pP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Az </a:t>
            </a:r>
            <a:r>
              <a:rPr lang="en-US" sz="5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kiemelt</a:t>
            </a: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5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fókuszpontok</a:t>
            </a:r>
            <a:r>
              <a:rPr lang="hu-HU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Iparági </a:t>
            </a:r>
            <a:r>
              <a:rPr lang="en-US" sz="5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legjobb</a:t>
            </a: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5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gyakorlatok</a:t>
            </a: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hu-HU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szempontjából</a:t>
            </a: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23900"/>
            <a:ext cx="12662719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60"/>
              </a:lnSpc>
              <a:spcBef>
                <a:spcPct val="0"/>
              </a:spcBef>
            </a:pP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Kiemelt</a:t>
            </a:r>
            <a:r>
              <a:rPr lang="en-US" sz="66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fókusz</a:t>
            </a:r>
            <a:r>
              <a:rPr lang="en-US" sz="66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– </a:t>
            </a: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Fenntartható</a:t>
            </a:r>
            <a:r>
              <a:rPr lang="en-US" sz="66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66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társadalom</a:t>
            </a:r>
            <a:endParaRPr lang="en-US" sz="6600" dirty="0">
              <a:solidFill>
                <a:srgbClr val="F0F0F0"/>
              </a:solidFill>
              <a:latin typeface="Georgia Pro Light"/>
              <a:ea typeface="Georgia Pro Light"/>
              <a:cs typeface="Georgia Pro Light"/>
              <a:sym typeface="Georgia Pro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9601" y="4481649"/>
            <a:ext cx="16869699" cy="3741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A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szervezeti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struktúra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felülvizsgálata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Pénzügyi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kiválóság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és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erős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irányítás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fenntartása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hu-HU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Etikus és átlátható működés biztosítása a tagok számára</a:t>
            </a: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A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célok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elérését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szolgáló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projektekbe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történő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befektetés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Megbízható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üzleti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és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növekedési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tervek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kialakítása</a:t>
            </a:r>
            <a:endParaRPr lang="hu-HU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Partnerségek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mérlegelése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más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iparági</a:t>
            </a:r>
            <a:r>
              <a:rPr lang="en-US" sz="34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499" b="1" dirty="0" err="1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rPr>
              <a:t>szervezetekkel</a:t>
            </a:r>
            <a:endParaRPr lang="en-US" sz="3499" b="1" dirty="0">
              <a:solidFill>
                <a:srgbClr val="F0F0F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567152" y="455768"/>
            <a:ext cx="3517638" cy="1832874"/>
          </a:xfrm>
          <a:custGeom>
            <a:avLst/>
            <a:gdLst/>
            <a:ahLst/>
            <a:cxnLst/>
            <a:rect l="l" t="t" r="r" b="b"/>
            <a:pathLst>
              <a:path w="3517638" h="1832874">
                <a:moveTo>
                  <a:pt x="0" y="0"/>
                </a:moveTo>
                <a:lnTo>
                  <a:pt x="3517638" y="0"/>
                </a:lnTo>
                <a:lnTo>
                  <a:pt x="3517638" y="1832875"/>
                </a:lnTo>
                <a:lnTo>
                  <a:pt x="0" y="1832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548438" y="2755809"/>
            <a:ext cx="16236117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00"/>
              </a:lnSpc>
              <a:spcBef>
                <a:spcPct val="0"/>
              </a:spcBef>
            </a:pP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A </a:t>
            </a:r>
            <a:r>
              <a:rPr lang="en-US" sz="5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kiemelt</a:t>
            </a: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5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fókuszpontok</a:t>
            </a:r>
            <a:r>
              <a:rPr lang="hu-HU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5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Fenntartható</a:t>
            </a: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5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társadalom</a:t>
            </a: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hu-HU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szempontjából</a:t>
            </a:r>
            <a:r>
              <a:rPr lang="en-US" sz="5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0"/>
            <a:ext cx="7553325" cy="10287000"/>
            <a:chOff x="0" y="0"/>
            <a:chExt cx="117020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208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t="-205" b="-20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105025" y="5855503"/>
            <a:ext cx="796706" cy="781952"/>
            <a:chOff x="0" y="0"/>
            <a:chExt cx="685800" cy="673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5800" cy="668020"/>
            </a:xfrm>
            <a:custGeom>
              <a:avLst/>
              <a:gdLst/>
              <a:ahLst/>
              <a:cxnLst/>
              <a:rect l="l" t="t" r="r" b="b"/>
              <a:pathLst>
                <a:path w="685800" h="668020">
                  <a:moveTo>
                    <a:pt x="342900" y="0"/>
                  </a:moveTo>
                  <a:lnTo>
                    <a:pt x="434340" y="162560"/>
                  </a:lnTo>
                  <a:lnTo>
                    <a:pt x="618490" y="132080"/>
                  </a:lnTo>
                  <a:lnTo>
                    <a:pt x="547370" y="304800"/>
                  </a:lnTo>
                  <a:lnTo>
                    <a:pt x="685800" y="430530"/>
                  </a:lnTo>
                  <a:lnTo>
                    <a:pt x="506730" y="482600"/>
                  </a:lnTo>
                  <a:lnTo>
                    <a:pt x="495300" y="668020"/>
                  </a:lnTo>
                  <a:lnTo>
                    <a:pt x="342900" y="561340"/>
                  </a:lnTo>
                  <a:lnTo>
                    <a:pt x="190500" y="668020"/>
                  </a:lnTo>
                  <a:lnTo>
                    <a:pt x="179070" y="482600"/>
                  </a:lnTo>
                  <a:lnTo>
                    <a:pt x="0" y="430530"/>
                  </a:lnTo>
                  <a:lnTo>
                    <a:pt x="138430" y="304800"/>
                  </a:lnTo>
                  <a:lnTo>
                    <a:pt x="67310" y="132080"/>
                  </a:lnTo>
                  <a:lnTo>
                    <a:pt x="251460" y="16256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9700" y="117475"/>
              <a:ext cx="406400" cy="441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05025" y="7829550"/>
            <a:ext cx="796706" cy="781952"/>
            <a:chOff x="0" y="0"/>
            <a:chExt cx="685800" cy="673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5800" cy="668020"/>
            </a:xfrm>
            <a:custGeom>
              <a:avLst/>
              <a:gdLst/>
              <a:ahLst/>
              <a:cxnLst/>
              <a:rect l="l" t="t" r="r" b="b"/>
              <a:pathLst>
                <a:path w="685800" h="668020">
                  <a:moveTo>
                    <a:pt x="342900" y="0"/>
                  </a:moveTo>
                  <a:lnTo>
                    <a:pt x="434340" y="162560"/>
                  </a:lnTo>
                  <a:lnTo>
                    <a:pt x="618490" y="132080"/>
                  </a:lnTo>
                  <a:lnTo>
                    <a:pt x="547370" y="304800"/>
                  </a:lnTo>
                  <a:lnTo>
                    <a:pt x="685800" y="430530"/>
                  </a:lnTo>
                  <a:lnTo>
                    <a:pt x="506730" y="482600"/>
                  </a:lnTo>
                  <a:lnTo>
                    <a:pt x="495300" y="668020"/>
                  </a:lnTo>
                  <a:lnTo>
                    <a:pt x="342900" y="561340"/>
                  </a:lnTo>
                  <a:lnTo>
                    <a:pt x="190500" y="668020"/>
                  </a:lnTo>
                  <a:lnTo>
                    <a:pt x="179070" y="482600"/>
                  </a:lnTo>
                  <a:lnTo>
                    <a:pt x="0" y="430530"/>
                  </a:lnTo>
                  <a:lnTo>
                    <a:pt x="138430" y="304800"/>
                  </a:lnTo>
                  <a:lnTo>
                    <a:pt x="67310" y="132080"/>
                  </a:lnTo>
                  <a:lnTo>
                    <a:pt x="251460" y="16256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9700" y="117475"/>
              <a:ext cx="406400" cy="441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105025" y="4248150"/>
            <a:ext cx="796706" cy="781952"/>
            <a:chOff x="0" y="0"/>
            <a:chExt cx="685800" cy="673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5800" cy="668020"/>
            </a:xfrm>
            <a:custGeom>
              <a:avLst/>
              <a:gdLst/>
              <a:ahLst/>
              <a:cxnLst/>
              <a:rect l="l" t="t" r="r" b="b"/>
              <a:pathLst>
                <a:path w="685800" h="668020">
                  <a:moveTo>
                    <a:pt x="342900" y="0"/>
                  </a:moveTo>
                  <a:lnTo>
                    <a:pt x="434340" y="162560"/>
                  </a:lnTo>
                  <a:lnTo>
                    <a:pt x="618490" y="132080"/>
                  </a:lnTo>
                  <a:lnTo>
                    <a:pt x="547370" y="304800"/>
                  </a:lnTo>
                  <a:lnTo>
                    <a:pt x="685800" y="430530"/>
                  </a:lnTo>
                  <a:lnTo>
                    <a:pt x="506730" y="482600"/>
                  </a:lnTo>
                  <a:lnTo>
                    <a:pt x="495300" y="668020"/>
                  </a:lnTo>
                  <a:lnTo>
                    <a:pt x="342900" y="561340"/>
                  </a:lnTo>
                  <a:lnTo>
                    <a:pt x="190500" y="668020"/>
                  </a:lnTo>
                  <a:lnTo>
                    <a:pt x="179070" y="482600"/>
                  </a:lnTo>
                  <a:lnTo>
                    <a:pt x="0" y="430530"/>
                  </a:lnTo>
                  <a:lnTo>
                    <a:pt x="138430" y="304800"/>
                  </a:lnTo>
                  <a:lnTo>
                    <a:pt x="67310" y="132080"/>
                  </a:lnTo>
                  <a:lnTo>
                    <a:pt x="251460" y="16256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9700" y="117475"/>
              <a:ext cx="406400" cy="441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543300" y="7829550"/>
            <a:ext cx="5448300" cy="895350"/>
            <a:chOff x="0" y="0"/>
            <a:chExt cx="7264400" cy="119380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731584"/>
              <a:ext cx="7264400" cy="462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</a:pPr>
              <a:r>
                <a:rPr lang="en-US" sz="2099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www.istt.com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7264400" cy="571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39"/>
                </a:lnSpc>
              </a:pPr>
              <a:r>
                <a:rPr lang="en-US" sz="2599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WEBSITE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543300" y="5826913"/>
            <a:ext cx="6882953" cy="1621084"/>
            <a:chOff x="0" y="0"/>
            <a:chExt cx="9177270" cy="216144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699230"/>
              <a:ext cx="7264400" cy="462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9177270" cy="1794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39"/>
                </a:lnSpc>
              </a:pPr>
              <a:r>
                <a:rPr lang="en-US" sz="25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REG. OFFICE: 8 WOLVERTON ROAD, SMITTERFIELD, STRATFORD-UPON-AVON, CV37 0HB, UNITED KINGDOM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543300" y="4248150"/>
            <a:ext cx="6442775" cy="864991"/>
            <a:chOff x="0" y="0"/>
            <a:chExt cx="8590367" cy="1153321"/>
          </a:xfrm>
        </p:grpSpPr>
        <p:sp>
          <p:nvSpPr>
            <p:cNvPr id="20" name="TextBox 20"/>
            <p:cNvSpPr txBox="1"/>
            <p:nvPr/>
          </p:nvSpPr>
          <p:spPr>
            <a:xfrm>
              <a:off x="0" y="691105"/>
              <a:ext cx="7264400" cy="462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</a:pPr>
              <a:r>
                <a:rPr lang="en-US" sz="2099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gosatti@istt.com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590367" cy="571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39"/>
                </a:lnSpc>
              </a:pPr>
              <a:r>
                <a:rPr lang="en-US" sz="2599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TREVOR GOSATTI - EXECUTIVE DIRECTOR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66750" y="851535"/>
            <a:ext cx="9763125" cy="1252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hu-HU" sz="9600" u="none" strike="noStrike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Elérhetőségek:</a:t>
            </a:r>
            <a:endParaRPr lang="en-US" sz="9600" u="none" strike="noStrike" dirty="0">
              <a:solidFill>
                <a:srgbClr val="F0F0F0"/>
              </a:solidFill>
              <a:latin typeface="Georgia Pro Light"/>
              <a:ea typeface="Georgia Pro Light"/>
              <a:cs typeface="Georgia Pro Light"/>
              <a:sym typeface="Georgia Pr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7343"/>
            <a:ext cx="11719897" cy="10287000"/>
            <a:chOff x="0" y="0"/>
            <a:chExt cx="1349762" cy="11847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762" cy="1184737"/>
            </a:xfrm>
            <a:custGeom>
              <a:avLst/>
              <a:gdLst/>
              <a:ahLst/>
              <a:cxnLst/>
              <a:rect l="l" t="t" r="r" b="b"/>
              <a:pathLst>
                <a:path w="1349762" h="1184737">
                  <a:moveTo>
                    <a:pt x="0" y="0"/>
                  </a:moveTo>
                  <a:lnTo>
                    <a:pt x="1349762" y="0"/>
                  </a:lnTo>
                  <a:lnTo>
                    <a:pt x="1349762" y="1184737"/>
                  </a:lnTo>
                  <a:lnTo>
                    <a:pt x="0" y="1184737"/>
                  </a:lnTo>
                  <a:close/>
                </a:path>
              </a:pathLst>
            </a:custGeom>
            <a:blipFill>
              <a:blip r:embed="rId2"/>
              <a:stretch>
                <a:fillRect l="-15083" r="-15083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Freeform 4"/>
          <p:cNvSpPr/>
          <p:nvPr/>
        </p:nvSpPr>
        <p:spPr>
          <a:xfrm>
            <a:off x="13582655" y="8180743"/>
            <a:ext cx="3407252" cy="1680911"/>
          </a:xfrm>
          <a:custGeom>
            <a:avLst/>
            <a:gdLst/>
            <a:ahLst/>
            <a:cxnLst/>
            <a:rect l="l" t="t" r="r" b="b"/>
            <a:pathLst>
              <a:path w="3407252" h="1680911">
                <a:moveTo>
                  <a:pt x="0" y="0"/>
                </a:moveTo>
                <a:lnTo>
                  <a:pt x="3407252" y="0"/>
                </a:lnTo>
                <a:lnTo>
                  <a:pt x="3407252" y="1680911"/>
                </a:lnTo>
                <a:lnTo>
                  <a:pt x="0" y="1680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12270984" y="676834"/>
            <a:ext cx="6280572" cy="93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55"/>
              </a:lnSpc>
            </a:pPr>
            <a:r>
              <a:rPr lang="en-US" sz="3864" spc="-77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International Society for Trenchless Technology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270984" y="2805555"/>
            <a:ext cx="5672295" cy="4206751"/>
            <a:chOff x="0" y="200025"/>
            <a:chExt cx="7563060" cy="5609001"/>
          </a:xfrm>
        </p:grpSpPr>
        <p:sp>
          <p:nvSpPr>
            <p:cNvPr id="7" name="TextBox 7"/>
            <p:cNvSpPr txBox="1"/>
            <p:nvPr/>
          </p:nvSpPr>
          <p:spPr>
            <a:xfrm>
              <a:off x="0" y="200025"/>
              <a:ext cx="7563060" cy="3621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99"/>
                </a:lnSpc>
              </a:pPr>
              <a:r>
                <a:rPr lang="hu-HU" sz="10499" dirty="0">
                  <a:solidFill>
                    <a:srgbClr val="F0F0F0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Stratégiai</a:t>
              </a:r>
            </a:p>
            <a:p>
              <a:pPr marL="0" lvl="0" indent="0" algn="l">
                <a:lnSpc>
                  <a:spcPts val="10499"/>
                </a:lnSpc>
              </a:pPr>
              <a:r>
                <a:rPr lang="hu-HU" sz="10499" dirty="0">
                  <a:solidFill>
                    <a:srgbClr val="F0F0F0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terv</a:t>
              </a:r>
              <a:endParaRPr lang="en-US" sz="10499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37115"/>
              <a:ext cx="7555293" cy="1671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</a:pPr>
              <a:r>
                <a:rPr lang="en-US" sz="35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5 </a:t>
              </a:r>
              <a:r>
                <a:rPr lang="en-US" sz="35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éves</a:t>
              </a:r>
              <a:r>
                <a:rPr lang="en-US" sz="35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35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átfogó</a:t>
              </a:r>
              <a:r>
                <a:rPr lang="en-US" sz="35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35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áttekintés</a:t>
              </a:r>
              <a:r>
                <a:rPr lang="hu-HU" sz="35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35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2026–2030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68815" y="234503"/>
            <a:ext cx="2271879" cy="1183768"/>
          </a:xfrm>
          <a:custGeom>
            <a:avLst/>
            <a:gdLst/>
            <a:ahLst/>
            <a:cxnLst/>
            <a:rect l="l" t="t" r="r" b="b"/>
            <a:pathLst>
              <a:path w="2271879" h="1183768">
                <a:moveTo>
                  <a:pt x="0" y="0"/>
                </a:moveTo>
                <a:lnTo>
                  <a:pt x="2271879" y="0"/>
                </a:lnTo>
                <a:lnTo>
                  <a:pt x="2271879" y="1183769"/>
                </a:lnTo>
                <a:lnTo>
                  <a:pt x="0" y="118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196895" y="476413"/>
            <a:ext cx="9537780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  <a:spcBef>
                <a:spcPct val="0"/>
              </a:spcBef>
            </a:pPr>
            <a:r>
              <a:rPr lang="hu-HU" sz="6000" u="none" strike="noStrike" dirty="0">
                <a:solidFill>
                  <a:srgbClr val="F0F0F0"/>
                </a:solidFill>
                <a:latin typeface="Georgia Pro"/>
                <a:ea typeface="Georgia Pro"/>
                <a:cs typeface="Georgia Pro"/>
                <a:sym typeface="Georgia Pro"/>
              </a:rPr>
              <a:t>Bevezetés</a:t>
            </a:r>
            <a:r>
              <a:rPr lang="en-US" sz="6000" u="none" strike="noStrike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96895" y="1510445"/>
            <a:ext cx="16062405" cy="333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hu-HU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 feltárás nélküli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technológiák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iparága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hu-HU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egy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lehetőségekkel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teli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időszak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elé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néz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. 2026 és 2030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között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világszerte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jelentősen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növekedni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fog a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fenntartható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hatékony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és a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környezetet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kevésbé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zavaró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infrastruktúra-megoldások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iránti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kereslet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Különösen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két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technológia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—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az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irányított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fúrás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(HDD) és a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csőbélelés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(Pipe Relining) —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fogja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vezetni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ezt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bővülést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együttes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globális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piacuk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értéke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2030-ra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várhatóan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meghaladja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a 26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milliárd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amerikai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dollárt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hu-HU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Ez a kedvező kilátás nemcsak a növekedési potenciált jelzi, hanem egyértelmű cselekvési felhívás is. Annak érdekében, hogy a feltárás nélküli technológiai iparág képes legyen megfelelni ennek a globális igénynek, az Feltárás Nélküli Technológiák Nemzetközi Társasága (ISTT) kidolgozta 5 éves stratégiai tervét (2026–2030). A terv útmutatót nyújt hálózatunk megerősítéséhez, az innováció támogatásához, a képzett szakemberek fejlesztéséhez, valamint ahhoz, hogy a feltárás nélküli megoldások a globális infrastruktúra-fejlesztés központi elemévé váljanak.</a:t>
            </a:r>
            <a:endParaRPr lang="en-US" sz="2100" dirty="0">
              <a:solidFill>
                <a:srgbClr val="F0F0F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2598" y="4943255"/>
            <a:ext cx="4637552" cy="103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hu-HU" sz="6000" dirty="0">
                <a:solidFill>
                  <a:srgbClr val="F0F0F0"/>
                </a:solidFill>
                <a:latin typeface="Georgia Pro"/>
                <a:ea typeface="Georgia Pro"/>
                <a:cs typeface="Georgia Pro"/>
                <a:sym typeface="Georgia Pro"/>
              </a:rPr>
              <a:t>Miért most?</a:t>
            </a:r>
            <a:endParaRPr lang="en-US" sz="6000" dirty="0">
              <a:solidFill>
                <a:srgbClr val="F0F0F0"/>
              </a:solidFill>
              <a:latin typeface="Georgia Pro"/>
              <a:ea typeface="Georgia Pro"/>
              <a:cs typeface="Georgia Pro"/>
              <a:sym typeface="Georgia Pr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96895" y="6076725"/>
            <a:ext cx="16355699" cy="4446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következő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öt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év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kulcsfontosságú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lesz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annak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biztosításában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hogy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feltárás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nélküli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technológiai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iparág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felkészüljön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kereslet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várható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megugrására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Összehangolt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fellépés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nélkül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az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iparág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kockáztatja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hogy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nem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tudja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kiaknázni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hu-HU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 benne rejlő lehetőségeket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lang="hu-HU" sz="2100" dirty="0">
              <a:solidFill>
                <a:srgbClr val="F0F0F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F0F0F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Az ISTT 2026–2030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közötti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időszakra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szóló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stratégiai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terve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ezért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az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alábbi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célokat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szolgálja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  <a:endParaRPr lang="hu-HU" sz="2100" dirty="0">
              <a:solidFill>
                <a:srgbClr val="F0F0F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- A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növekedési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lehetőségek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kiaknázása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az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hu-HU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irányított fúrás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, a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csőbélelés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és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más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feltárás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nélküli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technológiák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területén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, a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tagszervezetek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közötti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tudásmegosztás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támogatásával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..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-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Kapacitásfejlesztés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képzések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tanúsítási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rendszerek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és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szakmai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továbbképzések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révén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hogy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megfeleljen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képzett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feltárás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nélküli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szakemberek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iránti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növekvő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igénynek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- </a:t>
            </a:r>
            <a:r>
              <a:rPr lang="hu-HU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Az innováció ösztönzése az ipar, az akadémiai szféra és a technológiai fejlesztők közötti együttműködés elősegítésével.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-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Globális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érdekképviselet</a:t>
            </a:r>
            <a:r>
              <a:rPr lang="hu-HU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annak érdekében, hogy 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feltárás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nélküli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megoldások</a:t>
            </a:r>
            <a:r>
              <a:rPr lang="hu-HU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at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fenntartható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és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költséghatékony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00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infrastruktúra-megoldás</a:t>
            </a:r>
            <a:r>
              <a:rPr lang="hu-HU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ként ismerjék el</a:t>
            </a:r>
            <a:r>
              <a: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F0F0F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DDD8D37-314C-8331-DF4C-25934EF26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növekedési lehetőségek kiaknázása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az HDD, a csőbélelés és más </a:t>
            </a: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feltárás nélküli technológiák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területén, a tagszervezetek közötti tudásmegosztás támogatásával.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Kapacitásfejlesztés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képzések, tanúsítási rendszerek és szakmai továbbképzések révén, hogy megfeleljen a képzett </a:t>
            </a: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feltárás nélküli szakemberek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iránti növekvő igénynek.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Az innováció ösztönzése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az ipar, az akadémiai szféra és a technológiafejlesztők közötti együttműködés elősegítésével.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Globális érdekképviselet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feltárás nélküli megoldások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elismertetése érdekében, mint fenntartható és költséghatékony infrastruktúra-megoldások.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FD75CA8-AF49-5D5D-DD5A-3D50D2984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növekedési lehetőségek kiaknázása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az HDD, a csőbélelés és más </a:t>
            </a: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feltárás nélküli technológiák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területén, a tagszervezetek közötti tudásmegosztás támogatásával.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Kapacitásfejlesztés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képzések, tanúsítási rendszerek és szakmai továbbképzések révén, hogy megfeleljen a képzett </a:t>
            </a: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feltárás nélküli szakemberek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iránti növekvő igénynek.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Az innováció ösztönzése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az ipar, az akadémiai szféra és a technológiafejlesztők közötti együttműködés elősegítésével.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Globális érdekképviselet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feltárás nélküli megoldások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elismertetése érdekében, mint fenntartható és költséghatékony infrastruktúra-megoldások.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2139" y="6262834"/>
            <a:ext cx="16272874" cy="3648465"/>
            <a:chOff x="0" y="0"/>
            <a:chExt cx="2521094" cy="5652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1094" cy="565243"/>
            </a:xfrm>
            <a:custGeom>
              <a:avLst/>
              <a:gdLst/>
              <a:ahLst/>
              <a:cxnLst/>
              <a:rect l="l" t="t" r="r" b="b"/>
              <a:pathLst>
                <a:path w="2521094" h="565243">
                  <a:moveTo>
                    <a:pt x="0" y="0"/>
                  </a:moveTo>
                  <a:lnTo>
                    <a:pt x="2521094" y="0"/>
                  </a:lnTo>
                  <a:lnTo>
                    <a:pt x="2521094" y="565243"/>
                  </a:lnTo>
                  <a:lnTo>
                    <a:pt x="0" y="565243"/>
                  </a:lnTo>
                  <a:close/>
                </a:path>
              </a:pathLst>
            </a:custGeom>
            <a:blipFill>
              <a:blip r:embed="rId2"/>
              <a:stretch>
                <a:fillRect t="-31472" b="-3147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53914" y="709613"/>
            <a:ext cx="16005386" cy="5138195"/>
            <a:chOff x="-21389" y="57150"/>
            <a:chExt cx="21340514" cy="6850926"/>
          </a:xfrm>
        </p:grpSpPr>
        <p:sp>
          <p:nvSpPr>
            <p:cNvPr id="5" name="TextBox 5"/>
            <p:cNvSpPr txBox="1"/>
            <p:nvPr/>
          </p:nvSpPr>
          <p:spPr>
            <a:xfrm>
              <a:off x="0" y="57150"/>
              <a:ext cx="21319125" cy="1356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700"/>
                </a:lnSpc>
              </a:pPr>
              <a:r>
                <a:rPr lang="hu-HU" sz="7000" dirty="0">
                  <a:solidFill>
                    <a:srgbClr val="F0F0F0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Isten hozott az </a:t>
              </a:r>
              <a:r>
                <a:rPr lang="en-US" sz="7000" dirty="0">
                  <a:solidFill>
                    <a:srgbClr val="F0F0F0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ISTT</a:t>
              </a:r>
              <a:r>
                <a:rPr lang="hu-HU" sz="7000" dirty="0">
                  <a:solidFill>
                    <a:srgbClr val="F0F0F0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-nél</a:t>
              </a:r>
              <a:endParaRPr lang="en-US" sz="7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1389" y="1474966"/>
              <a:ext cx="21319125" cy="5433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hu-HU" sz="21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A Nemzetközi Feltárás Nélküli Technológiai Társaság (International Society </a:t>
              </a:r>
              <a:r>
                <a:rPr lang="hu-HU" sz="2100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for</a:t>
              </a:r>
              <a:r>
                <a:rPr lang="hu-HU" sz="21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hu-HU" sz="2100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Trenchless</a:t>
              </a:r>
              <a:r>
                <a:rPr lang="hu-HU" sz="21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hu-HU" sz="2100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Technology</a:t>
              </a:r>
              <a:r>
                <a:rPr lang="hu-HU" sz="21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– ISTT) kulcsszerepet játszik a feltárás nélküli technológiák világszintű elterjesztésében, elősegítve az innovációt, valamint az együttműködést az iparági szakemberek és érintettek között.</a:t>
              </a:r>
              <a:endPara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lvl="0">
                <a:lnSpc>
                  <a:spcPts val="2940"/>
                </a:lnSpc>
              </a:pPr>
              <a:r>
                <a:rPr lang="hu-HU" sz="21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A Nemzetközi Feltárás Nélküli Technológiai Társaság </a:t>
              </a:r>
              <a:r>
                <a:rPr lang="en-US" sz="21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(ISTT</a:t>
              </a:r>
              <a:r>
                <a:rPr lang="hu-HU" sz="21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) 1986 szeptemberében alakult meg az Egyesült Királyságban, magántulajdonú Kft-ként, azzal a céllal, hogy „a köz érdekében előmozdítsa a feltárás nélküli technológia tudományát és gyakorlatát…”, továbbá hogy „a köz érdekében támogassa az említett tudomány gyakorlatát, oktatását, képzését és kutatását, valamint, hogy </a:t>
              </a:r>
              <a:r>
                <a:rPr lang="hu-HU" sz="2100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közzétegye</a:t>
              </a:r>
              <a:r>
                <a:rPr lang="hu-HU" sz="21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a feltárás nélküli technológiák hasznos eredményeit”. Az ezt követő években az ISTT regionálisan működő feltárás nélküli technológiai társaságokkal lépett partnerségre világszerte annak érdekében, hogy ezeket a célkitűzéseket globális szinten is előmozdítsa.</a:t>
              </a:r>
              <a:endPara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l">
                <a:lnSpc>
                  <a:spcPts val="2940"/>
                </a:lnSpc>
              </a:pPr>
              <a:r>
                <a:rPr lang="hu-HU" sz="21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Az ISTT-</a:t>
              </a:r>
              <a:r>
                <a:rPr lang="hu-HU" sz="2100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nek</a:t>
              </a:r>
              <a:r>
                <a:rPr lang="hu-HU" sz="21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28 tagszervezete van. Egy-egy tagszervezet minden nyilvántartott tagja egyben az ISTT tagja is. A tagszervezetek tagjain túl az ISTT korlátozott számú közvetlen taggal is rendelkezik olyan régiókban, ahol nem működik tagszervezet.</a:t>
              </a:r>
              <a:endParaRPr lang="en-US" sz="21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0"/>
            <a:ext cx="7553325" cy="10287000"/>
            <a:chOff x="0" y="0"/>
            <a:chExt cx="117020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208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t="-205" b="-20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Freeform 4"/>
          <p:cNvSpPr/>
          <p:nvPr/>
        </p:nvSpPr>
        <p:spPr>
          <a:xfrm>
            <a:off x="666750" y="3857242"/>
            <a:ext cx="7585368" cy="6049331"/>
          </a:xfrm>
          <a:custGeom>
            <a:avLst/>
            <a:gdLst/>
            <a:ahLst/>
            <a:cxnLst/>
            <a:rect l="l" t="t" r="r" b="b"/>
            <a:pathLst>
              <a:path w="7585368" h="6049331">
                <a:moveTo>
                  <a:pt x="0" y="0"/>
                </a:moveTo>
                <a:lnTo>
                  <a:pt x="7585368" y="0"/>
                </a:lnTo>
                <a:lnTo>
                  <a:pt x="7585368" y="6049331"/>
                </a:lnTo>
                <a:lnTo>
                  <a:pt x="0" y="6049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/>
          <p:cNvGrpSpPr/>
          <p:nvPr/>
        </p:nvGrpSpPr>
        <p:grpSpPr>
          <a:xfrm>
            <a:off x="666750" y="716756"/>
            <a:ext cx="8324850" cy="2954125"/>
            <a:chOff x="0" y="66675"/>
            <a:chExt cx="11099800" cy="3938833"/>
          </a:xfrm>
        </p:grpSpPr>
        <p:sp>
          <p:nvSpPr>
            <p:cNvPr id="6" name="TextBox 6"/>
            <p:cNvSpPr txBox="1"/>
            <p:nvPr/>
          </p:nvSpPr>
          <p:spPr>
            <a:xfrm>
              <a:off x="0" y="66675"/>
              <a:ext cx="11099800" cy="1554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hu-HU" sz="8000" dirty="0">
                  <a:solidFill>
                    <a:srgbClr val="F0F0F0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Fő célkitűzések</a:t>
              </a:r>
              <a:endParaRPr lang="en-US" sz="8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047803"/>
              <a:ext cx="11099800" cy="1957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hu-HU" sz="21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Az ISTT ötéves stratégiai terve </a:t>
              </a:r>
              <a:r>
                <a:rPr lang="hu-HU" sz="2100" b="1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egyértelmű elvárásokat </a:t>
              </a:r>
              <a:r>
                <a:rPr lang="hu-HU" sz="21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határoz meg közösségünk számára, az innovációra, az együttműködésre és a növekedésre összpontosítva, biztosítva ezzel, hogy hatékonyan megfeleljünk tagjaink és az érdekelt felek igényeinek.</a:t>
              </a:r>
              <a:r>
                <a:rPr lang="en-US" sz="21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3001168"/>
            <a:ext cx="16801750" cy="6750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0"/>
              </a:lnSpc>
            </a:pP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 Nemzetközi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Feltárás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Nélküli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Technológiai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Társaság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(ISTT)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egy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elismert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és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megbecsült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globális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szervezet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amely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feltárás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nélküli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technológiai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iparágat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képviseli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világszerte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tagszervezeteinek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és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iparági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érintettjeinek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kiterjedt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nemzetközi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hálózatán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keresztül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marL="0" lvl="0" indent="0" algn="l">
              <a:lnSpc>
                <a:spcPts val="3260"/>
              </a:lnSpc>
            </a:pPr>
            <a:r>
              <a:rPr lang="hu-HU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Az ISTT hosszú ideje vezető szerepet tölt be a feltárás nélküli technológiák népszerűsítésében a nemzetközi együttműködés, a tudásmegosztás és az érdekérvényesítés révén. A Társaság széles körben ismert a Nemzetközi No-</a:t>
            </a:r>
            <a:r>
              <a:rPr lang="hu-HU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Dig</a:t>
            </a:r>
            <a:r>
              <a:rPr lang="hu-HU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Konferenciák és Kiállítások megszervezéséről, amelyek a műszaki tapasztalatcsere, az innováció és az iparági kapcsolatok legfontosabb globális fórumai.</a:t>
            </a:r>
            <a:endParaRPr lang="en-US" sz="2328" dirty="0">
              <a:solidFill>
                <a:srgbClr val="F0F0F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3260"/>
              </a:lnSpc>
            </a:pPr>
            <a:r>
              <a:rPr lang="hu-HU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Kiadványain, műszaki anyagain, </a:t>
            </a:r>
            <a:r>
              <a:rPr lang="hu-HU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webináriumain</a:t>
            </a:r>
            <a:r>
              <a:rPr lang="hu-HU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és kommunikációs platformjain keresztül az ISTT támogatja a bevált gyakorlatok terjesztését, valamint növeli a feltárás nélküli megoldások ismertségét mind a fejlett, mind a feltörekvő piacokon.</a:t>
            </a:r>
            <a:endParaRPr lang="en-US" sz="2328" dirty="0">
              <a:solidFill>
                <a:srgbClr val="F0F0F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3260"/>
              </a:lnSpc>
            </a:pPr>
            <a:r>
              <a:rPr lang="hu-HU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Az ISTT stabilan működő, jól irányított nemzetközi szervezetként tevékenykedik, amely erős szervezeti alapot biztosít tagjai és jövőbeli partnerei támogatásához. A Társaság emellett elismert abban is, hogy a feltárás nélküli technológiát a felszín alatti infrastruktúra fenntartható megközelítéseként népszerűsíti, összhangban a globális környezeti és társadalmi célkitűzésekkel.</a:t>
            </a:r>
            <a:endParaRPr lang="en-US" sz="2328" dirty="0">
              <a:solidFill>
                <a:srgbClr val="F0F0F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3260"/>
              </a:lnSpc>
            </a:pP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Ezek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az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eredmények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az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ISTT-t a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feltárás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nélküli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technológia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hiteles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globális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képviselőjévé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teszik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, és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szilárd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alapot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biztosítanak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további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vezető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szerephez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és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az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iparág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2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fejlődéséhez</a:t>
            </a:r>
            <a:r>
              <a:rPr lang="en-US" sz="232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6750" y="723900"/>
            <a:ext cx="10713107" cy="197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7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Az ISTT </a:t>
            </a:r>
            <a:r>
              <a:rPr lang="en-US" sz="7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jelenlegi</a:t>
            </a:r>
            <a:r>
              <a:rPr lang="en-US" sz="7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7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helyzete</a:t>
            </a:r>
            <a:r>
              <a:rPr lang="en-US" sz="7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és </a:t>
            </a:r>
            <a:r>
              <a:rPr lang="en-US" sz="7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eredményei</a:t>
            </a:r>
            <a:endParaRPr lang="en-US" sz="7000" dirty="0">
              <a:solidFill>
                <a:srgbClr val="F0F0F0"/>
              </a:solidFill>
              <a:latin typeface="Georgia Pro Light"/>
              <a:ea typeface="Georgia Pro Light"/>
              <a:cs typeface="Georgia Pro Light"/>
              <a:sym typeface="Georgia Pro Ligh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829203" y="666750"/>
            <a:ext cx="3222185" cy="1812479"/>
          </a:xfrm>
          <a:custGeom>
            <a:avLst/>
            <a:gdLst/>
            <a:ahLst/>
            <a:cxnLst/>
            <a:rect l="l" t="t" r="r" b="b"/>
            <a:pathLst>
              <a:path w="3222185" h="1812479">
                <a:moveTo>
                  <a:pt x="0" y="0"/>
                </a:moveTo>
                <a:lnTo>
                  <a:pt x="3222186" y="0"/>
                </a:lnTo>
                <a:lnTo>
                  <a:pt x="3222186" y="1812479"/>
                </a:lnTo>
                <a:lnTo>
                  <a:pt x="0" y="1812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77" r="-3977"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13090" y="666750"/>
            <a:ext cx="3222185" cy="1812479"/>
          </a:xfrm>
          <a:custGeom>
            <a:avLst/>
            <a:gdLst/>
            <a:ahLst/>
            <a:cxnLst/>
            <a:rect l="l" t="t" r="r" b="b"/>
            <a:pathLst>
              <a:path w="3222185" h="1812479">
                <a:moveTo>
                  <a:pt x="0" y="0"/>
                </a:moveTo>
                <a:lnTo>
                  <a:pt x="3222185" y="0"/>
                </a:lnTo>
                <a:lnTo>
                  <a:pt x="3222185" y="1812479"/>
                </a:lnTo>
                <a:lnTo>
                  <a:pt x="0" y="1812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77" r="-3977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666749" y="709613"/>
            <a:ext cx="13449230" cy="3705558"/>
            <a:chOff x="-1" y="57151"/>
            <a:chExt cx="17932306" cy="4940745"/>
          </a:xfrm>
        </p:grpSpPr>
        <p:sp>
          <p:nvSpPr>
            <p:cNvPr id="4" name="TextBox 4"/>
            <p:cNvSpPr txBox="1"/>
            <p:nvPr/>
          </p:nvSpPr>
          <p:spPr>
            <a:xfrm>
              <a:off x="0" y="3281956"/>
              <a:ext cx="17609028" cy="1715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</a:pP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Az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ötéves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stratégiai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terv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kulcsfontosságú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az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ISTT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küldetésének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megvalósításához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vezető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út</a:t>
              </a:r>
              <a:r>
                <a:rPr lang="hu-HU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on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.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Jövőképünk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összehangolásával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biztosítjuk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az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összpontosított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erőfeszítéseket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és a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jobb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eredményeket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,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amelyek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tagjaink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és </a:t>
              </a:r>
              <a:r>
                <a:rPr lang="hu-HU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az iparág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érintettjeink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javát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2399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szolgálják</a:t>
              </a:r>
              <a:r>
                <a:rPr lang="en-US" sz="23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1"/>
              <a:ext cx="17932305" cy="1356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700"/>
                </a:lnSpc>
                <a:spcBef>
                  <a:spcPct val="0"/>
                </a:spcBef>
              </a:pPr>
              <a:r>
                <a:rPr lang="en-US" sz="7000" dirty="0">
                  <a:solidFill>
                    <a:srgbClr val="F0F0F0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A terv </a:t>
              </a:r>
              <a:r>
                <a:rPr lang="en-US" sz="7000" dirty="0" err="1">
                  <a:solidFill>
                    <a:srgbClr val="F0F0F0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jövőképe</a:t>
              </a:r>
              <a:r>
                <a:rPr lang="en-US" sz="7000" dirty="0">
                  <a:solidFill>
                    <a:srgbClr val="F0F0F0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 és </a:t>
              </a:r>
              <a:r>
                <a:rPr lang="en-US" sz="7000" dirty="0" err="1">
                  <a:solidFill>
                    <a:srgbClr val="F0F0F0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küldetése</a:t>
              </a:r>
              <a:endParaRPr lang="en-US" sz="7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2121275"/>
              <a:ext cx="17609027" cy="667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4059"/>
                </a:lnSpc>
              </a:pPr>
              <a:r>
                <a:rPr lang="en-US" sz="28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J</a:t>
              </a:r>
              <a:r>
                <a:rPr lang="hu-HU" sz="2899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ÖVŐKÉPÜNK ÖSSZEHANGOLÁSA A STRATÉGIAI CÉLOKKAL</a:t>
              </a:r>
              <a:endParaRPr lang="en-US" sz="2899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66750" y="4528819"/>
            <a:ext cx="16868525" cy="483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u="sng" dirty="0" err="1">
                <a:solidFill>
                  <a:srgbClr val="F0F0F0"/>
                </a:solidFill>
                <a:latin typeface="Georgia Pro"/>
                <a:ea typeface="Georgia Pro"/>
                <a:cs typeface="Georgia Pro"/>
                <a:sym typeface="Georgia Pro"/>
              </a:rPr>
              <a:t>Jövőkép</a:t>
            </a:r>
            <a:endParaRPr lang="hu-HU" sz="4999" u="sng" dirty="0">
              <a:solidFill>
                <a:srgbClr val="F0F0F0"/>
              </a:solidFill>
              <a:latin typeface="Georgia Pro"/>
              <a:ea typeface="Georgia Pro"/>
              <a:cs typeface="Georgia Pro"/>
              <a:sym typeface="Georgia Pro"/>
            </a:endParaRP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F0F0F0"/>
                </a:solidFill>
                <a:latin typeface="DM Sans"/>
                <a:sym typeface="DM Sans"/>
              </a:rPr>
              <a:t>Vezető</a:t>
            </a:r>
            <a:r>
              <a:rPr lang="en-US" sz="2999" dirty="0">
                <a:solidFill>
                  <a:srgbClr val="F0F0F0"/>
                </a:solidFill>
                <a:latin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F0F0F0"/>
                </a:solidFill>
                <a:latin typeface="DM Sans"/>
                <a:sym typeface="DM Sans"/>
              </a:rPr>
              <a:t>szerep</a:t>
            </a:r>
            <a:r>
              <a:rPr lang="en-US" sz="2999" dirty="0">
                <a:solidFill>
                  <a:srgbClr val="F0F0F0"/>
                </a:solidFill>
                <a:latin typeface="DM Sans"/>
                <a:sym typeface="DM Sans"/>
              </a:rPr>
              <a:t> a </a:t>
            </a:r>
            <a:r>
              <a:rPr lang="en-US" sz="2999" dirty="0" err="1">
                <a:solidFill>
                  <a:srgbClr val="F0F0F0"/>
                </a:solidFill>
                <a:latin typeface="DM Sans"/>
                <a:sym typeface="DM Sans"/>
              </a:rPr>
              <a:t>feltárás</a:t>
            </a:r>
            <a:r>
              <a:rPr lang="en-US" sz="2999" dirty="0">
                <a:solidFill>
                  <a:srgbClr val="F0F0F0"/>
                </a:solidFill>
                <a:latin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F0F0F0"/>
                </a:solidFill>
                <a:latin typeface="DM Sans"/>
                <a:sym typeface="DM Sans"/>
              </a:rPr>
              <a:t>nélküli</a:t>
            </a:r>
            <a:r>
              <a:rPr lang="en-US" sz="2999" dirty="0">
                <a:solidFill>
                  <a:srgbClr val="F0F0F0"/>
                </a:solidFill>
                <a:latin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F0F0F0"/>
                </a:solidFill>
                <a:latin typeface="DM Sans"/>
                <a:sym typeface="DM Sans"/>
              </a:rPr>
              <a:t>technológia</a:t>
            </a:r>
            <a:r>
              <a:rPr lang="en-US" sz="2999" dirty="0">
                <a:solidFill>
                  <a:srgbClr val="F0F0F0"/>
                </a:solidFill>
                <a:latin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F0F0F0"/>
                </a:solidFill>
                <a:latin typeface="DM Sans"/>
                <a:sym typeface="DM Sans"/>
              </a:rPr>
              <a:t>területén</a:t>
            </a:r>
            <a:r>
              <a:rPr lang="en-US" sz="2999" dirty="0">
                <a:solidFill>
                  <a:srgbClr val="F0F0F0"/>
                </a:solidFill>
                <a:latin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F0F0F0"/>
                </a:solidFill>
                <a:latin typeface="DM Sans"/>
                <a:sym typeface="DM Sans"/>
              </a:rPr>
              <a:t>világszerte</a:t>
            </a:r>
            <a:endParaRPr lang="hu-HU" sz="2999" dirty="0">
              <a:solidFill>
                <a:srgbClr val="F0F0F0"/>
              </a:solidFill>
              <a:latin typeface="DM Sans"/>
              <a:sym typeface="DM Sans"/>
            </a:endParaRP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F0F0F0"/>
                </a:solidFill>
                <a:latin typeface="DM Sans"/>
                <a:sym typeface="DM Sans"/>
              </a:rPr>
              <a:t>Mi </a:t>
            </a:r>
            <a:r>
              <a:rPr lang="en-US" sz="2999" dirty="0" err="1">
                <a:solidFill>
                  <a:srgbClr val="F0F0F0"/>
                </a:solidFill>
                <a:latin typeface="DM Sans"/>
                <a:sym typeface="DM Sans"/>
              </a:rPr>
              <a:t>vagyunk</a:t>
            </a:r>
            <a:r>
              <a:rPr lang="en-US" sz="2999" dirty="0">
                <a:solidFill>
                  <a:srgbClr val="F0F0F0"/>
                </a:solidFill>
                <a:latin typeface="DM Sans"/>
                <a:sym typeface="DM Sans"/>
              </a:rPr>
              <a:t> a </a:t>
            </a:r>
            <a:r>
              <a:rPr lang="en-US" sz="2999" dirty="0" err="1">
                <a:solidFill>
                  <a:srgbClr val="F0F0F0"/>
                </a:solidFill>
                <a:latin typeface="DM Sans"/>
                <a:sym typeface="DM Sans"/>
              </a:rPr>
              <a:t>feltárás</a:t>
            </a:r>
            <a:r>
              <a:rPr lang="en-US" sz="2999" dirty="0">
                <a:solidFill>
                  <a:srgbClr val="F0F0F0"/>
                </a:solidFill>
                <a:latin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F0F0F0"/>
                </a:solidFill>
                <a:latin typeface="DM Sans"/>
                <a:sym typeface="DM Sans"/>
              </a:rPr>
              <a:t>nélküli</a:t>
            </a:r>
            <a:r>
              <a:rPr lang="en-US" sz="2999" dirty="0">
                <a:solidFill>
                  <a:srgbClr val="F0F0F0"/>
                </a:solidFill>
                <a:latin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F0F0F0"/>
                </a:solidFill>
                <a:latin typeface="DM Sans"/>
                <a:sym typeface="DM Sans"/>
              </a:rPr>
              <a:t>technológia</a:t>
            </a:r>
            <a:r>
              <a:rPr lang="en-US" sz="2999" dirty="0">
                <a:solidFill>
                  <a:srgbClr val="F0F0F0"/>
                </a:solidFill>
                <a:latin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F0F0F0"/>
                </a:solidFill>
                <a:latin typeface="DM Sans"/>
                <a:sym typeface="DM Sans"/>
              </a:rPr>
              <a:t>globális</a:t>
            </a:r>
            <a:r>
              <a:rPr lang="en-US" sz="2999" dirty="0">
                <a:solidFill>
                  <a:srgbClr val="F0F0F0"/>
                </a:solidFill>
                <a:latin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F0F0F0"/>
                </a:solidFill>
                <a:latin typeface="DM Sans"/>
                <a:sym typeface="DM Sans"/>
              </a:rPr>
              <a:t>kapcsolódási</a:t>
            </a:r>
            <a:r>
              <a:rPr lang="en-US" sz="2999" dirty="0">
                <a:solidFill>
                  <a:srgbClr val="F0F0F0"/>
                </a:solidFill>
                <a:latin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F0F0F0"/>
                </a:solidFill>
                <a:latin typeface="DM Sans"/>
                <a:sym typeface="DM Sans"/>
              </a:rPr>
              <a:t>pontja</a:t>
            </a:r>
            <a:r>
              <a:rPr lang="en-US" sz="2999" dirty="0">
                <a:solidFill>
                  <a:srgbClr val="F0F0F0"/>
                </a:solidFill>
                <a:latin typeface="DM Sans"/>
                <a:sym typeface="DM Sans"/>
              </a:rPr>
              <a:t>.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endParaRPr lang="en-US" sz="2999" dirty="0">
              <a:solidFill>
                <a:srgbClr val="F0F0F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F0F0F0"/>
                </a:solidFill>
                <a:latin typeface="Georgia Pro"/>
                <a:ea typeface="Georgia Pro"/>
                <a:cs typeface="Georgia Pro"/>
                <a:sym typeface="Georgia Pro"/>
              </a:rPr>
              <a:t>Küldetés</a:t>
            </a:r>
            <a:r>
              <a:rPr lang="en-US" sz="4999" dirty="0">
                <a:solidFill>
                  <a:srgbClr val="F0F0F0"/>
                </a:solidFill>
                <a:latin typeface="Georgia Pro"/>
                <a:ea typeface="Georgia Pro"/>
                <a:cs typeface="Georgia Pro"/>
                <a:sym typeface="Georgia Pro"/>
              </a:rPr>
              <a:t>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hu-HU" sz="2999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Az iparág világszintű befolyásolása és támogatása annak érdekében, hogy megvalósuljanak a feltárás nélküli technológia előnyei. A feltárás nélküli technológia képviselete mint szabványos megoldás a föld alatti infrastruktúrák számára.</a:t>
            </a:r>
            <a:endParaRPr lang="en-US" sz="2100" dirty="0">
              <a:solidFill>
                <a:srgbClr val="F0F0F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8826" y="686572"/>
            <a:ext cx="10155484" cy="8913855"/>
            <a:chOff x="0" y="0"/>
            <a:chExt cx="1349762" cy="11847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762" cy="1184737"/>
            </a:xfrm>
            <a:custGeom>
              <a:avLst/>
              <a:gdLst/>
              <a:ahLst/>
              <a:cxnLst/>
              <a:rect l="l" t="t" r="r" b="b"/>
              <a:pathLst>
                <a:path w="1349762" h="1184737">
                  <a:moveTo>
                    <a:pt x="0" y="0"/>
                  </a:moveTo>
                  <a:lnTo>
                    <a:pt x="1349762" y="0"/>
                  </a:lnTo>
                  <a:lnTo>
                    <a:pt x="1349762" y="1184737"/>
                  </a:lnTo>
                  <a:lnTo>
                    <a:pt x="0" y="1184737"/>
                  </a:lnTo>
                  <a:close/>
                </a:path>
              </a:pathLst>
            </a:custGeom>
            <a:blipFill>
              <a:blip r:embed="rId2"/>
              <a:stretch>
                <a:fillRect l="-15083" r="-15083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049353" y="793728"/>
            <a:ext cx="6209947" cy="8369852"/>
            <a:chOff x="0" y="142875"/>
            <a:chExt cx="8279929" cy="11159799"/>
          </a:xfrm>
        </p:grpSpPr>
        <p:sp>
          <p:nvSpPr>
            <p:cNvPr id="5" name="TextBox 5"/>
            <p:cNvSpPr txBox="1"/>
            <p:nvPr/>
          </p:nvSpPr>
          <p:spPr>
            <a:xfrm>
              <a:off x="0" y="142875"/>
              <a:ext cx="8279929" cy="1391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000"/>
                </a:lnSpc>
              </a:pPr>
              <a:r>
                <a:rPr lang="hu-HU" sz="8000" dirty="0">
                  <a:solidFill>
                    <a:srgbClr val="F0F0F0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Alapértékek</a:t>
              </a:r>
              <a:endParaRPr lang="en-US" sz="8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51406"/>
              <a:ext cx="8271426" cy="7451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Az ISTT </a:t>
              </a:r>
              <a:r>
                <a:rPr lang="en-US" sz="3300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világszerte</a:t>
              </a:r>
              <a:r>
                <a:rPr lang="en-US" sz="33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a </a:t>
              </a:r>
              <a:r>
                <a:rPr lang="en-US" sz="3300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feltárás</a:t>
              </a:r>
              <a:r>
                <a:rPr lang="en-US" sz="33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3300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nélküli</a:t>
              </a:r>
              <a:r>
                <a:rPr lang="en-US" sz="33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3300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technológia</a:t>
              </a:r>
              <a:r>
                <a:rPr lang="en-US" sz="33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3300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fejlődését</a:t>
              </a:r>
              <a:r>
                <a:rPr lang="en-US" sz="33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3300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támogatja</a:t>
              </a:r>
              <a:r>
                <a:rPr lang="en-US" sz="33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3300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azáltal</a:t>
              </a:r>
              <a:r>
                <a:rPr lang="en-US" sz="33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, </a:t>
              </a:r>
              <a:r>
                <a:rPr lang="en-US" sz="3300" dirty="0" err="1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hogy</a:t>
              </a:r>
              <a:r>
                <a:rPr lang="en-US" sz="3300" dirty="0">
                  <a:solidFill>
                    <a:srgbClr val="F0F0F0"/>
                  </a:solidFill>
                  <a:latin typeface="DM Sans"/>
                  <a:ea typeface="DM Sans"/>
                  <a:cs typeface="DM Sans"/>
                  <a:sym typeface="DM Sans"/>
                </a:rPr>
                <a:t>:</a:t>
              </a:r>
            </a:p>
            <a:p>
              <a:pPr algn="ctr">
                <a:lnSpc>
                  <a:spcPts val="5039"/>
                </a:lnSpc>
              </a:pPr>
              <a:endParaRPr lang="en-US" sz="3300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algn="ctr">
                <a:lnSpc>
                  <a:spcPts val="5039"/>
                </a:lnSpc>
              </a:pPr>
              <a:r>
                <a:rPr lang="en-US" sz="3599" b="1" dirty="0" err="1">
                  <a:solidFill>
                    <a:srgbClr val="F0F0F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Etikus</a:t>
              </a:r>
              <a:endParaRPr lang="hu-HU" sz="35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5039"/>
                </a:lnSpc>
              </a:pPr>
              <a:r>
                <a:rPr lang="en-US" sz="3599" b="1" dirty="0" err="1">
                  <a:solidFill>
                    <a:srgbClr val="F0F0F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Innovatív</a:t>
              </a:r>
              <a:endParaRPr lang="hu-HU" sz="35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5039"/>
                </a:lnSpc>
              </a:pPr>
              <a:r>
                <a:rPr lang="en-US" sz="3599" b="1" dirty="0" err="1">
                  <a:solidFill>
                    <a:srgbClr val="F0F0F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Jövőbe</a:t>
              </a:r>
              <a:r>
                <a:rPr lang="en-US" sz="3599" b="1" dirty="0">
                  <a:solidFill>
                    <a:srgbClr val="F0F0F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  <a:r>
                <a:rPr lang="en-US" sz="3599" b="1" dirty="0" err="1">
                  <a:solidFill>
                    <a:srgbClr val="F0F0F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tekintő</a:t>
              </a:r>
              <a:endParaRPr lang="hu-HU" sz="35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5039"/>
                </a:lnSpc>
              </a:pPr>
              <a:r>
                <a:rPr lang="en-US" sz="3599" b="1" dirty="0" err="1">
                  <a:solidFill>
                    <a:srgbClr val="F0F0F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Pártatlan</a:t>
              </a:r>
              <a:endParaRPr lang="hu-HU" sz="35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5039"/>
                </a:lnSpc>
              </a:pPr>
              <a:r>
                <a:rPr lang="en-US" sz="3599" b="1" dirty="0" err="1">
                  <a:solidFill>
                    <a:srgbClr val="F0F0F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Befogadó</a:t>
              </a:r>
              <a:endParaRPr lang="en-US" sz="3599" b="1" dirty="0">
                <a:solidFill>
                  <a:srgbClr val="F0F0F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33425"/>
            <a:ext cx="135064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Az ISTT </a:t>
            </a:r>
            <a:r>
              <a:rPr lang="en-US" sz="8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kiemelt</a:t>
            </a:r>
            <a:r>
              <a:rPr lang="en-US" sz="8000" dirty="0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  <a:r>
              <a:rPr lang="en-US" sz="8000" dirty="0" err="1">
                <a:solidFill>
                  <a:srgbClr val="F0F0F0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fókuszterületei</a:t>
            </a:r>
            <a:endParaRPr lang="en-US" sz="8000" u="none" strike="noStrike" dirty="0">
              <a:solidFill>
                <a:srgbClr val="F0F0F0"/>
              </a:solidFill>
              <a:latin typeface="Georgia Pro Light"/>
              <a:ea typeface="Georgia Pro Light"/>
              <a:cs typeface="Georgia Pro Light"/>
              <a:sym typeface="Georgia Pro Light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78687" y="5457774"/>
            <a:ext cx="4601116" cy="2397423"/>
          </a:xfrm>
          <a:custGeom>
            <a:avLst/>
            <a:gdLst/>
            <a:ahLst/>
            <a:cxnLst/>
            <a:rect l="l" t="t" r="r" b="b"/>
            <a:pathLst>
              <a:path w="4601116" h="2397423">
                <a:moveTo>
                  <a:pt x="0" y="0"/>
                </a:moveTo>
                <a:lnTo>
                  <a:pt x="4601116" y="0"/>
                </a:lnTo>
                <a:lnTo>
                  <a:pt x="4601116" y="2397424"/>
                </a:lnTo>
                <a:lnTo>
                  <a:pt x="0" y="23974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7466086" y="3251754"/>
            <a:ext cx="10229321" cy="6638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87799" lvl="1" indent="-543900" algn="l">
              <a:lnSpc>
                <a:spcPts val="7053"/>
              </a:lnSpc>
              <a:buAutoNum type="arabicPeriod"/>
            </a:pPr>
            <a:r>
              <a:rPr lang="en-US" sz="503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hu-HU" sz="503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Tagjaink</a:t>
            </a:r>
            <a:endParaRPr lang="en-US" sz="5038" dirty="0">
              <a:solidFill>
                <a:srgbClr val="F0F0F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087799" lvl="1" indent="-543900" algn="l">
              <a:lnSpc>
                <a:spcPts val="7053"/>
              </a:lnSpc>
              <a:buAutoNum type="arabicPeriod"/>
            </a:pPr>
            <a:r>
              <a:rPr lang="en-US" sz="503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503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Promóció</a:t>
            </a:r>
            <a:endParaRPr lang="en-US" sz="5038" dirty="0">
              <a:solidFill>
                <a:srgbClr val="F0F0F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087799" lvl="1" indent="-543900" algn="l">
              <a:lnSpc>
                <a:spcPts val="7053"/>
              </a:lnSpc>
              <a:buAutoNum type="arabicPeriod"/>
            </a:pPr>
            <a:r>
              <a:rPr lang="en-US" sz="503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hu-HU" sz="503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Képzés és oktatás</a:t>
            </a:r>
            <a:endParaRPr lang="en-US" sz="5038" dirty="0">
              <a:solidFill>
                <a:srgbClr val="F0F0F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087799" lvl="1" indent="-543900" algn="l">
              <a:lnSpc>
                <a:spcPts val="7053"/>
              </a:lnSpc>
              <a:buAutoNum type="arabicPeriod"/>
            </a:pPr>
            <a:r>
              <a:rPr lang="en-US" sz="503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Iparági </a:t>
            </a:r>
            <a:r>
              <a:rPr lang="en-US" sz="503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legjobb</a:t>
            </a:r>
            <a:r>
              <a:rPr lang="en-US" sz="503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503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gyakorlatok</a:t>
            </a:r>
            <a:endParaRPr lang="en-US" sz="5038" dirty="0">
              <a:solidFill>
                <a:srgbClr val="F0F0F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087799" lvl="1" indent="-543900" algn="l">
              <a:lnSpc>
                <a:spcPts val="7053"/>
              </a:lnSpc>
              <a:buAutoNum type="arabicPeriod"/>
            </a:pPr>
            <a:r>
              <a:rPr lang="en-US" sz="503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503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fenntartható</a:t>
            </a:r>
            <a:r>
              <a:rPr lang="en-US" sz="503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503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társadalom</a:t>
            </a:r>
            <a:r>
              <a:rPr lang="en-US" sz="5038" dirty="0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5038" dirty="0" err="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támogatása</a:t>
            </a:r>
            <a:endParaRPr lang="en-US" sz="5038" dirty="0">
              <a:solidFill>
                <a:srgbClr val="F0F0F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0273"/>
              </a:lnSpc>
            </a:pPr>
            <a:endParaRPr lang="en-US" sz="5038" dirty="0">
              <a:solidFill>
                <a:srgbClr val="F0F0F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1349</Words>
  <Application>Microsoft Office PowerPoint</Application>
  <PresentationFormat>Egyéni</PresentationFormat>
  <Paragraphs>114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Wingdings</vt:lpstr>
      <vt:lpstr>Georgia Pro Light</vt:lpstr>
      <vt:lpstr>Georgia Pro</vt:lpstr>
      <vt:lpstr>DM Sans</vt:lpstr>
      <vt:lpstr>Calibri</vt:lpstr>
      <vt:lpstr>Arial</vt:lpstr>
      <vt:lpstr>DM Sans Bold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Strategic Plan (Public Version)</dc:title>
  <dc:creator>Adminisztracio</dc:creator>
  <dc:description>Presentation - Strategic Plan</dc:description>
  <cp:lastModifiedBy>User202005</cp:lastModifiedBy>
  <cp:revision>10</cp:revision>
  <dcterms:created xsi:type="dcterms:W3CDTF">2006-08-16T00:00:00Z</dcterms:created>
  <dcterms:modified xsi:type="dcterms:W3CDTF">2026-01-27T13:25:14Z</dcterms:modified>
  <dc:identifier>DAG9hUIT58w</dc:identifier>
</cp:coreProperties>
</file>