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33" r:id="rId5"/>
    <p:sldId id="271" r:id="rId6"/>
    <p:sldId id="297" r:id="rId7"/>
    <p:sldId id="341" r:id="rId8"/>
    <p:sldId id="330" r:id="rId9"/>
    <p:sldId id="328" r:id="rId10"/>
    <p:sldId id="333" r:id="rId11"/>
    <p:sldId id="334" r:id="rId12"/>
    <p:sldId id="335" r:id="rId13"/>
    <p:sldId id="336" r:id="rId14"/>
    <p:sldId id="337" r:id="rId15"/>
    <p:sldId id="332" r:id="rId16"/>
    <p:sldId id="339" r:id="rId17"/>
    <p:sldId id="267" r:id="rId18"/>
  </p:sldIdLst>
  <p:sldSz cx="6858000" cy="5143500"/>
  <p:notesSz cx="6797675" cy="9872663"/>
  <p:custDataLst>
    <p:tags r:id="rId21"/>
  </p:custData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05FDC4B-58AB-4756-B234-492ACF3924F9}">
          <p14:sldIdLst>
            <p14:sldId id="433"/>
            <p14:sldId id="271"/>
            <p14:sldId id="297"/>
            <p14:sldId id="341"/>
            <p14:sldId id="330"/>
            <p14:sldId id="328"/>
            <p14:sldId id="333"/>
            <p14:sldId id="334"/>
            <p14:sldId id="335"/>
            <p14:sldId id="336"/>
            <p14:sldId id="337"/>
            <p14:sldId id="332"/>
            <p14:sldId id="33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9" userDrawn="1">
          <p15:clr>
            <a:srgbClr val="A4A3A4"/>
          </p15:clr>
        </p15:guide>
        <p15:guide id="2" orient="horz" pos="3083" userDrawn="1">
          <p15:clr>
            <a:srgbClr val="A4A3A4"/>
          </p15:clr>
        </p15:guide>
        <p15:guide id="3" pos="85" userDrawn="1">
          <p15:clr>
            <a:srgbClr val="A4A3A4"/>
          </p15:clr>
        </p15:guide>
        <p15:guide id="4" pos="42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3939" userDrawn="1">
          <p15:clr>
            <a:srgbClr val="A4A3A4"/>
          </p15:clr>
        </p15:guide>
        <p15:guide id="3" pos="3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304"/>
    <a:srgbClr val="ED7004"/>
    <a:srgbClr val="EC6608"/>
    <a:srgbClr val="E73440"/>
    <a:srgbClr val="C07000"/>
    <a:srgbClr val="8B8807"/>
    <a:srgbClr val="1BA12B"/>
    <a:srgbClr val="7E7D76"/>
    <a:srgbClr val="1782DB"/>
    <a:srgbClr val="706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 autoAdjust="0"/>
    <p:restoredTop sz="93512" autoAdjust="0"/>
  </p:normalViewPr>
  <p:slideViewPr>
    <p:cSldViewPr showGuides="1">
      <p:cViewPr varScale="1">
        <p:scale>
          <a:sx n="84" d="100"/>
          <a:sy n="84" d="100"/>
        </p:scale>
        <p:origin x="1428" y="56"/>
      </p:cViewPr>
      <p:guideLst>
        <p:guide orient="horz" pos="429"/>
        <p:guide orient="horz" pos="3083"/>
        <p:guide pos="85"/>
        <p:guide pos="42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-5304" y="-3024"/>
      </p:cViewPr>
      <p:guideLst>
        <p:guide orient="horz" pos="3110"/>
        <p:guide pos="3939"/>
        <p:guide pos="3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580FB-A1A7-4BFA-8980-0CB90ED5CC13}" type="datetimeFigureOut">
              <a:rPr lang="en-GB" smtClean="0"/>
              <a:pPr/>
              <a:t>26/01/2026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D310C-11CC-44CF-B61D-C36BD5A4E9F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60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3C10-58A7-45D0-B2D2-D1576F087AB5}" type="datetimeFigureOut">
              <a:rPr lang="en-GB" noProof="0" smtClean="0"/>
              <a:pPr/>
              <a:t>26/01/2026</a:t>
            </a:fld>
            <a:endParaRPr lang="en-GB" noProof="0"/>
          </a:p>
        </p:txBody>
      </p:sp>
      <p:sp>
        <p:nvSpPr>
          <p:cNvPr id="15" name="Header Placeholder 1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16" name="Slide Image Placeholder 15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C81D3-C59B-4C63-B840-07ACB8BAB3C6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0" name="Notes Placeholder 29"/>
          <p:cNvSpPr>
            <a:spLocks noGrp="1"/>
          </p:cNvSpPr>
          <p:nvPr>
            <p:ph type="body" sz="quarter" idx="3"/>
          </p:nvPr>
        </p:nvSpPr>
        <p:spPr>
          <a:xfrm>
            <a:off x="544444" y="4936331"/>
            <a:ext cx="5708788" cy="4195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64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36922" indent="-136922" algn="l" defTabSz="685800" rtl="0" eaLnBrk="1" latinLnBrk="0" hangingPunct="1">
      <a:spcBef>
        <a:spcPts val="387"/>
      </a:spcBef>
      <a:spcAft>
        <a:spcPts val="216"/>
      </a:spcAft>
      <a:buClr>
        <a:schemeClr val="accent2"/>
      </a:buClr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69081" indent="-132160" algn="l" defTabSz="685800" rtl="0" eaLnBrk="1" latinLnBrk="0" hangingPunct="1">
      <a:spcAft>
        <a:spcPts val="216"/>
      </a:spcAft>
      <a:buClr>
        <a:schemeClr val="tx2"/>
      </a:buClr>
      <a:buFont typeface="Wingdings" pitchFamily="2" charset="2"/>
      <a:buChar char="n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36947" indent="-67866" algn="l" defTabSz="685800" rtl="0" eaLnBrk="1" latinLnBrk="0" hangingPunct="1">
      <a:spcBef>
        <a:spcPts val="324"/>
      </a:spcBef>
      <a:spcAft>
        <a:spcPts val="180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06004" indent="-69056" algn="l" defTabSz="685800" rtl="0" eaLnBrk="1" latinLnBrk="0" hangingPunct="1">
      <a:spcBef>
        <a:spcPts val="288"/>
      </a:spcBef>
      <a:spcAft>
        <a:spcPts val="162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69106" indent="-63104" algn="l" defTabSz="685800" rtl="0" eaLnBrk="1" latinLnBrk="0" hangingPunct="1">
      <a:spcBef>
        <a:spcPts val="252"/>
      </a:spcBef>
      <a:spcAft>
        <a:spcPts val="144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Titelmasterformat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durch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Klicken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bearbeiten</a:t>
            </a:r>
            <a:endParaRPr lang="en-GB" sz="3300" b="0" i="0" u="none" baseline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20483"/>
            <a:ext cx="6903720" cy="51639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4" y="-6248"/>
            <a:ext cx="6884688" cy="51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3375" y="842963"/>
            <a:ext cx="5255865" cy="9366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43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>
                <a:solidFill>
                  <a:srgbClr val="FFFFFF"/>
                </a:solidFill>
                <a:latin typeface="Arial"/>
              </a:rPr>
              <a:t>Titelmasterformat durch Klicken bearbeiten</a:t>
            </a: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5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1" userDrawn="1">
          <p15:clr>
            <a:srgbClr val="FBAE40"/>
          </p15:clr>
        </p15:guide>
        <p15:guide id="2" pos="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 userDrawn="1">
            <p:ph type="title"/>
          </p:nvPr>
        </p:nvSpPr>
        <p:spPr bwMode="gray">
          <a:xfrm>
            <a:off x="333375" y="843558"/>
            <a:ext cx="525586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2757488" algn="l"/>
              </a:tabLst>
              <a:defRPr kumimoji="1" lang="en-US" altLang="ja-JP" sz="2000" b="1" kern="1200" noProof="0" dirty="0" err="1" smtClean="0">
                <a:solidFill>
                  <a:srgbClr val="F0830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 bwMode="gray">
          <a:xfrm>
            <a:off x="333375" y="1707654"/>
            <a:ext cx="5255865" cy="3168352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3375" y="842963"/>
            <a:ext cx="5111849" cy="3817019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3375" y="951573"/>
            <a:ext cx="2519561" cy="3852426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7"/>
          </p:nvPr>
        </p:nvSpPr>
        <p:spPr bwMode="gray">
          <a:xfrm>
            <a:off x="2996952" y="951573"/>
            <a:ext cx="2520280" cy="3708410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>
                <a:solidFill>
                  <a:srgbClr val="FFFFFF"/>
                </a:solidFill>
                <a:latin typeface="Arial"/>
              </a:rPr>
              <a:t>Titelmasterformat durch Klicken bearbeiten</a:t>
            </a: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13626"/>
            <a:ext cx="6885384" cy="51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7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>
            <p:custDataLst>
              <p:tags r:id="rId1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/>
          <p:cNvSpPr/>
          <p:nvPr/>
        </p:nvSpPr>
        <p:spPr bwMode="gray">
          <a:xfrm>
            <a:off x="3226478" y="4948014"/>
            <a:ext cx="405000" cy="19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algn="ctr" defTabSz="6858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fld id="{AC746033-9F45-4508-8446-72AA2BBAAD2A}" type="slidenum">
              <a:rPr kumimoji="0" lang="en-GB" altLang="ja-JP" sz="600" kern="1200" noProof="0" smtClean="0">
                <a:solidFill>
                  <a:schemeClr val="bg1"/>
                </a:solidFill>
                <a:latin typeface="+mn-lt"/>
                <a:ea typeface="ＭＳ Ｐゴシック" charset="-128"/>
                <a:cs typeface="+mn-cs"/>
              </a:rPr>
              <a:pPr marL="0" algn="ctr" defTabSz="685800" rtl="0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kumimoji="0" lang="en-GB" altLang="ja-JP" sz="600" kern="1200" noProof="0" dirty="0">
              <a:solidFill>
                <a:schemeClr val="bg1"/>
              </a:solidFill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2" y="0"/>
            <a:ext cx="6876337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4" r:id="rId4"/>
    <p:sldLayoutId id="2147483650" r:id="rId5"/>
    <p:sldLayoutId id="2147483652" r:id="rId6"/>
    <p:sldLayoutId id="2147483653" r:id="rId7"/>
    <p:sldLayoutId id="2147483655" r:id="rId8"/>
    <p:sldLayoutId id="2147483658" r:id="rId9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kumimoji="1" lang="de-DE" altLang="ja-JP" sz="1800" kern="1200" dirty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2406" indent="-202406" algn="l" defTabSz="685800" rtl="0" eaLnBrk="1" latinLnBrk="0" hangingPunct="1">
        <a:spcBef>
          <a:spcPts val="387"/>
        </a:spcBef>
        <a:spcAft>
          <a:spcPts val="216"/>
        </a:spcAft>
        <a:buClr>
          <a:schemeClr val="tx1"/>
        </a:buClr>
        <a:buFont typeface="Wingdings" pitchFamily="2" charset="2"/>
        <a:buChar char="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04813" indent="-202406" algn="l" defTabSz="685800" rtl="0" eaLnBrk="1" latinLnBrk="0" hangingPunct="1">
        <a:spcBef>
          <a:spcPts val="0"/>
        </a:spcBef>
        <a:spcAft>
          <a:spcPts val="216"/>
        </a:spcAft>
        <a:buClr>
          <a:schemeClr val="tx2"/>
        </a:buClr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35781" indent="-130969" algn="l" defTabSz="685800" rtl="0" eaLnBrk="1" latinLnBrk="0" hangingPunct="1">
        <a:spcBef>
          <a:spcPct val="20000"/>
        </a:spcBef>
        <a:spcAft>
          <a:spcPts val="180"/>
        </a:spcAft>
        <a:buClr>
          <a:schemeClr val="tx2"/>
        </a:buClr>
        <a:buFont typeface="Arial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72704" indent="-136922" algn="l" defTabSz="672704" rtl="0" eaLnBrk="1" latinLnBrk="0" hangingPunct="1">
        <a:spcBef>
          <a:spcPct val="20000"/>
        </a:spcBef>
        <a:spcAft>
          <a:spcPts val="162"/>
        </a:spcAft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136922" algn="l" defTabSz="685800" rtl="0" eaLnBrk="1" latinLnBrk="0" hangingPunct="1">
        <a:spcBef>
          <a:spcPct val="20000"/>
        </a:spcBef>
        <a:spcAft>
          <a:spcPts val="144"/>
        </a:spcAft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31" userDrawn="1">
          <p15:clr>
            <a:srgbClr val="F26B43"/>
          </p15:clr>
        </p15:guide>
        <p15:guide id="2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255E131-816A-4E1A-8B61-0CA8C7089917}"/>
              </a:ext>
            </a:extLst>
          </p:cNvPr>
          <p:cNvSpPr txBox="1"/>
          <p:nvPr/>
        </p:nvSpPr>
        <p:spPr>
          <a:xfrm>
            <a:off x="393951" y="583624"/>
            <a:ext cx="6116542" cy="410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de-DE" sz="3094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International </a:t>
            </a:r>
            <a:r>
              <a:rPr lang="de-DE" sz="3094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experiences</a:t>
            </a:r>
            <a:r>
              <a:rPr lang="de-DE" sz="3094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and modern </a:t>
            </a:r>
            <a:r>
              <a:rPr lang="de-DE" sz="3094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solutions</a:t>
            </a:r>
            <a:r>
              <a:rPr lang="de-DE" sz="3094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trenchless </a:t>
            </a:r>
            <a:r>
              <a:rPr lang="de-DE" sz="3094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pipe</a:t>
            </a:r>
            <a:r>
              <a:rPr lang="de-DE" sz="3094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3094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renovation</a:t>
            </a:r>
            <a:endParaRPr lang="de-DE" sz="3094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de-DE" sz="2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/>
            <a:endParaRPr lang="en-GB" sz="759" dirty="0"/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ISTT – Connecting trenchless across the world.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AATT/ ÖGL – Experiences from another Trenchless Society – using the example of the Austrian Association for Trenchless Technology</a:t>
            </a:r>
          </a:p>
          <a:p>
            <a:pPr marL="192881" indent="-192881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brief overview and introduction into “pipe repair” with stainless steel sleeves – using the example of the Quick-Lock systems</a:t>
            </a:r>
            <a:endParaRPr lang="de-DE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de-DE" sz="3375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75D469-F3EF-44FF-99B6-8AB13EB5EF21}"/>
              </a:ext>
            </a:extLst>
          </p:cNvPr>
          <p:cNvSpPr txBox="1"/>
          <p:nvPr/>
        </p:nvSpPr>
        <p:spPr>
          <a:xfrm>
            <a:off x="94320" y="4455545"/>
            <a:ext cx="666935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63"/>
              </a:spcBef>
              <a:defRPr/>
            </a:pPr>
            <a:r>
              <a:rPr lang="en-US" sz="1500" dirty="0"/>
              <a:t>Place: </a:t>
            </a:r>
            <a:r>
              <a:rPr lang="de-DE" sz="1500" dirty="0"/>
              <a:t>3325 </a:t>
            </a:r>
            <a:r>
              <a:rPr lang="de-DE" sz="1500" dirty="0" err="1"/>
              <a:t>Noszvaj</a:t>
            </a:r>
            <a:r>
              <a:rPr lang="de-DE" sz="1500" dirty="0"/>
              <a:t>, </a:t>
            </a:r>
            <a:r>
              <a:rPr lang="en-US" sz="1500" dirty="0"/>
              <a:t>Date: 28. January 2026, Speaker: Mark André Haebler</a:t>
            </a:r>
          </a:p>
        </p:txBody>
      </p:sp>
    </p:spTree>
    <p:extLst>
      <p:ext uri="{BB962C8B-B14F-4D97-AF65-F5344CB8AC3E}">
        <p14:creationId xmlns:p14="http://schemas.microsoft.com/office/powerpoint/2010/main" val="304463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3073D8-4FFA-8755-5CDD-B44445A90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Grafik 5" descr="Ein Bild, das Text, Screenshot, Website enthält.&#10;&#10;KI-generierte Inhalte können fehlerhaft sein.">
            <a:extLst>
              <a:ext uri="{FF2B5EF4-FFF2-40B4-BE49-F238E27FC236}">
                <a16:creationId xmlns:a16="http://schemas.microsoft.com/office/drawing/2014/main" id="{CBE3ADEC-A324-C99A-A999-66CBA25D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8" t="6045" r="2843"/>
          <a:stretch>
            <a:fillRect/>
          </a:stretch>
        </p:blipFill>
        <p:spPr>
          <a:xfrm>
            <a:off x="0" y="-5232"/>
            <a:ext cx="6858000" cy="53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2C379F-D866-76E1-BC14-5404DE647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F73A42BD-E32D-AA8D-B5EA-5B3B0591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84" y="0"/>
            <a:ext cx="6885384" cy="54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0E25B86-D3EF-4570-87E1-DAB06EE68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Promoting young talents </a:t>
            </a:r>
          </a:p>
          <a:p>
            <a:pPr lvl="1"/>
            <a:r>
              <a:rPr lang="en-US" dirty="0"/>
              <a:t>award presentation at grabenlos.2025</a:t>
            </a:r>
          </a:p>
          <a:p>
            <a:pPr lvl="1"/>
            <a:r>
              <a:rPr lang="en-US" dirty="0"/>
              <a:t>co-authorship for an HTL book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Courses at TU Wien and other universities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Teaching modules at technical schools and for young </a:t>
            </a:r>
            <a:r>
              <a:rPr lang="en-US" dirty="0" err="1"/>
              <a:t>technicans</a:t>
            </a:r>
            <a:r>
              <a:rPr lang="en-US" dirty="0"/>
              <a:t> in civil engineering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B8A1E06-2720-4256-A542-515A7E372497}"/>
              </a:ext>
            </a:extLst>
          </p:cNvPr>
          <p:cNvSpPr txBox="1"/>
          <p:nvPr/>
        </p:nvSpPr>
        <p:spPr>
          <a:xfrm>
            <a:off x="188639" y="195486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objectives of the AATT: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73877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A335-893D-63DF-2E6E-52558247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4DD809-F4E7-D7F3-D1F3-ED68EB027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AG01 | Process descriptions and technical development</a:t>
            </a:r>
          </a:p>
          <a:p>
            <a:r>
              <a:rPr lang="en-US" dirty="0"/>
              <a:t>AG02 | Events</a:t>
            </a:r>
          </a:p>
          <a:p>
            <a:r>
              <a:rPr lang="en-US" dirty="0"/>
              <a:t>AG03 | Training &amp; Education</a:t>
            </a:r>
          </a:p>
          <a:p>
            <a:r>
              <a:rPr lang="en-US" dirty="0"/>
              <a:t>AG04 | </a:t>
            </a:r>
            <a:r>
              <a:rPr lang="de-AT" dirty="0"/>
              <a:t>Funding </a:t>
            </a:r>
            <a:r>
              <a:rPr lang="de-AT" dirty="0" err="1"/>
              <a:t>landscape</a:t>
            </a:r>
            <a:r>
              <a:rPr lang="de-AT" dirty="0"/>
              <a:t> in Austria</a:t>
            </a:r>
          </a:p>
          <a:p>
            <a:r>
              <a:rPr lang="de-AT" dirty="0"/>
              <a:t>AG06 | CO2 </a:t>
            </a:r>
            <a:r>
              <a:rPr lang="de-AT" dirty="0" err="1"/>
              <a:t>savings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947A3D-6F42-E422-BFB7-CABCE0AD39E5}"/>
              </a:ext>
            </a:extLst>
          </p:cNvPr>
          <p:cNvSpPr txBox="1"/>
          <p:nvPr/>
        </p:nvSpPr>
        <p:spPr>
          <a:xfrm>
            <a:off x="188639" y="195486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Working groups on various focuses: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4056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20E346-C552-F28A-B42D-B556FF0B6C79}"/>
              </a:ext>
            </a:extLst>
          </p:cNvPr>
          <p:cNvSpPr txBox="1"/>
          <p:nvPr/>
        </p:nvSpPr>
        <p:spPr>
          <a:xfrm>
            <a:off x="94320" y="2571750"/>
            <a:ext cx="6669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63"/>
              </a:spcBef>
              <a:defRPr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Austrian Association for Trenchless Technology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871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33375" y="195486"/>
            <a:ext cx="5399881" cy="4680519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err="1"/>
              <a:t>What</a:t>
            </a:r>
            <a:r>
              <a:rPr lang="de-DE" sz="2000" b="1" dirty="0"/>
              <a:t> </a:t>
            </a:r>
            <a:r>
              <a:rPr lang="de-DE" sz="2000" b="1" dirty="0" err="1"/>
              <a:t>is</a:t>
            </a:r>
            <a:r>
              <a:rPr lang="de-DE" sz="2000" b="1" dirty="0"/>
              <a:t> </a:t>
            </a:r>
            <a:r>
              <a:rPr lang="de-DE" sz="2000" b="1" dirty="0" err="1"/>
              <a:t>that</a:t>
            </a:r>
            <a:r>
              <a:rPr lang="de-DE" sz="2000" b="1" dirty="0"/>
              <a:t>?</a:t>
            </a:r>
            <a:endParaRPr lang="de-DE" sz="1600" b="1" dirty="0"/>
          </a:p>
          <a:p>
            <a:r>
              <a:rPr lang="de-DE" dirty="0"/>
              <a:t>Competence and </a:t>
            </a:r>
            <a:r>
              <a:rPr lang="de-DE" dirty="0" err="1"/>
              <a:t>Dialogue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  <a:p>
            <a:r>
              <a:rPr lang="en-US" dirty="0"/>
              <a:t>active as an independent association since 1991</a:t>
            </a:r>
            <a:endParaRPr lang="de-DE" dirty="0"/>
          </a:p>
          <a:p>
            <a:pPr marL="0" indent="0">
              <a:buNone/>
            </a:pPr>
            <a:r>
              <a:rPr lang="de-DE" sz="2000" b="1" dirty="0"/>
              <a:t>Members</a:t>
            </a:r>
          </a:p>
          <a:p>
            <a:r>
              <a:rPr lang="en-US" dirty="0"/>
              <a:t>the most important Austrian specialized civil engineering companies</a:t>
            </a:r>
          </a:p>
          <a:p>
            <a:r>
              <a:rPr lang="en-US" dirty="0"/>
              <a:t>municipal utilities and companies that benefit from the use of our technologies</a:t>
            </a:r>
          </a:p>
          <a:p>
            <a:r>
              <a:rPr lang="en-US" dirty="0"/>
              <a:t>civil engineers &amp; planning offices</a:t>
            </a:r>
          </a:p>
          <a:p>
            <a:r>
              <a:rPr lang="en-US" dirty="0"/>
              <a:t>manufacturers and dealers of construction components &amp; specialized machinery</a:t>
            </a:r>
          </a:p>
          <a:p>
            <a:r>
              <a:rPr lang="en-US" dirty="0"/>
              <a:t>Interested people – esp. science &amp; research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6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0D6E6-74EE-DDE1-C566-AA4694D2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EAF34D-41F7-EE38-C01E-80F0E5FAF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95486"/>
            <a:ext cx="5399881" cy="4680519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/>
              <a:t>Board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consist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10 </a:t>
            </a:r>
            <a:r>
              <a:rPr lang="de-DE" sz="2000" dirty="0" err="1"/>
              <a:t>persons</a:t>
            </a:r>
            <a:endParaRPr lang="de-DE" sz="1600" dirty="0"/>
          </a:p>
          <a:p>
            <a:r>
              <a:rPr lang="en-US" dirty="0"/>
              <a:t>chairman</a:t>
            </a:r>
          </a:p>
          <a:p>
            <a:r>
              <a:rPr lang="en-US" dirty="0"/>
              <a:t>two representatives from construction companies</a:t>
            </a:r>
          </a:p>
          <a:p>
            <a:r>
              <a:rPr lang="en-US" dirty="0"/>
              <a:t>two representatives of municipal utilities or companies that benefit from the use of our technologies</a:t>
            </a:r>
          </a:p>
          <a:p>
            <a:r>
              <a:rPr lang="en-US" dirty="0"/>
              <a:t>two representatives from civil engineers &amp; planning offices</a:t>
            </a:r>
          </a:p>
          <a:p>
            <a:r>
              <a:rPr lang="en-US" dirty="0"/>
              <a:t>two manufacturers and dealers of construction components &amp; specialized machinery</a:t>
            </a:r>
          </a:p>
          <a:p>
            <a:r>
              <a:rPr lang="en-US" dirty="0"/>
              <a:t>secretary general</a:t>
            </a:r>
          </a:p>
        </p:txBody>
      </p:sp>
    </p:spTree>
    <p:extLst>
      <p:ext uri="{BB962C8B-B14F-4D97-AF65-F5344CB8AC3E}">
        <p14:creationId xmlns:p14="http://schemas.microsoft.com/office/powerpoint/2010/main" val="232457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A1D80E-65FD-4F3E-A6AC-A2882466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79" y="123478"/>
            <a:ext cx="630564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E4DF131-36B6-4607-BFC2-D8F094B044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Trenchless technologies promote active environmental protection and provide a higher quality of life for residents, clients, and communities through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short construction times,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significantly reduced CO² emissions,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less noise and fine dust pollution,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cost advantages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7D175A-0E92-4043-8B3D-A1577A321EE0}"/>
              </a:ext>
            </a:extLst>
          </p:cNvPr>
          <p:cNvSpPr txBox="1"/>
          <p:nvPr/>
        </p:nvSpPr>
        <p:spPr>
          <a:xfrm>
            <a:off x="333375" y="283463"/>
            <a:ext cx="343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b="1" dirty="0" err="1"/>
              <a:t>Why</a:t>
            </a:r>
            <a:r>
              <a:rPr lang="de-AT" sz="2000" b="1" dirty="0"/>
              <a:t> </a:t>
            </a:r>
            <a:r>
              <a:rPr lang="de-AT" sz="2000" b="1" dirty="0" err="1"/>
              <a:t>no</a:t>
            </a:r>
            <a:r>
              <a:rPr lang="de-AT" sz="2000" b="1" dirty="0"/>
              <a:t> </a:t>
            </a:r>
            <a:r>
              <a:rPr lang="de-AT" sz="2000" b="1" dirty="0" err="1"/>
              <a:t>dig</a:t>
            </a:r>
            <a:r>
              <a:rPr lang="de-AT" sz="2000" b="1" dirty="0"/>
              <a:t>?</a:t>
            </a:r>
            <a:endParaRPr lang="de-AT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DA92087-C53E-4793-9AD9-507D33FE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291830"/>
            <a:ext cx="5111849" cy="16924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A435E5-F420-4B40-A148-ABBFC264CB3B}"/>
              </a:ext>
            </a:extLst>
          </p:cNvPr>
          <p:cNvSpPr txBox="1"/>
          <p:nvPr/>
        </p:nvSpPr>
        <p:spPr>
          <a:xfrm>
            <a:off x="357716" y="4421455"/>
            <a:ext cx="343904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AT" sz="1100" b="0" i="0" u="none" strike="noStrike" baseline="0" dirty="0">
              <a:solidFill>
                <a:schemeClr val="bg1"/>
              </a:solidFill>
            </a:endParaRPr>
          </a:p>
          <a:p>
            <a:r>
              <a:rPr lang="de-AT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de-AT" sz="1400" b="0" i="1" u="none" strike="noStrike" baseline="0" dirty="0">
                <a:solidFill>
                  <a:schemeClr val="bg1"/>
                </a:solidFill>
              </a:rPr>
              <a:t>#sanierung #nachhaltig #grabenlos 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1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CA5FA3-170F-C26E-F0E1-4F3E64161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Roadshows </a:t>
            </a:r>
          </a:p>
          <a:p>
            <a:pPr lvl="1"/>
            <a:r>
              <a:rPr lang="de-DE" dirty="0"/>
              <a:t>Not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2026 (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)</a:t>
            </a:r>
          </a:p>
          <a:p>
            <a:r>
              <a:rPr lang="de-AT" dirty="0" err="1"/>
              <a:t>Continuing</a:t>
            </a:r>
            <a:r>
              <a:rPr lang="de-AT" dirty="0"/>
              <a:t> </a:t>
            </a:r>
            <a:r>
              <a:rPr lang="de-AT" dirty="0" err="1"/>
              <a:t>education</a:t>
            </a:r>
            <a:r>
              <a:rPr lang="de-AT" dirty="0"/>
              <a:t> </a:t>
            </a:r>
            <a:r>
              <a:rPr lang="de-AT" dirty="0" err="1"/>
              <a:t>events</a:t>
            </a:r>
            <a:endParaRPr lang="de-DE" dirty="0"/>
          </a:p>
          <a:p>
            <a:pPr lvl="1"/>
            <a:r>
              <a:rPr lang="de-DE" b="1" dirty="0"/>
              <a:t>Webinar </a:t>
            </a:r>
            <a:r>
              <a:rPr lang="de-DE" dirty="0"/>
              <a:t>am 24th Feb 2026 10am</a:t>
            </a:r>
          </a:p>
          <a:p>
            <a:pPr lvl="2"/>
            <a:r>
              <a:rPr lang="de-AT" dirty="0"/>
              <a:t>EU-Trinkwasserrichtlinie (EU) 2020/2184 (EU </a:t>
            </a:r>
            <a:r>
              <a:rPr lang="de-AT" dirty="0" err="1"/>
              <a:t>Drinking-Water-Directive</a:t>
            </a:r>
            <a:r>
              <a:rPr lang="de-AT" dirty="0"/>
              <a:t>)</a:t>
            </a:r>
          </a:p>
          <a:p>
            <a:pPr lvl="1"/>
            <a:r>
              <a:rPr lang="en-US" dirty="0"/>
              <a:t>Modular lectures at HTL in the field of civil engineering and environmental technology</a:t>
            </a:r>
          </a:p>
          <a:p>
            <a:r>
              <a:rPr lang="en-US" dirty="0"/>
              <a:t>grabenlos.2026</a:t>
            </a:r>
          </a:p>
          <a:p>
            <a:pPr lvl="1"/>
            <a:r>
              <a:rPr lang="en-US" dirty="0"/>
              <a:t>conference with around 10 paper presentations, practical demonstrations and excursions</a:t>
            </a:r>
          </a:p>
          <a:p>
            <a:pPr lvl="1"/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&amp; 30</a:t>
            </a:r>
            <a:r>
              <a:rPr lang="en-US" baseline="30000" dirty="0"/>
              <a:t>th</a:t>
            </a:r>
            <a:r>
              <a:rPr lang="en-US" dirty="0"/>
              <a:t> Sept. 2026</a:t>
            </a:r>
          </a:p>
          <a:p>
            <a:pPr lvl="1"/>
            <a:r>
              <a:rPr lang="en-US" dirty="0"/>
              <a:t>Title: No Dig &amp; Blue-Green: Sustainable Infrastructure for Climate Resilience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6523D6-F9C7-BEC3-1173-AD564103D66E}"/>
              </a:ext>
            </a:extLst>
          </p:cNvPr>
          <p:cNvSpPr txBox="1"/>
          <p:nvPr/>
        </p:nvSpPr>
        <p:spPr>
          <a:xfrm>
            <a:off x="333375" y="283463"/>
            <a:ext cx="343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b="1" dirty="0"/>
              <a:t>Frequent Events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128735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29072A-7717-B06B-E5C6-E1B22C987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Civil</a:t>
            </a:r>
            <a:r>
              <a:rPr lang="de-DE" dirty="0"/>
              <a:t> </a:t>
            </a:r>
            <a:r>
              <a:rPr lang="de-DE" dirty="0" err="1"/>
              <a:t>engineer</a:t>
            </a:r>
            <a:endParaRPr lang="de-DE" dirty="0"/>
          </a:p>
          <a:p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construction companies</a:t>
            </a:r>
            <a:endParaRPr lang="de-DE" dirty="0"/>
          </a:p>
          <a:p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Manufacturer</a:t>
            </a:r>
          </a:p>
          <a:p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Sight inspection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FF2D55-7B07-5188-808B-BFCBFB7F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95" y="785239"/>
            <a:ext cx="1666828" cy="24997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D65A45-33C0-1A86-7A10-3926A6186BCE}"/>
              </a:ext>
            </a:extLst>
          </p:cNvPr>
          <p:cNvSpPr txBox="1"/>
          <p:nvPr/>
        </p:nvSpPr>
        <p:spPr>
          <a:xfrm>
            <a:off x="333374" y="283463"/>
            <a:ext cx="3932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B</a:t>
            </a:r>
            <a:r>
              <a:rPr lang="de-AT" sz="2000" b="1" dirty="0" err="1"/>
              <a:t>est</a:t>
            </a:r>
            <a:r>
              <a:rPr lang="de-AT" sz="2000" b="1" dirty="0"/>
              <a:t> </a:t>
            </a:r>
            <a:r>
              <a:rPr lang="de-AT" sz="2000" b="1" dirty="0" err="1"/>
              <a:t>practices</a:t>
            </a:r>
            <a:r>
              <a:rPr lang="de-AT" sz="2000" b="1" dirty="0"/>
              <a:t> - </a:t>
            </a:r>
            <a:r>
              <a:rPr lang="de-AT" sz="2000" b="1" dirty="0" err="1"/>
              <a:t>roadshows</a:t>
            </a:r>
            <a:endParaRPr lang="de-AT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EA2F3-2331-CA60-3A0A-35795A32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706" y="3388910"/>
            <a:ext cx="2408570" cy="16060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8D5681-AE2B-BF2F-449E-0560B203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872" y="3386648"/>
            <a:ext cx="2408570" cy="16060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52EC4F-A6E0-61DA-A2F2-04DA906A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846" y="3379702"/>
            <a:ext cx="2408570" cy="16060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190786-5826-EE74-2998-33C23B1D1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664" y="811079"/>
            <a:ext cx="1649598" cy="24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73D5553-8B08-4A5E-08E1-B58FE10F4C65}"/>
              </a:ext>
            </a:extLst>
          </p:cNvPr>
          <p:cNvSpPr txBox="1"/>
          <p:nvPr/>
        </p:nvSpPr>
        <p:spPr>
          <a:xfrm>
            <a:off x="333374" y="283463"/>
            <a:ext cx="3932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/>
              <a:t>Procedure</a:t>
            </a:r>
            <a:r>
              <a:rPr lang="de-DE" sz="2000" b="1" dirty="0"/>
              <a:t> Description</a:t>
            </a:r>
            <a:endParaRPr lang="de-AT" b="1" dirty="0"/>
          </a:p>
        </p:txBody>
      </p:sp>
      <p:pic>
        <p:nvPicPr>
          <p:cNvPr id="6" name="Grafik 5" descr="Ein Bild, das Text, Screenshot, Webseite, Website enthält.&#10;&#10;KI-generierte Inhalte können fehlerhaft sein.">
            <a:extLst>
              <a:ext uri="{FF2B5EF4-FFF2-40B4-BE49-F238E27FC236}">
                <a16:creationId xmlns:a16="http://schemas.microsoft.com/office/drawing/2014/main" id="{5DBC5451-1C20-DAF0-BB2B-4716A56F1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0" t="1925" r="1701"/>
          <a:stretch>
            <a:fillRect/>
          </a:stretch>
        </p:blipFill>
        <p:spPr>
          <a:xfrm>
            <a:off x="71487" y="1085043"/>
            <a:ext cx="5562898" cy="40324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2A413F-B230-D2B7-F815-2847B86FD296}"/>
              </a:ext>
            </a:extLst>
          </p:cNvPr>
          <p:cNvSpPr txBox="1"/>
          <p:nvPr/>
        </p:nvSpPr>
        <p:spPr>
          <a:xfrm>
            <a:off x="348182" y="683573"/>
            <a:ext cx="53850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all </a:t>
            </a:r>
            <a:r>
              <a:rPr lang="de-AT" dirty="0" err="1"/>
              <a:t>details</a:t>
            </a:r>
            <a:r>
              <a:rPr lang="de-AT" dirty="0"/>
              <a:t>: https://www.grabenlos.at/de/grabenlose-technologie.html</a:t>
            </a:r>
          </a:p>
        </p:txBody>
      </p:sp>
    </p:spTree>
    <p:extLst>
      <p:ext uri="{BB962C8B-B14F-4D97-AF65-F5344CB8AC3E}">
        <p14:creationId xmlns:p14="http://schemas.microsoft.com/office/powerpoint/2010/main" val="1898337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ADJUSTSHAPES_ARROWANGLE" val="45"/>
  <p:tag name="VCT_ADJUSTSHAPES_CHEVRONANGLE" val="60"/>
  <p:tag name="VCT_ADJUSTSHAPES_ROUNDRECTPOINTS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 Master 4-3"/>
  <p:tag name="VCT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heme/theme1.xml><?xml version="1.0" encoding="utf-8"?>
<a:theme xmlns:a="http://schemas.openxmlformats.org/drawingml/2006/main" name="Powerpoint-Master-4-3-red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t" anchorCtr="0"/>
      <a:lstStyle>
        <a:defPPr algn="ctr">
          <a:buClr>
            <a:schemeClr val="accent2"/>
          </a:buClr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24184BD609A49AEA9EA9CD5C30344" ma:contentTypeVersion="3" ma:contentTypeDescription="Create a new document." ma:contentTypeScope="" ma:versionID="27b51cff27c4b7ae7cf77f0bdf914fef">
  <xsd:schema xmlns:xsd="http://www.w3.org/2001/XMLSchema" xmlns:p="http://schemas.microsoft.com/office/2006/metadata/properties" xmlns:ns1="http://schemas.microsoft.com/sharepoint/v3" xmlns:ns2="http://schemas.microsoft.com/sharepoint/v3/fields" xmlns:ns3="f0418a64-c4c4-4c52-b6a4-fa19483f03a5" targetNamespace="http://schemas.microsoft.com/office/2006/metadata/properties" ma:root="true" ma:fieldsID="85956a88cae415036458866cb7c74245" ns1:_="" ns2:_="" ns3:_="">
    <xsd:import namespace="http://schemas.microsoft.com/sharepoint/v3"/>
    <xsd:import namespace="http://schemas.microsoft.com/sharepoint/v3/fields"/>
    <xsd:import namespace="f0418a64-c4c4-4c52-b6a4-fa19483f03a5"/>
    <xsd:element name="properties">
      <xsd:complexType>
        <xsd:sequence>
          <xsd:element name="documentManagement">
            <xsd:complexType>
              <xsd:all>
                <xsd:element ref="ns2:DocID" minOccurs="0"/>
                <xsd:element ref="ns2:RetentionPeriod"/>
                <xsd:element ref="ns1:Comments" minOccurs="0"/>
                <xsd:element ref="ns3:Description0" minOccurs="0"/>
                <xsd:element ref="ns3:Category" minOccurs="0"/>
                <xsd:element ref="ns3:Source_x002f_Owne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Comments" ma:index="10" nillable="true" ma:displayName="Comments" ma:internalName="Comments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DocID" ma:index="8" nillable="true" ma:displayName="DocID" ma:description="" ma:internalName="DocID" ma:readOnly="false" ma:showField="Text">
      <xsd:simpleType>
        <xsd:restriction base="dms:Unknown"/>
      </xsd:simpleType>
    </xsd:element>
    <xsd:element name="RetentionPeriod" ma:index="9" ma:displayName="Retention Period" ma:default="Do not retain" ma:format="Dropdown" ma:internalName="RetentionPeriod" ma:readOnly="false" ma:showField="Text">
      <xsd:simpleType>
        <xsd:restriction base="dms:Choice">
          <xsd:enumeration value="Do not retain"/>
          <xsd:enumeration value="1 year"/>
          <xsd:enumeration value="2 years"/>
          <xsd:enumeration value="3 years"/>
          <xsd:enumeration value="6 years"/>
          <xsd:enumeration value="10 years"/>
          <xsd:enumeration value="30 years"/>
          <xsd:enumeration value="30 after end of contract"/>
          <xsd:enumeration value="Validity + 3 years"/>
          <xsd:enumeration value="Until end of contract"/>
          <xsd:enumeration value="Indefinite"/>
        </xsd:restriction>
      </xsd:simpleType>
    </xsd:element>
  </xsd:schema>
  <xsd:schema xmlns:xsd="http://www.w3.org/2001/XMLSchema" xmlns:dms="http://schemas.microsoft.com/office/2006/documentManagement/types" targetNamespace="f0418a64-c4c4-4c52-b6a4-fa19483f03a5" elementFormDefault="qualified">
    <xsd:import namespace="http://schemas.microsoft.com/office/2006/documentManagement/types"/>
    <xsd:element name="Description0" ma:index="11" nillable="true" ma:displayName="Description" ma:internalName="Description0">
      <xsd:simpleType>
        <xsd:restriction base="dms:Note"/>
      </xsd:simpleType>
    </xsd:element>
    <xsd:element name="Category" ma:index="12" nillable="true" ma:displayName="Category" ma:format="Dropdown" ma:internalName="Category">
      <xsd:simpleType>
        <xsd:union memberTypes="dms:Text">
          <xsd:simpleType>
            <xsd:restriction base="dms:Choice">
              <xsd:enumeration value="Word Templates"/>
              <xsd:enumeration value="Corporate Marketing Collaterals"/>
              <xsd:enumeration value="Advertising Templates"/>
              <xsd:enumeration value="Newsletter Templates"/>
              <xsd:enumeration value="Powerpoint Templates"/>
              <xsd:enumeration value="Collaterals Templates"/>
              <xsd:enumeration value="Guidelines"/>
            </xsd:restriction>
          </xsd:simpleType>
        </xsd:union>
      </xsd:simpleType>
    </xsd:element>
    <xsd:element name="Source_x002f_Owner" ma:index="13" nillable="true" ma:displayName="Source/Owner" ma:internalName="Source_x002f_Own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Description0 xmlns="f0418a64-c4c4-4c52-b6a4-fa19483f03a5" xsi:nil="true"/>
    <Category xmlns="f0418a64-c4c4-4c52-b6a4-fa19483f03a5">Powerpoint Templates</Category>
    <DocID xmlns="http://schemas.microsoft.com/sharepoint/v3/fields" xsi:nil="true"/>
    <RetentionPeriod xmlns="http://schemas.microsoft.com/sharepoint/v3/fields">Do not retain</RetentionPeriod>
    <Comments xmlns="http://schemas.microsoft.com/sharepoint/v3" xsi:nil="true"/>
    <Source_x002f_Owner xmlns="f0418a64-c4c4-4c52-b6a4-fa19483f03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E8F3D-7AB1-4058-82F8-4664B062C1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f0418a64-c4c4-4c52-b6a4-fa19483f03a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DF5276A-4FD0-44FC-B7D6-968370046416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f0418a64-c4c4-4c52-b6a4-fa19483f03a5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15EDD0A-B24A-41CC-8577-04215E8F15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415</Words>
  <Application>Microsoft Office PowerPoint</Application>
  <PresentationFormat>Benutzerdefiniert</PresentationFormat>
  <Paragraphs>69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Open Sans</vt:lpstr>
      <vt:lpstr>Wingdings</vt:lpstr>
      <vt:lpstr>Powerpoint-Master-4-3-red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Van der Lee |  Project Management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Mag. Silke Cubert</dc:creator>
  <cp:lastModifiedBy>Haebler, Mark André</cp:lastModifiedBy>
  <cp:revision>93</cp:revision>
  <cp:lastPrinted>2023-11-24T07:34:32Z</cp:lastPrinted>
  <dcterms:created xsi:type="dcterms:W3CDTF">2012-05-30T11:30:33Z</dcterms:created>
  <dcterms:modified xsi:type="dcterms:W3CDTF">2026-01-26T14:18:01Z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19200</vt:r8>
  </property>
  <property fmtid="{D5CDD505-2E9C-101B-9397-08002B2CF9AE}" pid="3" name="ContentTypeId">
    <vt:lpwstr>0x010100BC324184BD609A49AEA9EA9CD5C30344</vt:lpwstr>
  </property>
</Properties>
</file>