
<file path=[Content_Types].xml><?xml version="1.0" encoding="utf-8"?>
<Types xmlns="http://schemas.openxmlformats.org/package/2006/content-types">
  <Default Extension="gif" ContentType="image/gif"/>
  <Default Extension="jfif" ContentType="image/jpeg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92" r:id="rId4"/>
    <p:sldMasterId id="2147483732" r:id="rId5"/>
    <p:sldMasterId id="2147483752" r:id="rId6"/>
  </p:sldMasterIdLst>
  <p:notesMasterIdLst>
    <p:notesMasterId r:id="rId26"/>
  </p:notesMasterIdLst>
  <p:sldIdLst>
    <p:sldId id="433" r:id="rId7"/>
    <p:sldId id="612" r:id="rId8"/>
    <p:sldId id="418" r:id="rId9"/>
    <p:sldId id="288" r:id="rId10"/>
    <p:sldId id="371" r:id="rId11"/>
    <p:sldId id="293" r:id="rId12"/>
    <p:sldId id="332" r:id="rId13"/>
    <p:sldId id="569" r:id="rId14"/>
    <p:sldId id="710" r:id="rId15"/>
    <p:sldId id="571" r:id="rId16"/>
    <p:sldId id="679" r:id="rId17"/>
    <p:sldId id="365" r:id="rId18"/>
    <p:sldId id="465" r:id="rId19"/>
    <p:sldId id="616" r:id="rId20"/>
    <p:sldId id="685" r:id="rId21"/>
    <p:sldId id="422" r:id="rId22"/>
    <p:sldId id="614" r:id="rId23"/>
    <p:sldId id="615" r:id="rId24"/>
    <p:sldId id="650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icole Lygo" initials="NL" lastIdx="1" clrIdx="0">
    <p:extLst>
      <p:ext uri="{19B8F6BF-5375-455C-9EA6-DF929625EA0E}">
        <p15:presenceInfo xmlns:p15="http://schemas.microsoft.com/office/powerpoint/2012/main" userId="Nicole Lygo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73" autoAdjust="0"/>
    <p:restoredTop sz="75412" autoAdjust="0"/>
  </p:normalViewPr>
  <p:slideViewPr>
    <p:cSldViewPr snapToGrid="0">
      <p:cViewPr varScale="1">
        <p:scale>
          <a:sx n="58" d="100"/>
          <a:sy n="58" d="100"/>
        </p:scale>
        <p:origin x="72" y="4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A4D402-7EC9-4938-AD9E-AAB7F24A8595}" type="datetimeFigureOut">
              <a:rPr lang="en-US" smtClean="0"/>
              <a:t>1/27/2026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B917C2-AA8C-4CFE-A27D-A123BFABAE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5504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A46505-CE0E-4049-BB74-B9E6CF5176AF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74318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F08CF4-291A-717F-0CAE-BDE0491DB2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5E315D82-95D0-5EC6-379D-5C8D940C840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8FD1587E-67DF-AFD5-D082-3DEF9626498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@Krissy</a:t>
            </a:r>
          </a:p>
          <a:p>
            <a:r>
              <a:rPr lang="de-DE" dirty="0"/>
              <a:t>Abb. neu</a:t>
            </a:r>
          </a:p>
          <a:p>
            <a:r>
              <a:rPr lang="de-DE" dirty="0"/>
              <a:t>Logo unten rechts nicht freigestellt.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17284AA4-0AC2-D16C-1016-199E5D23AB5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A46505-CE0E-4049-BB74-B9E6CF5176AF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41443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>
            <a:extLst>
              <a:ext uri="{FF2B5EF4-FFF2-40B4-BE49-F238E27FC236}">
                <a16:creationId xmlns:a16="http://schemas.microsoft.com/office/drawing/2014/main" id="{EC654D6F-1A74-4688-90F5-66537D28DF4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1" name="Rectangle 3">
            <a:extLst>
              <a:ext uri="{FF2B5EF4-FFF2-40B4-BE49-F238E27FC236}">
                <a16:creationId xmlns:a16="http://schemas.microsoft.com/office/drawing/2014/main" id="{00E03EE3-5F9A-4988-A3E0-028740DE47A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altLang="de-DE"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>
            <a:extLst>
              <a:ext uri="{FF2B5EF4-FFF2-40B4-BE49-F238E27FC236}">
                <a16:creationId xmlns:a16="http://schemas.microsoft.com/office/drawing/2014/main" id="{EC654D6F-1A74-4688-90F5-66537D28DF4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1" name="Rectangle 3">
            <a:extLst>
              <a:ext uri="{FF2B5EF4-FFF2-40B4-BE49-F238E27FC236}">
                <a16:creationId xmlns:a16="http://schemas.microsoft.com/office/drawing/2014/main" id="{00E03EE3-5F9A-4988-A3E0-028740DE47A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altLang="de-DE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660585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>
            <a:extLst>
              <a:ext uri="{FF2B5EF4-FFF2-40B4-BE49-F238E27FC236}">
                <a16:creationId xmlns:a16="http://schemas.microsoft.com/office/drawing/2014/main" id="{603C3F6B-C4E1-4526-A55F-080683C6818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3907" name="Rectangle 3">
            <a:extLst>
              <a:ext uri="{FF2B5EF4-FFF2-40B4-BE49-F238E27FC236}">
                <a16:creationId xmlns:a16="http://schemas.microsoft.com/office/drawing/2014/main" id="{A9EB4CE3-C618-44BF-8717-3E60AD2AFF7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altLang="de-DE" dirty="0"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Quick-Lock PRESSURE PIPE (LD+HD): </a:t>
            </a:r>
            <a:r>
              <a:rPr lang="de-DE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DN 150 - DN 800</a:t>
            </a:r>
          </a:p>
          <a:p>
            <a:r>
              <a:rPr lang="de-DE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Quick-Lock PRESSURE PIPE: </a:t>
            </a:r>
            <a:r>
              <a:rPr lang="de-DE" sz="1200" b="1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LinerEnd</a:t>
            </a:r>
            <a:r>
              <a:rPr lang="de-DE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(LD+HD) </a:t>
            </a:r>
            <a:r>
              <a:rPr lang="de-DE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DN 150 - DN 600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B917C2-AA8C-4CFE-A27D-A123BFABAE3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2434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>
            <a:extLst>
              <a:ext uri="{FF2B5EF4-FFF2-40B4-BE49-F238E27FC236}">
                <a16:creationId xmlns:a16="http://schemas.microsoft.com/office/drawing/2014/main" id="{1D8FB503-DF4C-4E1E-8B64-909467F06C5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Rectangle 3">
            <a:extLst>
              <a:ext uri="{FF2B5EF4-FFF2-40B4-BE49-F238E27FC236}">
                <a16:creationId xmlns:a16="http://schemas.microsoft.com/office/drawing/2014/main" id="{AF2D9778-D80B-4D64-A892-B0139C8C771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altLang="de-DE" dirty="0"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INFO:</a:t>
            </a:r>
          </a:p>
          <a:p>
            <a:pPr marL="171450" indent="-171450">
              <a:buFontTx/>
              <a:buChar char="-"/>
            </a:pPr>
            <a:r>
              <a:rPr lang="de-DE" dirty="0"/>
              <a:t>Baustelle Windhagen</a:t>
            </a:r>
          </a:p>
          <a:p>
            <a:pPr marL="171450" indent="-171450">
              <a:buFontTx/>
              <a:buChar char="-"/>
            </a:pPr>
            <a:r>
              <a:rPr lang="de-DE" dirty="0"/>
              <a:t>Material:</a:t>
            </a:r>
          </a:p>
          <a:p>
            <a:pPr marL="171450" indent="-171450">
              <a:buFontTx/>
              <a:buChar char="-"/>
            </a:pPr>
            <a:r>
              <a:rPr lang="de-DE" dirty="0"/>
              <a:t>DN:</a:t>
            </a:r>
          </a:p>
          <a:p>
            <a:pPr marL="171450" indent="-171450">
              <a:buFontTx/>
              <a:buChar char="-"/>
            </a:pPr>
            <a:r>
              <a:rPr lang="de-DE" dirty="0"/>
              <a:t>Schadensbild: </a:t>
            </a:r>
            <a:r>
              <a:rPr lang="de-DE" dirty="0" err="1"/>
              <a:t>Querriss</a:t>
            </a:r>
            <a:endParaRPr lang="de-DE" dirty="0"/>
          </a:p>
          <a:p>
            <a:pPr marL="171450" indent="-171450">
              <a:buFontTx/>
              <a:buChar char="-"/>
            </a:pPr>
            <a:r>
              <a:rPr lang="de-DE" dirty="0"/>
              <a:t>Sonstiger Input???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A46505-CE0E-4049-BB74-B9E6CF5176AF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495177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INFO:</a:t>
            </a:r>
          </a:p>
          <a:p>
            <a:pPr marL="171450" indent="-171450">
              <a:buFontTx/>
              <a:buChar char="-"/>
            </a:pPr>
            <a:r>
              <a:rPr lang="de-DE" dirty="0"/>
              <a:t>Baustelle Brücke </a:t>
            </a:r>
            <a:r>
              <a:rPr lang="de-DE" dirty="0" err="1"/>
              <a:t>Dasbach</a:t>
            </a:r>
            <a:endParaRPr lang="de-DE" dirty="0"/>
          </a:p>
          <a:p>
            <a:pPr marL="171450" indent="-171450">
              <a:buFontTx/>
              <a:buChar char="-"/>
            </a:pPr>
            <a:r>
              <a:rPr lang="de-DE" dirty="0"/>
              <a:t>Material:</a:t>
            </a:r>
          </a:p>
          <a:p>
            <a:pPr marL="171450" indent="-171450">
              <a:buFontTx/>
              <a:buChar char="-"/>
            </a:pPr>
            <a:r>
              <a:rPr lang="de-DE" dirty="0"/>
              <a:t>DN 300</a:t>
            </a:r>
          </a:p>
          <a:p>
            <a:pPr marL="171450" indent="-171450">
              <a:buFontTx/>
              <a:buChar char="-"/>
            </a:pPr>
            <a:r>
              <a:rPr lang="de-DE" dirty="0"/>
              <a:t>Schadensbild: </a:t>
            </a:r>
          </a:p>
          <a:p>
            <a:pPr marL="171450" indent="-171450">
              <a:buFontTx/>
              <a:buChar char="-"/>
            </a:pPr>
            <a:r>
              <a:rPr lang="de-DE" dirty="0"/>
              <a:t>Sonstiger Input??? Vorbereitungen Sanierung / wie saniert?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A46505-CE0E-4049-BB74-B9E6CF5176AF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157990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INFO:</a:t>
            </a:r>
          </a:p>
          <a:p>
            <a:pPr marL="171450" indent="-171450">
              <a:buFontTx/>
              <a:buChar char="-"/>
            </a:pPr>
            <a:r>
              <a:rPr lang="de-DE" dirty="0"/>
              <a:t>Baustelle </a:t>
            </a:r>
            <a:r>
              <a:rPr lang="de-DE" dirty="0" err="1"/>
              <a:t>Wehbach</a:t>
            </a:r>
            <a:endParaRPr lang="de-DE" dirty="0"/>
          </a:p>
          <a:p>
            <a:pPr marL="171450" indent="-171450">
              <a:buFontTx/>
              <a:buChar char="-"/>
            </a:pPr>
            <a:r>
              <a:rPr lang="de-DE" dirty="0"/>
              <a:t>Material:</a:t>
            </a:r>
          </a:p>
          <a:p>
            <a:pPr marL="171450" indent="-171450">
              <a:buFontTx/>
              <a:buChar char="-"/>
            </a:pPr>
            <a:r>
              <a:rPr lang="de-DE" dirty="0"/>
              <a:t>DN 300</a:t>
            </a:r>
          </a:p>
          <a:p>
            <a:pPr marL="171450" indent="-171450">
              <a:buFontTx/>
              <a:buChar char="-"/>
            </a:pPr>
            <a:r>
              <a:rPr lang="de-DE" dirty="0"/>
              <a:t>Schadensbild: Infiltration?</a:t>
            </a:r>
          </a:p>
          <a:p>
            <a:pPr marL="171450" indent="-171450">
              <a:buFontTx/>
              <a:buChar char="-"/>
            </a:pPr>
            <a:r>
              <a:rPr lang="de-DE" dirty="0"/>
              <a:t>Sonstiger Input??? Vorbereitungen Sanierung / wie saniert?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A46505-CE0E-4049-BB74-B9E6CF5176AF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455144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DC21C1-541D-5703-FF98-826F3C5F30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4D00A522-8036-A6FB-53EF-8613A608569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1C80850E-192A-5797-0C0E-318064195E5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None/>
            </a:pPr>
            <a:r>
              <a:rPr lang="de-DE" altLang="de-DE" sz="1200" dirty="0"/>
              <a:t>Müssen die ganzen Infos dazu eigentlich sein oder reichen die Bilder?</a:t>
            </a:r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Blip>
                <a:blip r:embed="rId3"/>
              </a:buBlip>
            </a:pPr>
            <a:r>
              <a:rPr lang="de-DE" altLang="de-DE" sz="1200" dirty="0"/>
              <a:t>AZ-Rohre</a:t>
            </a:r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Blip>
                <a:blip r:embed="rId3"/>
              </a:buBlip>
            </a:pPr>
            <a:r>
              <a:rPr lang="de-DE" altLang="de-DE" sz="1200" dirty="0"/>
              <a:t>Sohlbruch</a:t>
            </a:r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Blip>
                <a:blip r:embed="rId3"/>
              </a:buBlip>
            </a:pPr>
            <a:r>
              <a:rPr lang="de-DE" altLang="de-DE" sz="1200" dirty="0"/>
              <a:t>Infiltrationen</a:t>
            </a:r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Blip>
                <a:blip r:embed="rId3"/>
              </a:buBlip>
            </a:pPr>
            <a:r>
              <a:rPr lang="de-DE" altLang="de-DE" sz="1200" dirty="0"/>
              <a:t>NW DN 700 u. 800</a:t>
            </a:r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Blip>
                <a:blip r:embed="rId3"/>
              </a:buBlip>
            </a:pPr>
            <a:r>
              <a:rPr lang="de-DE" altLang="de-DE" sz="1200" dirty="0"/>
              <a:t>Länge 225 m</a:t>
            </a:r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Blip>
                <a:blip r:embed="rId3"/>
              </a:buBlip>
            </a:pPr>
            <a:r>
              <a:rPr lang="de-DE" altLang="de-DE" sz="1200" dirty="0"/>
              <a:t>280 x Q.L. DN 700</a:t>
            </a:r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Blip>
                <a:blip r:embed="rId3"/>
              </a:buBlip>
            </a:pPr>
            <a:r>
              <a:rPr lang="de-DE" altLang="de-DE" sz="1200" dirty="0"/>
              <a:t>160 x Q.L. DN 800</a:t>
            </a:r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Blip>
                <a:blip r:embed="rId3"/>
              </a:buBlip>
            </a:pPr>
            <a:r>
              <a:rPr lang="de-DE" altLang="de-DE" sz="1200" dirty="0"/>
              <a:t>4 Stutzen</a:t>
            </a:r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Blip>
                <a:blip r:embed="rId3"/>
              </a:buBlip>
            </a:pPr>
            <a:r>
              <a:rPr lang="de-DE" altLang="de-DE" sz="1200" dirty="0"/>
              <a:t>Versetzdauer 6 Tage</a:t>
            </a:r>
          </a:p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01753E5-44F2-5B91-1137-DE37CB37C51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A46505-CE0E-4049-BB74-B9E6CF5176AF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29009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Weitere Bilder? Von meiner Baustelle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A46505-CE0E-4049-BB74-B9E6CF5176AF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55157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1998C0-BC10-98C6-9CFD-63C296FD19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A8690723-B168-67C0-C399-90DE825DE19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1F911451-9E13-B3BB-1AED-757FB1D704C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1EA3A6B0-722E-5E57-14E3-1D8F3B28D3F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A46505-CE0E-4049-BB74-B9E6CF5176AF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336293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EDDB8-D349-453A-AFD6-EBDAC0E82BD3}" type="datetimeFigureOut">
              <a:rPr lang="en-US" smtClean="0"/>
              <a:t>1/27/2026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3AF8C-114F-455C-A4FB-F64460738E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5879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EDDB8-D349-453A-AFD6-EBDAC0E82BD3}" type="datetimeFigureOut">
              <a:rPr lang="en-US" smtClean="0"/>
              <a:t>1/27/2026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3AF8C-114F-455C-A4FB-F64460738E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0357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EDDB8-D349-453A-AFD6-EBDAC0E82BD3}" type="datetimeFigureOut">
              <a:rPr lang="en-US" smtClean="0"/>
              <a:t>1/27/2026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3AF8C-114F-455C-A4FB-F64460738E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5534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9365055-7D0C-413E-941B-29CE9BE5FF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0EA8F564-8984-415A-B153-67CCFDB6567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560597C-1107-4CA7-BE1F-9462D8F546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0EC0E-108C-4F23-88CF-EB37DE4AFF4E}" type="datetimeFigureOut">
              <a:rPr lang="de-DE" smtClean="0"/>
              <a:t>27.01.2026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214584A-8091-48A0-8743-1293D87643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C7FF020-3357-42CF-B697-48368161F7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20A4E-EDA6-4241-BD11-616C99A747AD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475694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BC45DB2-7E39-431C-8E44-E06B88C059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6D57A72-714D-48CB-9738-F555C581A1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A80339F-B282-4C87-8E2B-E8AD3CDF78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0EC0E-108C-4F23-88CF-EB37DE4AFF4E}" type="datetimeFigureOut">
              <a:rPr lang="de-DE" smtClean="0"/>
              <a:t>27.01.2026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067F309-F69B-4D04-90D7-C2A84D325E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97811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2AC7501-CD99-459C-AEF5-9D72AB3909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BBF51E5-6B24-4260-9BBA-D151C52327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AC4D022-A493-4CC7-8A31-E319226F3B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0EC0E-108C-4F23-88CF-EB37DE4AFF4E}" type="datetimeFigureOut">
              <a:rPr lang="de-DE" smtClean="0"/>
              <a:t>27.01.2026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035AFED-F4F6-4506-836E-EC03F7AF8C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55C2A45-6E6E-4435-97E4-EA81E87DAA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20A4E-EDA6-4241-BD11-616C99A747AD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145215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CDA7F82-D37C-4E6C-9559-DDD099B84B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F3D342E-E9A0-4E25-AC92-0E981BC1AC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0A7B9184-5E3B-4514-B612-94A362095F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7C8CDFCE-F024-4A68-9377-3FDADE96EF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0EC0E-108C-4F23-88CF-EB37DE4AFF4E}" type="datetimeFigureOut">
              <a:rPr lang="de-DE" smtClean="0"/>
              <a:t>27.01.2026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AA43F948-AAE2-4621-99AC-D0C48753D0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0336FAE9-7601-4462-B9CA-9925B11E36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20A4E-EDA6-4241-BD11-616C99A747AD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542460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31F59CD-EA1C-46DA-AEE0-4BFB7BBF08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9DA6612-1CD9-4ECB-9927-DE71931226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015314C9-32FD-445D-95A3-F5B77657B1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D21EDDE4-13E3-41CD-9BF0-681AD4B9971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F7A9B9A0-78EC-4676-AEB7-B38DA235648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AD7C599A-A52E-44A1-B6EA-8B8DC2359C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0EC0E-108C-4F23-88CF-EB37DE4AFF4E}" type="datetimeFigureOut">
              <a:rPr lang="de-DE" smtClean="0"/>
              <a:t>27.01.2026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5B890E70-AF7B-4108-805B-59D9B5BA29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F4439332-E7C4-461A-A9A6-BDCA3B5F4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20A4E-EDA6-4241-BD11-616C99A747AD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165912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3478B4C-1B76-4D75-BD7E-439B31B046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76852FA0-B757-4038-95A5-6F166329E2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0EC0E-108C-4F23-88CF-EB37DE4AFF4E}" type="datetimeFigureOut">
              <a:rPr lang="de-DE" smtClean="0"/>
              <a:t>27.01.2026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F56106D-96B3-4C00-8688-743D1315D4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4E204CB3-9D9C-444F-85FE-FF5943A591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20A4E-EDA6-4241-BD11-616C99A747AD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219615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EFFDD059-5562-4C4F-ADDD-670A0ED2FB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0EC0E-108C-4F23-88CF-EB37DE4AFF4E}" type="datetimeFigureOut">
              <a:rPr lang="de-DE" smtClean="0"/>
              <a:t>27.01.2026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8C62FFAF-0BAA-4E96-A9CA-AAEAA087F7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929CC94-07DA-4BCE-BDCA-96BF40A2C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20A4E-EDA6-4241-BD11-616C99A747AD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144154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100FA9A-63A1-49E6-90F4-45C5DF019E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DCC329F-B8CD-455F-93C5-8EBB3A29E9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5640ABA4-0725-4F59-AC18-B9924C4CB7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64C757AF-CE7B-4C38-819A-54F895D7A2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0EC0E-108C-4F23-88CF-EB37DE4AFF4E}" type="datetimeFigureOut">
              <a:rPr lang="de-DE" smtClean="0"/>
              <a:t>27.01.2026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93E4EC47-6D1F-4086-813F-09447E397C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AC661220-5074-4787-BF88-60025A6754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20A4E-EDA6-4241-BD11-616C99A747AD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841199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EDDB8-D349-453A-AFD6-EBDAC0E82BD3}" type="datetimeFigureOut">
              <a:rPr lang="en-US" smtClean="0"/>
              <a:t>1/27/2026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3AF8C-114F-455C-A4FB-F64460738E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954644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CAF246C-3136-42A7-96D6-B86401E222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256C31C3-BBE3-4611-B590-FEF21F61692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EFCE805D-6773-4621-9B94-B368F022BC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DD32F151-9882-4F22-A219-D130CA4197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0EC0E-108C-4F23-88CF-EB37DE4AFF4E}" type="datetimeFigureOut">
              <a:rPr lang="de-DE" smtClean="0"/>
              <a:t>27.01.2026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326E64F1-8B1D-4556-98AF-670EC66A0F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7CCFC410-F5D0-47E7-9084-1430FCB972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20A4E-EDA6-4241-BD11-616C99A747AD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2633196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9099827-318A-4676-AF42-B538842A5E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7CB812FA-ABFC-475B-BDD1-F0E6E79449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84877E3-411C-4DC6-AEFF-775A509B73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0EC0E-108C-4F23-88CF-EB37DE4AFF4E}" type="datetimeFigureOut">
              <a:rPr lang="de-DE" smtClean="0"/>
              <a:t>27.01.2026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78702DC-78EA-4AEC-9AA9-F924780151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4AE527B-6C82-450C-B753-44059F81E5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20A4E-EDA6-4241-BD11-616C99A747AD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861823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DB197B81-6265-401E-B96E-EBD6D30C222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89CFF17F-668C-44B4-A5DC-D312C4A75D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817D5BB-905A-4434-8337-8A23C90C65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0EC0E-108C-4F23-88CF-EB37DE4AFF4E}" type="datetimeFigureOut">
              <a:rPr lang="de-DE" smtClean="0"/>
              <a:t>27.01.2026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9669BA9-6AEF-4177-B950-BB78621ADA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92EDF0C-7B05-4159-921C-0897087FD7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20A4E-EDA6-4241-BD11-616C99A747AD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6960721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9365055-7D0C-413E-941B-29CE9BE5FF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0EA8F564-8984-415A-B153-67CCFDB6567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560597C-1107-4CA7-BE1F-9462D8F546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0EC0E-108C-4F23-88CF-EB37DE4AFF4E}" type="datetimeFigureOut">
              <a:rPr lang="de-DE" smtClean="0"/>
              <a:t>27.01.2026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214584A-8091-48A0-8743-1293D87643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C7FF020-3357-42CF-B697-48368161F7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20A4E-EDA6-4241-BD11-616C99A747AD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5085672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BC45DB2-7E39-431C-8E44-E06B88C059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6D57A72-714D-48CB-9738-F555C581A1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A80339F-B282-4C87-8E2B-E8AD3CDF78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0EC0E-108C-4F23-88CF-EB37DE4AFF4E}" type="datetimeFigureOut">
              <a:rPr lang="de-DE" smtClean="0"/>
              <a:t>27.01.2026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067F309-F69B-4D04-90D7-C2A84D325E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8CB031C-003F-4625-A6F8-428D0680F7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20A4E-EDA6-4241-BD11-616C99A747AD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8868629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2AC7501-CD99-459C-AEF5-9D72AB3909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BBF51E5-6B24-4260-9BBA-D151C52327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AC4D022-A493-4CC7-8A31-E319226F3B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0EC0E-108C-4F23-88CF-EB37DE4AFF4E}" type="datetimeFigureOut">
              <a:rPr lang="de-DE" smtClean="0"/>
              <a:t>27.01.2026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035AFED-F4F6-4506-836E-EC03F7AF8C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55C2A45-6E6E-4435-97E4-EA81E87DAA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20A4E-EDA6-4241-BD11-616C99A747AD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9174346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CDA7F82-D37C-4E6C-9559-DDD099B84B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F3D342E-E9A0-4E25-AC92-0E981BC1AC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0A7B9184-5E3B-4514-B612-94A362095F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7C8CDFCE-F024-4A68-9377-3FDADE96EF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0EC0E-108C-4F23-88CF-EB37DE4AFF4E}" type="datetimeFigureOut">
              <a:rPr lang="de-DE" smtClean="0"/>
              <a:t>27.01.2026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AA43F948-AAE2-4621-99AC-D0C48753D0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0336FAE9-7601-4462-B9CA-9925B11E36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20A4E-EDA6-4241-BD11-616C99A747AD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8744099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31F59CD-EA1C-46DA-AEE0-4BFB7BBF08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9DA6612-1CD9-4ECB-9927-DE71931226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015314C9-32FD-445D-95A3-F5B77657B1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D21EDDE4-13E3-41CD-9BF0-681AD4B9971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F7A9B9A0-78EC-4676-AEB7-B38DA235648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AD7C599A-A52E-44A1-B6EA-8B8DC2359C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0EC0E-108C-4F23-88CF-EB37DE4AFF4E}" type="datetimeFigureOut">
              <a:rPr lang="de-DE" smtClean="0"/>
              <a:t>27.01.2026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5B890E70-AF7B-4108-805B-59D9B5BA29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F4439332-E7C4-461A-A9A6-BDCA3B5F4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20A4E-EDA6-4241-BD11-616C99A747AD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5975858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3478B4C-1B76-4D75-BD7E-439B31B046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76852FA0-B757-4038-95A5-6F166329E2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0EC0E-108C-4F23-88CF-EB37DE4AFF4E}" type="datetimeFigureOut">
              <a:rPr lang="de-DE" smtClean="0"/>
              <a:t>27.01.2026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F56106D-96B3-4C00-8688-743D1315D4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4E204CB3-9D9C-444F-85FE-FF5943A591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20A4E-EDA6-4241-BD11-616C99A747AD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6291268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EFFDD059-5562-4C4F-ADDD-670A0ED2FB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0EC0E-108C-4F23-88CF-EB37DE4AFF4E}" type="datetimeFigureOut">
              <a:rPr lang="de-DE" smtClean="0"/>
              <a:t>27.01.2026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8C62FFAF-0BAA-4E96-A9CA-AAEAA087F7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929CC94-07DA-4BCE-BDCA-96BF40A2C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20A4E-EDA6-4241-BD11-616C99A747AD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561725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EDDB8-D349-453A-AFD6-EBDAC0E82BD3}" type="datetimeFigureOut">
              <a:rPr lang="en-US" smtClean="0"/>
              <a:t>1/27/2026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3AF8C-114F-455C-A4FB-F64460738E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08665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100FA9A-63A1-49E6-90F4-45C5DF019E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DCC329F-B8CD-455F-93C5-8EBB3A29E9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5640ABA4-0725-4F59-AC18-B9924C4CB7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64C757AF-CE7B-4C38-819A-54F895D7A2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0EC0E-108C-4F23-88CF-EB37DE4AFF4E}" type="datetimeFigureOut">
              <a:rPr lang="de-DE" smtClean="0"/>
              <a:t>27.01.2026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93E4EC47-6D1F-4086-813F-09447E397C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AC661220-5074-4787-BF88-60025A6754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20A4E-EDA6-4241-BD11-616C99A747AD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4055136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CAF246C-3136-42A7-96D6-B86401E222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256C31C3-BBE3-4611-B590-FEF21F61692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EFCE805D-6773-4621-9B94-B368F022BC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DD32F151-9882-4F22-A219-D130CA4197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0EC0E-108C-4F23-88CF-EB37DE4AFF4E}" type="datetimeFigureOut">
              <a:rPr lang="de-DE" smtClean="0"/>
              <a:t>27.01.2026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326E64F1-8B1D-4556-98AF-670EC66A0F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7CCFC410-F5D0-47E7-9084-1430FCB972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20A4E-EDA6-4241-BD11-616C99A747AD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7535395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9099827-318A-4676-AF42-B538842A5E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7CB812FA-ABFC-475B-BDD1-F0E6E79449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84877E3-411C-4DC6-AEFF-775A509B73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0EC0E-108C-4F23-88CF-EB37DE4AFF4E}" type="datetimeFigureOut">
              <a:rPr lang="de-DE" smtClean="0"/>
              <a:t>27.01.2026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78702DC-78EA-4AEC-9AA9-F924780151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4AE527B-6C82-450C-B753-44059F81E5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20A4E-EDA6-4241-BD11-616C99A747AD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4737858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DB197B81-6265-401E-B96E-EBD6D30C222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89CFF17F-668C-44B4-A5DC-D312C4A75D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817D5BB-905A-4434-8337-8A23C90C65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0EC0E-108C-4F23-88CF-EB37DE4AFF4E}" type="datetimeFigureOut">
              <a:rPr lang="de-DE" smtClean="0"/>
              <a:t>27.01.2026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9669BA9-6AEF-4177-B950-BB78621ADA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92EDF0C-7B05-4159-921C-0897087FD7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20A4E-EDA6-4241-BD11-616C99A747AD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8741842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Rectangle 6">
            <a:extLst>
              <a:ext uri="{FF2B5EF4-FFF2-40B4-BE49-F238E27FC236}">
                <a16:creationId xmlns:a16="http://schemas.microsoft.com/office/drawing/2014/main" id="{43F56FA0-6648-41A6-AA23-F48C31E56108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540287-B329-4A4C-877E-ADB1CA737027}" type="slidenum">
              <a:rPr lang="de-DE" altLang="de-DE"/>
              <a:pPr>
                <a:defRPr/>
              </a:pPr>
              <a:t>‹#›</a:t>
            </a:fld>
            <a:endParaRPr lang="de-DE" altLang="de-DE"/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AE89F3F3-1ACB-41D6-8636-71988CA6481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48407927"/>
      </p:ext>
    </p:extLst>
  </p:cSld>
  <p:clrMapOvr>
    <a:masterClrMapping/>
  </p:clrMapOvr>
  <p:transition>
    <p:zoom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9365055-7D0C-413E-941B-29CE9BE5FF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0EA8F564-8984-415A-B153-67CCFDB6567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560597C-1107-4CA7-BE1F-9462D8F546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0EC0E-108C-4F23-88CF-EB37DE4AFF4E}" type="datetimeFigureOut">
              <a:rPr lang="de-DE" smtClean="0"/>
              <a:t>27.01.2026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214584A-8091-48A0-8743-1293D87643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C7FF020-3357-42CF-B697-48368161F7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20A4E-EDA6-4241-BD11-616C99A747AD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4235328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BC45DB2-7E39-431C-8E44-E06B88C059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6D57A72-714D-48CB-9738-F555C581A1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A80339F-B282-4C87-8E2B-E8AD3CDF78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0EC0E-108C-4F23-88CF-EB37DE4AFF4E}" type="datetimeFigureOut">
              <a:rPr lang="de-DE" smtClean="0"/>
              <a:t>27.01.2026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067F309-F69B-4D04-90D7-C2A84D325E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8CB031C-003F-4625-A6F8-428D0680F7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20A4E-EDA6-4241-BD11-616C99A747AD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5003892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2AC7501-CD99-459C-AEF5-9D72AB3909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BBF51E5-6B24-4260-9BBA-D151C52327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AC4D022-A493-4CC7-8A31-E319226F3B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0EC0E-108C-4F23-88CF-EB37DE4AFF4E}" type="datetimeFigureOut">
              <a:rPr lang="de-DE" smtClean="0"/>
              <a:t>27.01.2026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035AFED-F4F6-4506-836E-EC03F7AF8C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55C2A45-6E6E-4435-97E4-EA81E87DAA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20A4E-EDA6-4241-BD11-616C99A747AD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4199287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CDA7F82-D37C-4E6C-9559-DDD099B84B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F3D342E-E9A0-4E25-AC92-0E981BC1AC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0A7B9184-5E3B-4514-B612-94A362095F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7C8CDFCE-F024-4A68-9377-3FDADE96EF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0EC0E-108C-4F23-88CF-EB37DE4AFF4E}" type="datetimeFigureOut">
              <a:rPr lang="de-DE" smtClean="0"/>
              <a:t>27.01.2026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AA43F948-AAE2-4621-99AC-D0C48753D0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0336FAE9-7601-4462-B9CA-9925B11E36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20A4E-EDA6-4241-BD11-616C99A747AD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2794874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31F59CD-EA1C-46DA-AEE0-4BFB7BBF08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9DA6612-1CD9-4ECB-9927-DE71931226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015314C9-32FD-445D-95A3-F5B77657B1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D21EDDE4-13E3-41CD-9BF0-681AD4B9971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F7A9B9A0-78EC-4676-AEB7-B38DA235648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AD7C599A-A52E-44A1-B6EA-8B8DC2359C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0EC0E-108C-4F23-88CF-EB37DE4AFF4E}" type="datetimeFigureOut">
              <a:rPr lang="de-DE" smtClean="0"/>
              <a:t>27.01.2026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5B890E70-AF7B-4108-805B-59D9B5BA29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F4439332-E7C4-461A-A9A6-BDCA3B5F4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20A4E-EDA6-4241-BD11-616C99A747AD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768200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EDDB8-D349-453A-AFD6-EBDAC0E82BD3}" type="datetimeFigureOut">
              <a:rPr lang="en-US" smtClean="0"/>
              <a:t>1/27/2026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3AF8C-114F-455C-A4FB-F64460738E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87963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3478B4C-1B76-4D75-BD7E-439B31B046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76852FA0-B757-4038-95A5-6F166329E2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0EC0E-108C-4F23-88CF-EB37DE4AFF4E}" type="datetimeFigureOut">
              <a:rPr lang="de-DE" smtClean="0"/>
              <a:t>27.01.2026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F56106D-96B3-4C00-8688-743D1315D4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4E204CB3-9D9C-444F-85FE-FF5943A591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20A4E-EDA6-4241-BD11-616C99A747AD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2722551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EFFDD059-5562-4C4F-ADDD-670A0ED2FB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0EC0E-108C-4F23-88CF-EB37DE4AFF4E}" type="datetimeFigureOut">
              <a:rPr lang="de-DE" smtClean="0"/>
              <a:t>27.01.2026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8C62FFAF-0BAA-4E96-A9CA-AAEAA087F7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929CC94-07DA-4BCE-BDCA-96BF40A2C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20A4E-EDA6-4241-BD11-616C99A747AD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4794053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100FA9A-63A1-49E6-90F4-45C5DF019E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DCC329F-B8CD-455F-93C5-8EBB3A29E9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5640ABA4-0725-4F59-AC18-B9924C4CB7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64C757AF-CE7B-4C38-819A-54F895D7A2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0EC0E-108C-4F23-88CF-EB37DE4AFF4E}" type="datetimeFigureOut">
              <a:rPr lang="de-DE" smtClean="0"/>
              <a:t>27.01.2026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93E4EC47-6D1F-4086-813F-09447E397C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AC661220-5074-4787-BF88-60025A6754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20A4E-EDA6-4241-BD11-616C99A747AD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9483526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CAF246C-3136-42A7-96D6-B86401E222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256C31C3-BBE3-4611-B590-FEF21F61692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EFCE805D-6773-4621-9B94-B368F022BC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DD32F151-9882-4F22-A219-D130CA4197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0EC0E-108C-4F23-88CF-EB37DE4AFF4E}" type="datetimeFigureOut">
              <a:rPr lang="de-DE" smtClean="0"/>
              <a:t>27.01.2026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326E64F1-8B1D-4556-98AF-670EC66A0F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7CCFC410-F5D0-47E7-9084-1430FCB972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20A4E-EDA6-4241-BD11-616C99A747AD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8602187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9099827-318A-4676-AF42-B538842A5E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7CB812FA-ABFC-475B-BDD1-F0E6E79449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84877E3-411C-4DC6-AEFF-775A509B73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0EC0E-108C-4F23-88CF-EB37DE4AFF4E}" type="datetimeFigureOut">
              <a:rPr lang="de-DE" smtClean="0"/>
              <a:t>27.01.2026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78702DC-78EA-4AEC-9AA9-F924780151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4AE527B-6C82-450C-B753-44059F81E5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20A4E-EDA6-4241-BD11-616C99A747AD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4711476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DB197B81-6265-401E-B96E-EBD6D30C222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89CFF17F-668C-44B4-A5DC-D312C4A75D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817D5BB-905A-4434-8337-8A23C90C65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0EC0E-108C-4F23-88CF-EB37DE4AFF4E}" type="datetimeFigureOut">
              <a:rPr lang="de-DE" smtClean="0"/>
              <a:t>27.01.2026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9669BA9-6AEF-4177-B950-BB78621ADA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92EDF0C-7B05-4159-921C-0897087FD7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20A4E-EDA6-4241-BD11-616C99A747AD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6093971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Rectangle 6">
            <a:extLst>
              <a:ext uri="{FF2B5EF4-FFF2-40B4-BE49-F238E27FC236}">
                <a16:creationId xmlns:a16="http://schemas.microsoft.com/office/drawing/2014/main" id="{43F56FA0-6648-41A6-AA23-F48C31E56108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540287-B329-4A4C-877E-ADB1CA737027}" type="slidenum">
              <a:rPr lang="de-DE" altLang="de-DE"/>
              <a:pPr>
                <a:defRPr/>
              </a:pPr>
              <a:t>‹#›</a:t>
            </a:fld>
            <a:endParaRPr lang="de-DE" altLang="de-DE"/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AE89F3F3-1ACB-41D6-8636-71988CA6481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73895625"/>
      </p:ext>
    </p:extLst>
  </p:cSld>
  <p:clrMapOvr>
    <a:masterClrMapping/>
  </p:clrMapOvr>
  <p:transition>
    <p:zoom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9365055-7D0C-413E-941B-29CE9BE5FF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0EA8F564-8984-415A-B153-67CCFDB6567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560597C-1107-4CA7-BE1F-9462D8F546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0EC0E-108C-4F23-88CF-EB37DE4AFF4E}" type="datetimeFigureOut">
              <a:rPr lang="de-DE" smtClean="0"/>
              <a:t>27.01.2026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214584A-8091-48A0-8743-1293D87643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C7FF020-3357-42CF-B697-48368161F7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20A4E-EDA6-4241-BD11-616C99A747AD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1054824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BC45DB2-7E39-431C-8E44-E06B88C059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6D57A72-714D-48CB-9738-F555C581A1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A80339F-B282-4C87-8E2B-E8AD3CDF78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0EC0E-108C-4F23-88CF-EB37DE4AFF4E}" type="datetimeFigureOut">
              <a:rPr lang="de-DE" smtClean="0"/>
              <a:t>27.01.2026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067F309-F69B-4D04-90D7-C2A84D325E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8CB031C-003F-4625-A6F8-428D0680F7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20A4E-EDA6-4241-BD11-616C99A747AD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997452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2AC7501-CD99-459C-AEF5-9D72AB3909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BBF51E5-6B24-4260-9BBA-D151C52327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AC4D022-A493-4CC7-8A31-E319226F3B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0EC0E-108C-4F23-88CF-EB37DE4AFF4E}" type="datetimeFigureOut">
              <a:rPr lang="de-DE" smtClean="0"/>
              <a:t>27.01.2026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035AFED-F4F6-4506-836E-EC03F7AF8C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55C2A45-6E6E-4435-97E4-EA81E87DAA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20A4E-EDA6-4241-BD11-616C99A747AD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554034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EDDB8-D349-453A-AFD6-EBDAC0E82BD3}" type="datetimeFigureOut">
              <a:rPr lang="en-US" smtClean="0"/>
              <a:t>1/27/2026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3AF8C-114F-455C-A4FB-F64460738E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746786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CDA7F82-D37C-4E6C-9559-DDD099B84B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F3D342E-E9A0-4E25-AC92-0E981BC1AC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0A7B9184-5E3B-4514-B612-94A362095F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7C8CDFCE-F024-4A68-9377-3FDADE96EF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0EC0E-108C-4F23-88CF-EB37DE4AFF4E}" type="datetimeFigureOut">
              <a:rPr lang="de-DE" smtClean="0"/>
              <a:t>27.01.2026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AA43F948-AAE2-4621-99AC-D0C48753D0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0336FAE9-7601-4462-B9CA-9925B11E36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20A4E-EDA6-4241-BD11-616C99A747AD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1205641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31F59CD-EA1C-46DA-AEE0-4BFB7BBF08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9DA6612-1CD9-4ECB-9927-DE71931226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015314C9-32FD-445D-95A3-F5B77657B1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D21EDDE4-13E3-41CD-9BF0-681AD4B9971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F7A9B9A0-78EC-4676-AEB7-B38DA235648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AD7C599A-A52E-44A1-B6EA-8B8DC2359C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0EC0E-108C-4F23-88CF-EB37DE4AFF4E}" type="datetimeFigureOut">
              <a:rPr lang="de-DE" smtClean="0"/>
              <a:t>27.01.2026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5B890E70-AF7B-4108-805B-59D9B5BA29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F4439332-E7C4-461A-A9A6-BDCA3B5F4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20A4E-EDA6-4241-BD11-616C99A747AD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4335871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3478B4C-1B76-4D75-BD7E-439B31B046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76852FA0-B757-4038-95A5-6F166329E2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0EC0E-108C-4F23-88CF-EB37DE4AFF4E}" type="datetimeFigureOut">
              <a:rPr lang="de-DE" smtClean="0"/>
              <a:t>27.01.2026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F56106D-96B3-4C00-8688-743D1315D4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4E204CB3-9D9C-444F-85FE-FF5943A591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20A4E-EDA6-4241-BD11-616C99A747AD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3734610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EFFDD059-5562-4C4F-ADDD-670A0ED2FB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0EC0E-108C-4F23-88CF-EB37DE4AFF4E}" type="datetimeFigureOut">
              <a:rPr lang="de-DE" smtClean="0"/>
              <a:t>27.01.2026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8C62FFAF-0BAA-4E96-A9CA-AAEAA087F7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929CC94-07DA-4BCE-BDCA-96BF40A2C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20A4E-EDA6-4241-BD11-616C99A747AD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5730057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100FA9A-63A1-49E6-90F4-45C5DF019E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DCC329F-B8CD-455F-93C5-8EBB3A29E9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5640ABA4-0725-4F59-AC18-B9924C4CB7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64C757AF-CE7B-4C38-819A-54F895D7A2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0EC0E-108C-4F23-88CF-EB37DE4AFF4E}" type="datetimeFigureOut">
              <a:rPr lang="de-DE" smtClean="0"/>
              <a:t>27.01.2026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93E4EC47-6D1F-4086-813F-09447E397C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AC661220-5074-4787-BF88-60025A6754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20A4E-EDA6-4241-BD11-616C99A747AD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0144146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CAF246C-3136-42A7-96D6-B86401E222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256C31C3-BBE3-4611-B590-FEF21F61692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EFCE805D-6773-4621-9B94-B368F022BC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DD32F151-9882-4F22-A219-D130CA4197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0EC0E-108C-4F23-88CF-EB37DE4AFF4E}" type="datetimeFigureOut">
              <a:rPr lang="de-DE" smtClean="0"/>
              <a:t>27.01.2026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326E64F1-8B1D-4556-98AF-670EC66A0F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7CCFC410-F5D0-47E7-9084-1430FCB972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20A4E-EDA6-4241-BD11-616C99A747AD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8922413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9099827-318A-4676-AF42-B538842A5E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7CB812FA-ABFC-475B-BDD1-F0E6E79449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84877E3-411C-4DC6-AEFF-775A509B73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0EC0E-108C-4F23-88CF-EB37DE4AFF4E}" type="datetimeFigureOut">
              <a:rPr lang="de-DE" smtClean="0"/>
              <a:t>27.01.2026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78702DC-78EA-4AEC-9AA9-F924780151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4AE527B-6C82-450C-B753-44059F81E5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20A4E-EDA6-4241-BD11-616C99A747AD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8794598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DB197B81-6265-401E-B96E-EBD6D30C222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89CFF17F-668C-44B4-A5DC-D312C4A75D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817D5BB-905A-4434-8337-8A23C90C65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0EC0E-108C-4F23-88CF-EB37DE4AFF4E}" type="datetimeFigureOut">
              <a:rPr lang="de-DE" smtClean="0"/>
              <a:t>27.01.2026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9669BA9-6AEF-4177-B950-BB78621ADA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92EDF0C-7B05-4159-921C-0897087FD7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20A4E-EDA6-4241-BD11-616C99A747AD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1909218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Rectangle 6">
            <a:extLst>
              <a:ext uri="{FF2B5EF4-FFF2-40B4-BE49-F238E27FC236}">
                <a16:creationId xmlns:a16="http://schemas.microsoft.com/office/drawing/2014/main" id="{43F56FA0-6648-41A6-AA23-F48C31E56108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540287-B329-4A4C-877E-ADB1CA737027}" type="slidenum">
              <a:rPr lang="de-DE" altLang="de-DE"/>
              <a:pPr>
                <a:defRPr/>
              </a:pPr>
              <a:t>‹#›</a:t>
            </a:fld>
            <a:endParaRPr lang="de-DE" altLang="de-DE"/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AE89F3F3-1ACB-41D6-8636-71988CA6481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93159837"/>
      </p:ext>
    </p:extLst>
  </p:cSld>
  <p:clrMapOvr>
    <a:masterClrMapping/>
  </p:clrMapOvr>
  <p:transition>
    <p:zoom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9365055-7D0C-413E-941B-29CE9BE5FF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0EA8F564-8984-415A-B153-67CCFDB6567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560597C-1107-4CA7-BE1F-9462D8F546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0EC0E-108C-4F23-88CF-EB37DE4AFF4E}" type="datetimeFigureOut">
              <a:rPr lang="de-DE" smtClean="0"/>
              <a:t>27.01.2026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214584A-8091-48A0-8743-1293D87643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C7FF020-3357-42CF-B697-48368161F7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20A4E-EDA6-4241-BD11-616C99A747AD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369495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EDDB8-D349-453A-AFD6-EBDAC0E82BD3}" type="datetimeFigureOut">
              <a:rPr lang="en-US" smtClean="0"/>
              <a:t>1/27/2026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3AF8C-114F-455C-A4FB-F64460738E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569464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BC45DB2-7E39-431C-8E44-E06B88C059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6D57A72-714D-48CB-9738-F555C581A1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A80339F-B282-4C87-8E2B-E8AD3CDF78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0EC0E-108C-4F23-88CF-EB37DE4AFF4E}" type="datetimeFigureOut">
              <a:rPr lang="de-DE" smtClean="0"/>
              <a:t>27.01.2026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067F309-F69B-4D04-90D7-C2A84D325E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8CB031C-003F-4625-A6F8-428D0680F7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20A4E-EDA6-4241-BD11-616C99A747AD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9178625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2AC7501-CD99-459C-AEF5-9D72AB3909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BBF51E5-6B24-4260-9BBA-D151C52327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AC4D022-A493-4CC7-8A31-E319226F3B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0EC0E-108C-4F23-88CF-EB37DE4AFF4E}" type="datetimeFigureOut">
              <a:rPr lang="de-DE" smtClean="0"/>
              <a:t>27.01.2026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035AFED-F4F6-4506-836E-EC03F7AF8C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55C2A45-6E6E-4435-97E4-EA81E87DAA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20A4E-EDA6-4241-BD11-616C99A747AD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4737925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CDA7F82-D37C-4E6C-9559-DDD099B84B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F3D342E-E9A0-4E25-AC92-0E981BC1AC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0A7B9184-5E3B-4514-B612-94A362095F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7C8CDFCE-F024-4A68-9377-3FDADE96EF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0EC0E-108C-4F23-88CF-EB37DE4AFF4E}" type="datetimeFigureOut">
              <a:rPr lang="de-DE" smtClean="0"/>
              <a:t>27.01.2026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AA43F948-AAE2-4621-99AC-D0C48753D0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0336FAE9-7601-4462-B9CA-9925B11E36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20A4E-EDA6-4241-BD11-616C99A747AD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3398145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31F59CD-EA1C-46DA-AEE0-4BFB7BBF08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9DA6612-1CD9-4ECB-9927-DE71931226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015314C9-32FD-445D-95A3-F5B77657B1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D21EDDE4-13E3-41CD-9BF0-681AD4B9971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F7A9B9A0-78EC-4676-AEB7-B38DA235648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AD7C599A-A52E-44A1-B6EA-8B8DC2359C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0EC0E-108C-4F23-88CF-EB37DE4AFF4E}" type="datetimeFigureOut">
              <a:rPr lang="de-DE" smtClean="0"/>
              <a:t>27.01.2026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5B890E70-AF7B-4108-805B-59D9B5BA29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F4439332-E7C4-461A-A9A6-BDCA3B5F4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20A4E-EDA6-4241-BD11-616C99A747AD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9829837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3478B4C-1B76-4D75-BD7E-439B31B046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76852FA0-B757-4038-95A5-6F166329E2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0EC0E-108C-4F23-88CF-EB37DE4AFF4E}" type="datetimeFigureOut">
              <a:rPr lang="de-DE" smtClean="0"/>
              <a:t>27.01.2026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F56106D-96B3-4C00-8688-743D1315D4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4E204CB3-9D9C-444F-85FE-FF5943A591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20A4E-EDA6-4241-BD11-616C99A747AD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8831216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EFFDD059-5562-4C4F-ADDD-670A0ED2FB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0EC0E-108C-4F23-88CF-EB37DE4AFF4E}" type="datetimeFigureOut">
              <a:rPr lang="de-DE" smtClean="0"/>
              <a:t>27.01.2026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8C62FFAF-0BAA-4E96-A9CA-AAEAA087F7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929CC94-07DA-4BCE-BDCA-96BF40A2C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20A4E-EDA6-4241-BD11-616C99A747AD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5897501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100FA9A-63A1-49E6-90F4-45C5DF019E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DCC329F-B8CD-455F-93C5-8EBB3A29E9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5640ABA4-0725-4F59-AC18-B9924C4CB7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64C757AF-CE7B-4C38-819A-54F895D7A2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0EC0E-108C-4F23-88CF-EB37DE4AFF4E}" type="datetimeFigureOut">
              <a:rPr lang="de-DE" smtClean="0"/>
              <a:t>27.01.2026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93E4EC47-6D1F-4086-813F-09447E397C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AC661220-5074-4787-BF88-60025A6754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20A4E-EDA6-4241-BD11-616C99A747AD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0527845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CAF246C-3136-42A7-96D6-B86401E222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256C31C3-BBE3-4611-B590-FEF21F61692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EFCE805D-6773-4621-9B94-B368F022BC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DD32F151-9882-4F22-A219-D130CA4197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0EC0E-108C-4F23-88CF-EB37DE4AFF4E}" type="datetimeFigureOut">
              <a:rPr lang="de-DE" smtClean="0"/>
              <a:t>27.01.2026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326E64F1-8B1D-4556-98AF-670EC66A0F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7CCFC410-F5D0-47E7-9084-1430FCB972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20A4E-EDA6-4241-BD11-616C99A747AD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985936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9099827-318A-4676-AF42-B538842A5E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7CB812FA-ABFC-475B-BDD1-F0E6E79449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84877E3-411C-4DC6-AEFF-775A509B73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0EC0E-108C-4F23-88CF-EB37DE4AFF4E}" type="datetimeFigureOut">
              <a:rPr lang="de-DE" smtClean="0"/>
              <a:t>27.01.2026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78702DC-78EA-4AEC-9AA9-F924780151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4AE527B-6C82-450C-B753-44059F81E5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20A4E-EDA6-4241-BD11-616C99A747AD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5776657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DB197B81-6265-401E-B96E-EBD6D30C222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89CFF17F-668C-44B4-A5DC-D312C4A75D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817D5BB-905A-4434-8337-8A23C90C65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0EC0E-108C-4F23-88CF-EB37DE4AFF4E}" type="datetimeFigureOut">
              <a:rPr lang="de-DE" smtClean="0"/>
              <a:t>27.01.2026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9669BA9-6AEF-4177-B950-BB78621ADA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92EDF0C-7B05-4159-921C-0897087FD7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20A4E-EDA6-4241-BD11-616C99A747AD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229393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EDDB8-D349-453A-AFD6-EBDAC0E82BD3}" type="datetimeFigureOut">
              <a:rPr lang="en-US" smtClean="0"/>
              <a:t>1/27/2026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3AF8C-114F-455C-A4FB-F64460738E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55900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Rectangle 6">
            <a:extLst>
              <a:ext uri="{FF2B5EF4-FFF2-40B4-BE49-F238E27FC236}">
                <a16:creationId xmlns:a16="http://schemas.microsoft.com/office/drawing/2014/main" id="{43F56FA0-6648-41A6-AA23-F48C31E56108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540287-B329-4A4C-877E-ADB1CA737027}" type="slidenum">
              <a:rPr lang="de-DE" altLang="de-DE"/>
              <a:pPr>
                <a:defRPr/>
              </a:pPr>
              <a:t>‹#›</a:t>
            </a:fld>
            <a:endParaRPr lang="de-DE" altLang="de-DE"/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AE89F3F3-1ACB-41D6-8636-71988CA6481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29768793"/>
      </p:ext>
    </p:extLst>
  </p:cSld>
  <p:clrMapOvr>
    <a:masterClrMapping/>
  </p:clrMapOvr>
  <p:transition>
    <p:zo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EDDB8-D349-453A-AFD6-EBDAC0E82BD3}" type="datetimeFigureOut">
              <a:rPr lang="en-US" smtClean="0"/>
              <a:t>1/27/2026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3AF8C-114F-455C-A4FB-F64460738E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92744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EDDB8-D349-453A-AFD6-EBDAC0E82BD3}" type="datetimeFigureOut">
              <a:rPr lang="en-US" smtClean="0"/>
              <a:t>1/27/2026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3AF8C-114F-455C-A4FB-F64460738E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80202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3.gif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microsoft.com/office/2007/relationships/hdphoto" Target="../media/hdphoto1.wdp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microsoft.com/office/2007/relationships/hdphoto" Target="../media/hdphoto1.wdp"/><Relationship Id="rId2" Type="http://schemas.openxmlformats.org/officeDocument/2006/relationships/slideLayout" Target="../slideLayouts/slideLayout24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3.gif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4.jpe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17" Type="http://schemas.microsoft.com/office/2007/relationships/hdphoto" Target="../media/hdphoto1.wdp"/><Relationship Id="rId2" Type="http://schemas.openxmlformats.org/officeDocument/2006/relationships/slideLayout" Target="../slideLayouts/slideLayout36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5" Type="http://schemas.openxmlformats.org/officeDocument/2006/relationships/image" Target="../media/image3.gif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image" Target="../media/image4.jpe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17" Type="http://schemas.microsoft.com/office/2007/relationships/hdphoto" Target="../media/hdphoto1.wdp"/><Relationship Id="rId2" Type="http://schemas.openxmlformats.org/officeDocument/2006/relationships/slideLayout" Target="../slideLayouts/slideLayout48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5" Type="http://schemas.openxmlformats.org/officeDocument/2006/relationships/image" Target="../media/image3.gif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14" Type="http://schemas.openxmlformats.org/officeDocument/2006/relationships/image" Target="../media/image4.jpe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slideLayout" Target="../slideLayouts/slideLayout70.xml"/><Relationship Id="rId17" Type="http://schemas.microsoft.com/office/2007/relationships/hdphoto" Target="../media/hdphoto1.wdp"/><Relationship Id="rId2" Type="http://schemas.openxmlformats.org/officeDocument/2006/relationships/slideLayout" Target="../slideLayouts/slideLayout60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5" Type="http://schemas.openxmlformats.org/officeDocument/2006/relationships/image" Target="../media/image3.gif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Relationship Id="rId14" Type="http://schemas.openxmlformats.org/officeDocument/2006/relationships/image" Target="../media/image4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82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9EDDB8-D349-453A-AFD6-EBDAC0E82BD3}" type="datetimeFigureOut">
              <a:rPr lang="en-US" smtClean="0"/>
              <a:t>1/27/2026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13AF8C-114F-455C-A4FB-F64460738E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7996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82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84FDB53A-AC65-4DB2-BCA5-39C3E40FC38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alphaModFix amt="70000"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b="443"/>
          <a:stretch/>
        </p:blipFill>
        <p:spPr>
          <a:xfrm>
            <a:off x="20" y="0"/>
            <a:ext cx="12191980" cy="7145613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56D6FE99-A148-432A-8AF5-3AE8FE15CADD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85158" y="6330274"/>
            <a:ext cx="2066723" cy="279207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65E74BCA-C6DC-4903-886F-9BC2E5470CA7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9953" y="104610"/>
            <a:ext cx="1064691" cy="752365"/>
          </a:xfrm>
          <a:prstGeom prst="rect">
            <a:avLst/>
          </a:prstGeom>
        </p:spPr>
      </p:pic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EA2B909A-0763-49BC-9763-B5E81DFAB4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CA6161E-ED2F-4246-AE38-6DD9881049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AA611AA-052A-4ACE-A86B-7B27CD7A093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D0EC0E-108C-4F23-88CF-EB37DE4AFF4E}" type="datetimeFigureOut">
              <a:rPr lang="de-DE" smtClean="0"/>
              <a:t>27.01.2026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8F1D3CB-7352-4895-B534-25A8EB430D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3EE0398-159E-42B6-A6B6-6F9B2D304F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D20A4E-EDA6-4241-BD11-616C99A747AD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761811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82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EA2B909A-0763-49BC-9763-B5E81DFAB4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CA6161E-ED2F-4246-AE38-6DD9881049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AA611AA-052A-4ACE-A86B-7B27CD7A093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D0EC0E-108C-4F23-88CF-EB37DE4AFF4E}" type="datetimeFigureOut">
              <a:rPr lang="de-DE" smtClean="0"/>
              <a:t>27.01.2026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8F1D3CB-7352-4895-B534-25A8EB430D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3EE0398-159E-42B6-A6B6-6F9B2D304F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D20A4E-EDA6-4241-BD11-616C99A747AD}" type="slidenum">
              <a:rPr lang="de-DE" smtClean="0"/>
              <a:t>‹#›</a:t>
            </a:fld>
            <a:endParaRPr lang="de-DE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56D6FE99-A148-432A-8AF5-3AE8FE15CADD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85158" y="6330275"/>
            <a:ext cx="2066723" cy="279204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206CAD37-0EB8-48F4-AA5B-A1FAB02EC878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9953" y="104610"/>
            <a:ext cx="1064691" cy="752365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84FDB53A-AC65-4DB2-BCA5-39C3E40FC38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>
            <a:alphaModFix amt="70000"/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b="443"/>
          <a:stretch/>
        </p:blipFill>
        <p:spPr>
          <a:xfrm>
            <a:off x="20" y="0"/>
            <a:ext cx="12191980" cy="7145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2370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EA2B909A-0763-49BC-9763-B5E81DFAB4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CA6161E-ED2F-4246-AE38-6DD9881049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AA611AA-052A-4ACE-A86B-7B27CD7A093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D0EC0E-108C-4F23-88CF-EB37DE4AFF4E}" type="datetimeFigureOut">
              <a:rPr lang="de-DE" smtClean="0"/>
              <a:t>27.01.2026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8F1D3CB-7352-4895-B534-25A8EB430D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3EE0398-159E-42B6-A6B6-6F9B2D304F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D20A4E-EDA6-4241-BD11-616C99A747AD}" type="slidenum">
              <a:rPr lang="de-DE" smtClean="0"/>
              <a:t>‹#›</a:t>
            </a:fld>
            <a:endParaRPr lang="de-DE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56D6FE99-A148-432A-8AF5-3AE8FE15CADD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85158" y="6330275"/>
            <a:ext cx="2066723" cy="279204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206CAD37-0EB8-48F4-AA5B-A1FAB02EC878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9953" y="104610"/>
            <a:ext cx="1064691" cy="752365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84FDB53A-AC65-4DB2-BCA5-39C3E40FC38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>
            <a:alphaModFix amt="70000"/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b="443"/>
          <a:stretch/>
        </p:blipFill>
        <p:spPr>
          <a:xfrm>
            <a:off x="20" y="0"/>
            <a:ext cx="12191980" cy="7145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8661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EA2B909A-0763-49BC-9763-B5E81DFAB4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CA6161E-ED2F-4246-AE38-6DD9881049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AA611AA-052A-4ACE-A86B-7B27CD7A093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D0EC0E-108C-4F23-88CF-EB37DE4AFF4E}" type="datetimeFigureOut">
              <a:rPr lang="de-DE" smtClean="0"/>
              <a:t>27.01.2026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8F1D3CB-7352-4895-B534-25A8EB430D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3EE0398-159E-42B6-A6B6-6F9B2D304F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D20A4E-EDA6-4241-BD11-616C99A747AD}" type="slidenum">
              <a:rPr lang="de-DE" smtClean="0"/>
              <a:t>‹#›</a:t>
            </a:fld>
            <a:endParaRPr lang="de-DE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56D6FE99-A148-432A-8AF5-3AE8FE15CADD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85158" y="6330275"/>
            <a:ext cx="2066723" cy="279204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206CAD37-0EB8-48F4-AA5B-A1FAB02EC878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9953" y="104610"/>
            <a:ext cx="1064691" cy="752365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84FDB53A-AC65-4DB2-BCA5-39C3E40FC38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>
            <a:alphaModFix amt="70000"/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b="443"/>
          <a:stretch/>
        </p:blipFill>
        <p:spPr>
          <a:xfrm>
            <a:off x="20" y="0"/>
            <a:ext cx="12191980" cy="7145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5760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EA2B909A-0763-49BC-9763-B5E81DFAB4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CA6161E-ED2F-4246-AE38-6DD9881049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AA611AA-052A-4ACE-A86B-7B27CD7A093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D0EC0E-108C-4F23-88CF-EB37DE4AFF4E}" type="datetimeFigureOut">
              <a:rPr lang="de-DE" smtClean="0"/>
              <a:t>27.01.2026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8F1D3CB-7352-4895-B534-25A8EB430D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3EE0398-159E-42B6-A6B6-6F9B2D304F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D20A4E-EDA6-4241-BD11-616C99A747AD}" type="slidenum">
              <a:rPr lang="de-DE" smtClean="0"/>
              <a:t>‹#›</a:t>
            </a:fld>
            <a:endParaRPr lang="de-DE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56D6FE99-A148-432A-8AF5-3AE8FE15CADD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85158" y="6330275"/>
            <a:ext cx="2066723" cy="279204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206CAD37-0EB8-48F4-AA5B-A1FAB02EC878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9953" y="104610"/>
            <a:ext cx="1064691" cy="752365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84FDB53A-AC65-4DB2-BCA5-39C3E40FC38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>
            <a:alphaModFix amt="70000"/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b="443"/>
          <a:stretch/>
        </p:blipFill>
        <p:spPr>
          <a:xfrm>
            <a:off x="20" y="0"/>
            <a:ext cx="12191980" cy="7145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0748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  <p:sldLayoutId id="214748376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.jpeg"/><Relationship Id="rId4" Type="http://schemas.openxmlformats.org/officeDocument/2006/relationships/image" Target="../media/image20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.jpeg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f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7.jpeg"/><Relationship Id="rId5" Type="http://schemas.openxmlformats.org/officeDocument/2006/relationships/image" Target="../media/image27.JPG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2.xml"/><Relationship Id="rId5" Type="http://schemas.openxmlformats.org/officeDocument/2006/relationships/image" Target="../media/image7.jpe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jpeg"/><Relationship Id="rId5" Type="http://schemas.openxmlformats.org/officeDocument/2006/relationships/image" Target="../media/image16.jp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.jpeg"/><Relationship Id="rId4" Type="http://schemas.openxmlformats.org/officeDocument/2006/relationships/image" Target="../media/image1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>
            <a:extLst>
              <a:ext uri="{FF2B5EF4-FFF2-40B4-BE49-F238E27FC236}">
                <a16:creationId xmlns:a16="http://schemas.microsoft.com/office/drawing/2014/main" id="{E255E131-816A-4E1A-8B61-0CA8C7089917}"/>
              </a:ext>
            </a:extLst>
          </p:cNvPr>
          <p:cNvSpPr txBox="1"/>
          <p:nvPr/>
        </p:nvSpPr>
        <p:spPr>
          <a:xfrm>
            <a:off x="638753" y="300177"/>
            <a:ext cx="10873853" cy="60939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90000"/>
              </a:lnSpc>
              <a:spcBef>
                <a:spcPct val="0"/>
              </a:spcBef>
              <a:defRPr/>
            </a:pPr>
            <a:r>
              <a:rPr lang="hu-HU" sz="6000" kern="0" dirty="0">
                <a:solidFill>
                  <a:srgbClr val="C00000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Nemzetközi tapasztalatok és korszerű megoldások a feltárás nélküli csőfelújításban</a:t>
            </a:r>
            <a:endParaRPr lang="de-DE" sz="4400" kern="0" dirty="0">
              <a:solidFill>
                <a:srgbClr val="C00000"/>
              </a:solidFill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  <a:p>
            <a:pPr lvl="0"/>
            <a:endParaRPr lang="en-GB" dirty="0"/>
          </a:p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en-GB" sz="2400" b="1" dirty="0">
                <a:solidFill>
                  <a:srgbClr val="44546A">
                    <a:lumMod val="1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ISTT – A</a:t>
            </a:r>
            <a:r>
              <a:rPr lang="hu-HU" sz="2400" b="1" dirty="0">
                <a:solidFill>
                  <a:srgbClr val="44546A">
                    <a:lumMod val="1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feltárás </a:t>
            </a:r>
            <a:r>
              <a:rPr lang="en-GB" sz="2400" b="1" dirty="0" err="1">
                <a:solidFill>
                  <a:srgbClr val="44546A">
                    <a:lumMod val="1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nélküli</a:t>
            </a:r>
            <a:r>
              <a:rPr lang="en-GB" sz="2400" b="1" dirty="0">
                <a:solidFill>
                  <a:srgbClr val="44546A">
                    <a:lumMod val="1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b="1" dirty="0" err="1">
                <a:solidFill>
                  <a:srgbClr val="44546A">
                    <a:lumMod val="1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technológiák</a:t>
            </a:r>
            <a:r>
              <a:rPr lang="en-GB" sz="2400" b="1" dirty="0">
                <a:solidFill>
                  <a:srgbClr val="44546A">
                    <a:lumMod val="1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b="1" dirty="0" err="1">
                <a:solidFill>
                  <a:srgbClr val="44546A">
                    <a:lumMod val="1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összekapcsolása</a:t>
            </a:r>
            <a:r>
              <a:rPr lang="en-GB" sz="2400" b="1" dirty="0">
                <a:solidFill>
                  <a:srgbClr val="44546A">
                    <a:lumMod val="1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b="1" dirty="0" err="1">
                <a:solidFill>
                  <a:srgbClr val="44546A">
                    <a:lumMod val="1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világszerte</a:t>
            </a:r>
            <a:r>
              <a:rPr lang="en-GB" sz="2400" b="1" dirty="0">
                <a:solidFill>
                  <a:srgbClr val="44546A">
                    <a:lumMod val="1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457200" lvl="0" indent="-457200">
              <a:buFont typeface="Wingdings" panose="05000000000000000000" pitchFamily="2" charset="2"/>
              <a:buChar char="Ø"/>
            </a:pPr>
            <a:endParaRPr lang="de-DE" sz="2400" b="1" dirty="0">
              <a:solidFill>
                <a:srgbClr val="44546A">
                  <a:lumMod val="1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en-GB" sz="2400" b="1" dirty="0">
                <a:solidFill>
                  <a:srgbClr val="44546A">
                    <a:lumMod val="1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AATT / ÖGL – </a:t>
            </a:r>
            <a:r>
              <a:rPr lang="en-GB" sz="2400" b="1" dirty="0" err="1">
                <a:solidFill>
                  <a:srgbClr val="44546A">
                    <a:lumMod val="1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Tapasztalatok</a:t>
            </a:r>
            <a:r>
              <a:rPr lang="en-GB" sz="2400" b="1" dirty="0">
                <a:solidFill>
                  <a:srgbClr val="44546A">
                    <a:lumMod val="1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b="1" dirty="0" err="1">
                <a:solidFill>
                  <a:srgbClr val="44546A">
                    <a:lumMod val="1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egy</a:t>
            </a:r>
            <a:r>
              <a:rPr lang="en-GB" sz="2400" b="1" dirty="0">
                <a:solidFill>
                  <a:srgbClr val="44546A">
                    <a:lumMod val="1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b="1" dirty="0" err="1">
                <a:solidFill>
                  <a:srgbClr val="44546A">
                    <a:lumMod val="1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másik</a:t>
            </a:r>
            <a:r>
              <a:rPr lang="en-GB" sz="2400" b="1" dirty="0">
                <a:solidFill>
                  <a:srgbClr val="44546A">
                    <a:lumMod val="1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b="1" dirty="0">
                <a:solidFill>
                  <a:srgbClr val="44546A">
                    <a:lumMod val="1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feltárás</a:t>
            </a:r>
            <a:r>
              <a:rPr lang="en-GB" sz="2400" b="1" dirty="0">
                <a:solidFill>
                  <a:srgbClr val="44546A">
                    <a:lumMod val="1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b="1" dirty="0" err="1">
                <a:solidFill>
                  <a:srgbClr val="44546A">
                    <a:lumMod val="1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nélküli</a:t>
            </a:r>
            <a:r>
              <a:rPr lang="en-GB" sz="2400" b="1" dirty="0">
                <a:solidFill>
                  <a:srgbClr val="44546A">
                    <a:lumMod val="1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b="1" dirty="0" err="1">
                <a:solidFill>
                  <a:srgbClr val="44546A">
                    <a:lumMod val="1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szakmai</a:t>
            </a:r>
            <a:r>
              <a:rPr lang="en-GB" sz="2400" b="1" dirty="0">
                <a:solidFill>
                  <a:srgbClr val="44546A">
                    <a:lumMod val="1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b="1" dirty="0" err="1">
                <a:solidFill>
                  <a:srgbClr val="44546A">
                    <a:lumMod val="1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szervezettől</a:t>
            </a:r>
            <a:r>
              <a:rPr lang="en-GB" sz="2400" b="1" dirty="0">
                <a:solidFill>
                  <a:srgbClr val="44546A">
                    <a:lumMod val="1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GB" sz="2400" b="1" dirty="0" err="1">
                <a:solidFill>
                  <a:srgbClr val="44546A">
                    <a:lumMod val="1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</a:t>
            </a:r>
            <a:r>
              <a:rPr lang="en-GB" sz="2400" b="1" dirty="0">
                <a:solidFill>
                  <a:srgbClr val="44546A">
                    <a:lumMod val="1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b="1" dirty="0" err="1">
                <a:solidFill>
                  <a:srgbClr val="44546A">
                    <a:lumMod val="1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Osztrák</a:t>
            </a:r>
            <a:r>
              <a:rPr lang="en-GB" sz="2400" b="1" dirty="0">
                <a:solidFill>
                  <a:srgbClr val="44546A">
                    <a:lumMod val="1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b="1" dirty="0" err="1">
                <a:solidFill>
                  <a:srgbClr val="44546A">
                    <a:lumMod val="1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Árok</a:t>
            </a:r>
            <a:r>
              <a:rPr lang="en-GB" sz="2400" b="1" dirty="0">
                <a:solidFill>
                  <a:srgbClr val="44546A">
                    <a:lumMod val="1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Nélküli </a:t>
            </a:r>
            <a:r>
              <a:rPr lang="en-GB" sz="2400" b="1" dirty="0" err="1">
                <a:solidFill>
                  <a:srgbClr val="44546A">
                    <a:lumMod val="1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Technológiai</a:t>
            </a:r>
            <a:r>
              <a:rPr lang="en-GB" sz="2400" b="1" dirty="0">
                <a:solidFill>
                  <a:srgbClr val="44546A">
                    <a:lumMod val="1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b="1" dirty="0" err="1">
                <a:solidFill>
                  <a:srgbClr val="44546A">
                    <a:lumMod val="1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Társaság</a:t>
            </a:r>
            <a:r>
              <a:rPr lang="en-GB" sz="2400" b="1" dirty="0">
                <a:solidFill>
                  <a:srgbClr val="44546A">
                    <a:lumMod val="1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b="1" dirty="0" err="1">
                <a:solidFill>
                  <a:srgbClr val="44546A">
                    <a:lumMod val="1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példáján</a:t>
            </a:r>
            <a:r>
              <a:rPr lang="en-GB" sz="2400" b="1" dirty="0">
                <a:solidFill>
                  <a:srgbClr val="44546A">
                    <a:lumMod val="1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b="1" dirty="0" err="1">
                <a:solidFill>
                  <a:srgbClr val="44546A">
                    <a:lumMod val="1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keresztül</a:t>
            </a:r>
            <a:r>
              <a:rPr lang="en-GB" sz="2400" b="1" dirty="0">
                <a:solidFill>
                  <a:srgbClr val="44546A">
                    <a:lumMod val="1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de-DE" sz="2400" b="1" dirty="0">
              <a:solidFill>
                <a:srgbClr val="44546A">
                  <a:lumMod val="1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en-GB" sz="3000" kern="0" dirty="0">
                <a:solidFill>
                  <a:srgbClr val="C00000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Rövid </a:t>
            </a:r>
            <a:r>
              <a:rPr lang="en-GB" sz="3000" kern="0" dirty="0" err="1">
                <a:solidFill>
                  <a:srgbClr val="C00000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áttekintés</a:t>
            </a:r>
            <a:r>
              <a:rPr lang="en-GB" sz="3000" kern="0" dirty="0">
                <a:solidFill>
                  <a:srgbClr val="C00000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 és </a:t>
            </a:r>
            <a:r>
              <a:rPr lang="en-GB" sz="3000" kern="0" dirty="0" err="1">
                <a:solidFill>
                  <a:srgbClr val="C00000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bevezetés</a:t>
            </a:r>
            <a:r>
              <a:rPr lang="en-GB" sz="3000" kern="0" dirty="0">
                <a:solidFill>
                  <a:srgbClr val="C00000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 a </a:t>
            </a:r>
            <a:r>
              <a:rPr lang="en-GB" sz="3000" kern="0" dirty="0" err="1">
                <a:solidFill>
                  <a:srgbClr val="C00000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rozsdamentes</a:t>
            </a:r>
            <a:r>
              <a:rPr lang="en-GB" sz="3000" kern="0" dirty="0">
                <a:solidFill>
                  <a:srgbClr val="C00000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 </a:t>
            </a:r>
            <a:r>
              <a:rPr lang="en-GB" sz="3000" kern="0" dirty="0" err="1">
                <a:solidFill>
                  <a:srgbClr val="C00000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acél</a:t>
            </a:r>
            <a:r>
              <a:rPr lang="en-GB" sz="3000" kern="0" dirty="0">
                <a:solidFill>
                  <a:srgbClr val="C00000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 </a:t>
            </a:r>
            <a:r>
              <a:rPr lang="hu-HU" sz="3000" kern="0" dirty="0">
                <a:solidFill>
                  <a:srgbClr val="C00000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gyűrű</a:t>
            </a:r>
            <a:r>
              <a:rPr lang="en-GB" sz="3000" kern="0" dirty="0" err="1">
                <a:solidFill>
                  <a:srgbClr val="C00000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kkel</a:t>
            </a:r>
            <a:r>
              <a:rPr lang="en-GB" sz="3000" kern="0" dirty="0">
                <a:solidFill>
                  <a:srgbClr val="C00000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 </a:t>
            </a:r>
            <a:r>
              <a:rPr lang="en-GB" sz="3000" kern="0" dirty="0" err="1">
                <a:solidFill>
                  <a:srgbClr val="C00000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történő</a:t>
            </a:r>
            <a:r>
              <a:rPr lang="en-GB" sz="3000" kern="0" dirty="0">
                <a:solidFill>
                  <a:srgbClr val="C00000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 „</a:t>
            </a:r>
            <a:r>
              <a:rPr lang="en-GB" sz="3000" kern="0" dirty="0" err="1">
                <a:solidFill>
                  <a:srgbClr val="C00000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csőjavítás</a:t>
            </a:r>
            <a:r>
              <a:rPr lang="hu-HU" sz="3000" kern="0" dirty="0">
                <a:solidFill>
                  <a:srgbClr val="C00000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”-</a:t>
            </a:r>
            <a:r>
              <a:rPr lang="en-GB" sz="3000" kern="0" dirty="0" err="1">
                <a:solidFill>
                  <a:srgbClr val="C00000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ba</a:t>
            </a:r>
            <a:r>
              <a:rPr lang="en-GB" sz="3000" kern="0" dirty="0">
                <a:solidFill>
                  <a:srgbClr val="C00000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 – a Quick-Lock </a:t>
            </a:r>
            <a:r>
              <a:rPr lang="en-GB" sz="3000" kern="0" dirty="0" err="1">
                <a:solidFill>
                  <a:srgbClr val="C00000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rendszerek</a:t>
            </a:r>
            <a:r>
              <a:rPr lang="en-GB" sz="3000" kern="0" dirty="0">
                <a:solidFill>
                  <a:srgbClr val="C00000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 </a:t>
            </a:r>
            <a:r>
              <a:rPr lang="en-GB" sz="3000" kern="0" dirty="0" err="1">
                <a:solidFill>
                  <a:srgbClr val="C00000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példáján</a:t>
            </a:r>
            <a:r>
              <a:rPr lang="en-GB" sz="3000" kern="0" dirty="0">
                <a:solidFill>
                  <a:srgbClr val="C00000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 </a:t>
            </a:r>
            <a:r>
              <a:rPr lang="en-GB" sz="3000" kern="0" dirty="0" err="1">
                <a:solidFill>
                  <a:srgbClr val="C00000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keresztül</a:t>
            </a:r>
            <a:endParaRPr lang="de-DE" sz="6000" kern="0" dirty="0">
              <a:solidFill>
                <a:srgbClr val="C00000"/>
              </a:solidFill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7175D469-F3EF-44FF-99B6-8AB13EB5EF21}"/>
              </a:ext>
            </a:extLst>
          </p:cNvPr>
          <p:cNvSpPr txBox="1"/>
          <p:nvPr/>
        </p:nvSpPr>
        <p:spPr>
          <a:xfrm>
            <a:off x="638753" y="6211116"/>
            <a:ext cx="11210869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1000"/>
              </a:spcBef>
              <a:defRPr/>
            </a:pPr>
            <a:r>
              <a:rPr lang="hu-HU" sz="2500" dirty="0">
                <a:latin typeface="Arial" panose="020B0604020202020204" pitchFamily="34" charset="0"/>
                <a:cs typeface="Arial" panose="020B0604020202020204" pitchFamily="34" charset="0"/>
              </a:rPr>
              <a:t>Hely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de-DE" sz="2500" dirty="0">
                <a:latin typeface="Arial" panose="020B0604020202020204" pitchFamily="34" charset="0"/>
                <a:cs typeface="Arial" panose="020B0604020202020204" pitchFamily="34" charset="0"/>
              </a:rPr>
              <a:t>3325 </a:t>
            </a:r>
            <a:r>
              <a:rPr lang="de-DE" sz="2500" dirty="0" err="1">
                <a:latin typeface="Arial" panose="020B0604020202020204" pitchFamily="34" charset="0"/>
                <a:cs typeface="Arial" panose="020B0604020202020204" pitchFamily="34" charset="0"/>
              </a:rPr>
              <a:t>Noszvaj</a:t>
            </a:r>
            <a:r>
              <a:rPr lang="de-DE" sz="25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u-HU" sz="2500" dirty="0">
                <a:latin typeface="Arial" panose="020B0604020202020204" pitchFamily="34" charset="0"/>
                <a:cs typeface="Arial" panose="020B0604020202020204" pitchFamily="34" charset="0"/>
              </a:rPr>
              <a:t>Dátum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: 2026</a:t>
            </a:r>
            <a:r>
              <a:rPr lang="hu-HU" sz="2500" dirty="0">
                <a:latin typeface="Arial" panose="020B0604020202020204" pitchFamily="34" charset="0"/>
                <a:cs typeface="Arial" panose="020B0604020202020204" pitchFamily="34" charset="0"/>
              </a:rPr>
              <a:t>. január 28.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u-HU" sz="2500" dirty="0">
                <a:latin typeface="Arial" panose="020B0604020202020204" pitchFamily="34" charset="0"/>
                <a:cs typeface="Arial" panose="020B0604020202020204" pitchFamily="34" charset="0"/>
              </a:rPr>
              <a:t>Előadó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: Mark André Haebler</a:t>
            </a:r>
          </a:p>
        </p:txBody>
      </p:sp>
    </p:spTree>
    <p:extLst>
      <p:ext uri="{BB962C8B-B14F-4D97-AF65-F5344CB8AC3E}">
        <p14:creationId xmlns:p14="http://schemas.microsoft.com/office/powerpoint/2010/main" val="30446395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0C7F895-7E23-42C3-9C1F-E533A45998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870963"/>
            <a:ext cx="9677400" cy="821649"/>
          </a:xfrm>
        </p:spPr>
        <p:txBody>
          <a:bodyPr>
            <a:normAutofit/>
          </a:bodyPr>
          <a:lstStyle/>
          <a:p>
            <a:r>
              <a:rPr lang="de-DE" sz="4000" dirty="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Egy</a:t>
            </a:r>
            <a:r>
              <a:rPr lang="hu-HU" sz="4000" dirty="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gyűrűs</a:t>
            </a:r>
            <a:r>
              <a:rPr lang="de-DE" sz="4000" dirty="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4000" dirty="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beszerelés</a:t>
            </a:r>
            <a:endParaRPr lang="de-DE" sz="4000" dirty="0">
              <a:solidFill>
                <a:srgbClr val="CC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97454A6A-D9FF-4A8E-A26E-71FFEFB32AEA}"/>
              </a:ext>
            </a:extLst>
          </p:cNvPr>
          <p:cNvSpPr txBox="1"/>
          <p:nvPr/>
        </p:nvSpPr>
        <p:spPr>
          <a:xfrm>
            <a:off x="0" y="6581001"/>
            <a:ext cx="21603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b="0" i="1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©Uhrig Kanaltechnik GmbH</a:t>
            </a:r>
            <a:endParaRPr lang="de-DE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Inhaltsplatzhalter 9">
            <a:extLst>
              <a:ext uri="{FF2B5EF4-FFF2-40B4-BE49-F238E27FC236}">
                <a16:creationId xmlns:a16="http://schemas.microsoft.com/office/drawing/2014/main" id="{2E743B82-AECC-4600-8C5A-D574F00B473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058194"/>
            <a:ext cx="5181600" cy="3886200"/>
          </a:xfrm>
        </p:spPr>
      </p:pic>
      <p:pic>
        <p:nvPicPr>
          <p:cNvPr id="12" name="Inhaltsplatzhalter 11" descr="Ein Bild, das Text, Elektronik, Kamera enthält.&#10;&#10;Automatisch generierte Beschreibung">
            <a:extLst>
              <a:ext uri="{FF2B5EF4-FFF2-40B4-BE49-F238E27FC236}">
                <a16:creationId xmlns:a16="http://schemas.microsoft.com/office/drawing/2014/main" id="{5EE32A60-AE16-4AA2-AE63-16FCDE238AA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058194"/>
            <a:ext cx="5181600" cy="3886200"/>
          </a:xfrm>
        </p:spPr>
      </p:pic>
      <p:pic>
        <p:nvPicPr>
          <p:cNvPr id="4" name="Grafik 3" descr="Ein Bild, das Schrift, Logo, Grafiken, Symbol enthält.&#10;&#10;KI-generierte Inhalte können fehlerhaft sein.">
            <a:extLst>
              <a:ext uri="{FF2B5EF4-FFF2-40B4-BE49-F238E27FC236}">
                <a16:creationId xmlns:a16="http://schemas.microsoft.com/office/drawing/2014/main" id="{DF901EC6-3F56-7681-0CCF-FE0BA79A69B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476" y="233320"/>
            <a:ext cx="1010879" cy="380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9041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14343BB1-8326-63B1-526B-02DF34DBA6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11B8581-9B0A-FBC6-F17A-605F703196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026" y="679450"/>
            <a:ext cx="10711826" cy="80394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dirty="0" err="1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Sorozat</a:t>
            </a:r>
            <a:r>
              <a:rPr lang="hu-HU" sz="4000" dirty="0" err="1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</a:t>
            </a:r>
            <a:r>
              <a:rPr lang="hu-HU" sz="4000" dirty="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beszerelés</a:t>
            </a:r>
            <a:endParaRPr lang="en-US" sz="4000" dirty="0">
              <a:solidFill>
                <a:srgbClr val="CC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36E7F6F3-666D-04DC-8561-C401C0828010}"/>
              </a:ext>
            </a:extLst>
          </p:cNvPr>
          <p:cNvSpPr txBox="1"/>
          <p:nvPr/>
        </p:nvSpPr>
        <p:spPr>
          <a:xfrm>
            <a:off x="-54422" y="6581001"/>
            <a:ext cx="21603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b="0" i="1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©Uhrig Kanaltechnik GmbH</a:t>
            </a:r>
            <a:endParaRPr lang="de-DE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Inhaltsplatzhalter 6" descr="Ein Bild, das Netz, Spinnennetz, Spinne enthält.&#10;&#10;KI-generierte Inhalte können fehlerhaft sein.">
            <a:extLst>
              <a:ext uri="{FF2B5EF4-FFF2-40B4-BE49-F238E27FC236}">
                <a16:creationId xmlns:a16="http://schemas.microsoft.com/office/drawing/2014/main" id="{5403417C-B0CB-0E98-864E-4689F01081D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40151" y="2085622"/>
            <a:ext cx="5137573" cy="3853179"/>
          </a:xfrm>
        </p:spPr>
      </p:pic>
      <p:pic>
        <p:nvPicPr>
          <p:cNvPr id="10" name="Grafik 9" descr="Ein Bild, das Spirale, Kreis, Vortex enthält.&#10;&#10;KI-generierte Inhalte können fehlerhaft sein.">
            <a:extLst>
              <a:ext uri="{FF2B5EF4-FFF2-40B4-BE49-F238E27FC236}">
                <a16:creationId xmlns:a16="http://schemas.microsoft.com/office/drawing/2014/main" id="{9D61B20B-3EE5-33A7-A475-0AD75B5C85E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915700" y="2085622"/>
            <a:ext cx="5137576" cy="3853182"/>
          </a:xfrm>
          <a:prstGeom prst="rect">
            <a:avLst/>
          </a:prstGeom>
        </p:spPr>
      </p:pic>
      <p:pic>
        <p:nvPicPr>
          <p:cNvPr id="5" name="Grafik 4" descr="Ein Bild, das Schrift, Logo, Grafiken, Symbol enthält.&#10;&#10;KI-generierte Inhalte können fehlerhaft sein.">
            <a:extLst>
              <a:ext uri="{FF2B5EF4-FFF2-40B4-BE49-F238E27FC236}">
                <a16:creationId xmlns:a16="http://schemas.microsoft.com/office/drawing/2014/main" id="{45B23912-2B1E-FD13-932D-06EE8B89861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476" y="233320"/>
            <a:ext cx="1010879" cy="380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589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4" descr="Image result for Quick-Lock epdm rubber seal"/>
          <p:cNvSpPr>
            <a:spLocks noChangeAspect="1" noChangeArrowheads="1"/>
          </p:cNvSpPr>
          <p:nvPr/>
        </p:nvSpPr>
        <p:spPr bwMode="auto">
          <a:xfrm>
            <a:off x="5943600" y="2280138"/>
            <a:ext cx="1301262" cy="1301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Grafik 4" descr="Ein Bild, das drinnen, schmutzig enthält.&#10;&#10;Automatisch generierte Beschreibung">
            <a:extLst>
              <a:ext uri="{FF2B5EF4-FFF2-40B4-BE49-F238E27FC236}">
                <a16:creationId xmlns:a16="http://schemas.microsoft.com/office/drawing/2014/main" id="{A4D67616-2981-48F4-FE63-DEF7A1477B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3136" y="777553"/>
            <a:ext cx="4331735" cy="5775647"/>
          </a:xfrm>
          <a:prstGeom prst="rect">
            <a:avLst/>
          </a:prstGeom>
        </p:spPr>
      </p:pic>
      <p:pic>
        <p:nvPicPr>
          <p:cNvPr id="4" name="Grafik 3" descr="Ein Bild, das Schrift, Logo, Grafiken, Symbol enthält.&#10;&#10;KI-generierte Inhalte können fehlerhaft sein.">
            <a:extLst>
              <a:ext uri="{FF2B5EF4-FFF2-40B4-BE49-F238E27FC236}">
                <a16:creationId xmlns:a16="http://schemas.microsoft.com/office/drawing/2014/main" id="{D2F5FFB9-D563-A997-7F35-BC9D8DFFF24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476" y="233320"/>
            <a:ext cx="1010879" cy="380007"/>
          </a:xfrm>
          <a:prstGeom prst="rect">
            <a:avLst/>
          </a:prstGeom>
        </p:spPr>
      </p:pic>
      <p:pic>
        <p:nvPicPr>
          <p:cNvPr id="6" name="Grafik 12" descr="Ein Bild, das Design, Licht, Auto enthält.&#10;&#10;KI-generierte Inhalte können fehlerhaft sein.">
            <a:extLst>
              <a:ext uri="{FF2B5EF4-FFF2-40B4-BE49-F238E27FC236}">
                <a16:creationId xmlns:a16="http://schemas.microsoft.com/office/drawing/2014/main" id="{4DCA50F5-25FB-DFC6-7616-A85871A21A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476" y="1518173"/>
            <a:ext cx="6786657" cy="3821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432200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C544FDF-80ED-47F5-8776-E095A8A753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42145" y="808185"/>
            <a:ext cx="6307710" cy="671823"/>
          </a:xfrm>
        </p:spPr>
        <p:txBody>
          <a:bodyPr>
            <a:normAutofit/>
          </a:bodyPr>
          <a:lstStyle/>
          <a:p>
            <a:r>
              <a:rPr lang="de-DE" sz="4000" kern="0" dirty="0" err="1">
                <a:solidFill>
                  <a:srgbClr val="C00000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Példák</a:t>
            </a:r>
            <a:r>
              <a:rPr lang="de-DE" sz="4000" kern="0" dirty="0">
                <a:solidFill>
                  <a:srgbClr val="C00000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 </a:t>
            </a:r>
            <a:r>
              <a:rPr lang="hu-HU" sz="4000" kern="0" dirty="0">
                <a:solidFill>
                  <a:srgbClr val="C00000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munkaterületen</a:t>
            </a:r>
            <a:endParaRPr lang="de-DE" sz="4000" kern="0" dirty="0">
              <a:solidFill>
                <a:srgbClr val="C00000"/>
              </a:solidFill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</p:txBody>
      </p:sp>
      <p:pic>
        <p:nvPicPr>
          <p:cNvPr id="5" name="Inhaltsplatzhalter 5" descr="Ein Bild, das blau, sitzend, dunkel, halb enthält.&#10;&#10;Automatisch generierte Beschreibung">
            <a:extLst>
              <a:ext uri="{FF2B5EF4-FFF2-40B4-BE49-F238E27FC236}">
                <a16:creationId xmlns:a16="http://schemas.microsoft.com/office/drawing/2014/main" id="{8C1AD65C-E526-49E0-9394-8B6E1454430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898" y="1823167"/>
            <a:ext cx="3263503" cy="4351338"/>
          </a:xfrm>
        </p:spPr>
      </p:pic>
      <p:pic>
        <p:nvPicPr>
          <p:cNvPr id="4" name="Inhaltsplatzhalter 11" descr="Ein Bild, das drinnen, schmutzig enthält.&#10;&#10;Automatisch generierte Beschreibung">
            <a:extLst>
              <a:ext uri="{FF2B5EF4-FFF2-40B4-BE49-F238E27FC236}">
                <a16:creationId xmlns:a16="http://schemas.microsoft.com/office/drawing/2014/main" id="{A1829D1A-57E0-479E-8F8E-1A6F549753F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0502" y="2055736"/>
            <a:ext cx="5181600" cy="3886200"/>
          </a:xfrm>
          <a:prstGeom prst="rect">
            <a:avLst/>
          </a:prstGeom>
        </p:spPr>
      </p:pic>
      <p:pic>
        <p:nvPicPr>
          <p:cNvPr id="6" name="Grafik 5" descr="Ein Bild, das drinnen, Pfanne enthält.&#10;&#10;Automatisch generierte Beschreibung">
            <a:extLst>
              <a:ext uri="{FF2B5EF4-FFF2-40B4-BE49-F238E27FC236}">
                <a16:creationId xmlns:a16="http://schemas.microsoft.com/office/drawing/2014/main" id="{7CD4F4B2-4BC3-4447-96E0-9DAAA668A90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199" y="1823167"/>
            <a:ext cx="3263504" cy="4351338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E443BE7E-30DD-483F-BE6F-17E22DC14D6B}"/>
              </a:ext>
            </a:extLst>
          </p:cNvPr>
          <p:cNvSpPr txBox="1"/>
          <p:nvPr/>
        </p:nvSpPr>
        <p:spPr>
          <a:xfrm>
            <a:off x="-54422" y="6581001"/>
            <a:ext cx="21603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©Uhrig Kanaltechnik GmbH</a:t>
            </a:r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Grafik 2" descr="Ein Bild, das Schrift, Logo, Grafiken, Symbol enthält.&#10;&#10;KI-generierte Inhalte können fehlerhaft sein.">
            <a:extLst>
              <a:ext uri="{FF2B5EF4-FFF2-40B4-BE49-F238E27FC236}">
                <a16:creationId xmlns:a16="http://schemas.microsoft.com/office/drawing/2014/main" id="{DE3B2F13-9EA8-D1A5-03A2-9C673925CA8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476" y="233320"/>
            <a:ext cx="1010879" cy="380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4021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A2BBF38A-3A1C-A2D6-3CFE-F9F5C18847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D4A8B97-16B5-6F99-6821-11E21237F1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55645" y="2073590"/>
            <a:ext cx="5414930" cy="2710819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4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Quick-Lock</a:t>
            </a:r>
          </a:p>
          <a:p>
            <a:r>
              <a:rPr lang="hu-HU" sz="4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NYOMÓVEZETÉK</a:t>
            </a:r>
            <a:endParaRPr lang="en-US" sz="4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4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LD + HD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DAD6BF42-3B87-3250-5AC6-87E6694F2A4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81" r="20681"/>
          <a:stretch/>
        </p:blipFill>
        <p:spPr>
          <a:xfrm>
            <a:off x="20" y="10"/>
            <a:ext cx="6024134" cy="6857990"/>
          </a:xfrm>
          <a:custGeom>
            <a:avLst/>
            <a:gdLst/>
            <a:ahLst/>
            <a:cxnLst/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5" name="Grafik 4" descr="Ein Bild, das Schrift, Logo, Grafiken, Symbol enthält.&#10;&#10;KI-generierte Inhalte können fehlerhaft sein.">
            <a:extLst>
              <a:ext uri="{FF2B5EF4-FFF2-40B4-BE49-F238E27FC236}">
                <a16:creationId xmlns:a16="http://schemas.microsoft.com/office/drawing/2014/main" id="{88BC35A2-7505-673A-004C-81D65E6DDE7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476" y="233320"/>
            <a:ext cx="1010879" cy="380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5111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C7A73104-BC50-E238-C81D-7348B31CB0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5">
            <a:extLst>
              <a:ext uri="{FF2B5EF4-FFF2-40B4-BE49-F238E27FC236}">
                <a16:creationId xmlns:a16="http://schemas.microsoft.com/office/drawing/2014/main" id="{9E4F491F-BE7E-204B-E79D-E3390F96BB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943496" y="2445774"/>
            <a:ext cx="6167826" cy="1516224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4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Quick-Lock </a:t>
            </a:r>
            <a:r>
              <a:rPr lang="en-US" sz="4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LinerEnd</a:t>
            </a:r>
            <a:r>
              <a:rPr lang="en-US" sz="4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hu-HU" sz="4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NYOMÓVEZETÉK</a:t>
            </a:r>
            <a:endParaRPr lang="en-US" sz="4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4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LD+HD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986358E2-60AB-75D3-6014-C69D5AF5EAFC}"/>
              </a:ext>
            </a:extLst>
          </p:cNvPr>
          <p:cNvSpPr txBox="1"/>
          <p:nvPr/>
        </p:nvSpPr>
        <p:spPr>
          <a:xfrm>
            <a:off x="-54422" y="6581001"/>
            <a:ext cx="21603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©Uhrig Kanaltechnik GmbH</a:t>
            </a:r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598DD55D-712E-820E-22B8-BD7428A69DB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56" r="7656"/>
          <a:stretch/>
        </p:blipFill>
        <p:spPr>
          <a:xfrm>
            <a:off x="71866" y="1002900"/>
            <a:ext cx="6024134" cy="6857990"/>
          </a:xfrm>
          <a:custGeom>
            <a:avLst/>
            <a:gdLst/>
            <a:ahLst/>
            <a:cxnLst/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4" name="Grafik 3" descr="Ein Bild, das Schrift, Logo, Grafiken, Symbol enthält.&#10;&#10;KI-generierte Inhalte können fehlerhaft sein.">
            <a:extLst>
              <a:ext uri="{FF2B5EF4-FFF2-40B4-BE49-F238E27FC236}">
                <a16:creationId xmlns:a16="http://schemas.microsoft.com/office/drawing/2014/main" id="{B9D8454C-A5A9-C33A-6223-E5640BA5C17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476" y="233320"/>
            <a:ext cx="1010879" cy="380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3741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A0D44AC-226D-4FA4-BD13-39C94E9590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28495" y="1982020"/>
            <a:ext cx="4681040" cy="635919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4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Quick-Lock Flex</a:t>
            </a:r>
          </a:p>
          <a:p>
            <a:r>
              <a:rPr lang="en-US" sz="4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Quick-Lock BIG</a:t>
            </a:r>
          </a:p>
          <a:p>
            <a:r>
              <a:rPr lang="en-US" sz="4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ÉS MÁS QL-RENDSZEREK is </a:t>
            </a:r>
            <a:r>
              <a:rPr lang="en-US" sz="4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elérhetők</a:t>
            </a:r>
            <a:endParaRPr lang="en-US" sz="4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030EA188-E359-4866-ABC0-392DF20DF28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2" r="1712"/>
          <a:stretch/>
        </p:blipFill>
        <p:spPr>
          <a:xfrm>
            <a:off x="0" y="993068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2" name="Grafik 1" descr="Ein Bild, das Schrift, Logo, Grafiken, Symbol enthält.&#10;&#10;KI-generierte Inhalte können fehlerhaft sein.">
            <a:extLst>
              <a:ext uri="{FF2B5EF4-FFF2-40B4-BE49-F238E27FC236}">
                <a16:creationId xmlns:a16="http://schemas.microsoft.com/office/drawing/2014/main" id="{734EEFB7-095B-AFD1-2C6E-F076B515361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476" y="233320"/>
            <a:ext cx="1010879" cy="380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2279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AEB21E38-AB8C-5F1F-3593-76C70283579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56" r="7656"/>
          <a:stretch/>
        </p:blipFill>
        <p:spPr>
          <a:xfrm>
            <a:off x="7652669" y="955504"/>
            <a:ext cx="3822263" cy="4351338"/>
          </a:xfrm>
          <a:custGeom>
            <a:avLst/>
            <a:gdLst/>
            <a:ahLst/>
            <a:cxnLst/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40962" name="Rectangle 2">
            <a:extLst>
              <a:ext uri="{FF2B5EF4-FFF2-40B4-BE49-F238E27FC236}">
                <a16:creationId xmlns:a16="http://schemas.microsoft.com/office/drawing/2014/main" id="{88F16913-ECB9-4639-B342-A635B026D10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05148" y="739604"/>
            <a:ext cx="9762851" cy="726664"/>
          </a:xfrm>
        </p:spPr>
        <p:txBody>
          <a:bodyPr>
            <a:normAutofit/>
          </a:bodyPr>
          <a:lstStyle/>
          <a:p>
            <a:r>
              <a:rPr lang="de-DE" altLang="de-DE" dirty="0" err="1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Előnyök</a:t>
            </a:r>
            <a:r>
              <a:rPr lang="de-DE" altLang="de-DE" dirty="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de-DE" dirty="0" err="1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más</a:t>
            </a:r>
            <a:r>
              <a:rPr lang="de-DE" altLang="de-DE" dirty="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de-DE" dirty="0" err="1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rendszerekkel</a:t>
            </a:r>
            <a:r>
              <a:rPr lang="de-DE" altLang="de-DE" dirty="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de-DE" dirty="0" err="1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szemben</a:t>
            </a:r>
            <a:endParaRPr lang="de-DE" altLang="de-DE" dirty="0">
              <a:solidFill>
                <a:srgbClr val="CC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963" name="Text Box 13">
            <a:extLst>
              <a:ext uri="{FF2B5EF4-FFF2-40B4-BE49-F238E27FC236}">
                <a16:creationId xmlns:a16="http://schemas.microsoft.com/office/drawing/2014/main" id="{3096094C-7EF3-4298-9960-1BBF711305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45513" y="1298576"/>
            <a:ext cx="1439862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0964" name="Datumsplatzhalter 3">
            <a:extLst>
              <a:ext uri="{FF2B5EF4-FFF2-40B4-BE49-F238E27FC236}">
                <a16:creationId xmlns:a16="http://schemas.microsoft.com/office/drawing/2014/main" id="{C0217DAC-427C-46E8-A635-1FF5E570AA4F}"/>
              </a:ext>
            </a:extLst>
          </p:cNvPr>
          <p:cNvSpPr txBox="1">
            <a:spLocks noGrp="1"/>
          </p:cNvSpPr>
          <p:nvPr/>
        </p:nvSpPr>
        <p:spPr bwMode="auto">
          <a:xfrm>
            <a:off x="1774825" y="6237288"/>
            <a:ext cx="4249738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0968" name="Textfeld 8">
            <a:extLst>
              <a:ext uri="{FF2B5EF4-FFF2-40B4-BE49-F238E27FC236}">
                <a16:creationId xmlns:a16="http://schemas.microsoft.com/office/drawing/2014/main" id="{26FAACF8-311C-409B-BB3D-C630F27150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7068" y="1466268"/>
            <a:ext cx="10308284" cy="5093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marR="0" lvl="0" indent="-342900" algn="l" defTabSz="914400" rtl="0" eaLnBrk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457200" algn="l"/>
              </a:tabLst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Környezetbarát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nincs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hulladék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helyszínen</a:t>
            </a: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457200" algn="l"/>
              </a:tabLst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 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Nincs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szükség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építési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vegyszerekre</a:t>
            </a: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457200" algn="l"/>
              </a:tabLst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Egész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évben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könnyen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alkalmazható</a:t>
            </a: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457200" algn="l"/>
              </a:tabLst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Erő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és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formakötéssel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rögzül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falhoz</a:t>
            </a: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457200" algn="l"/>
              </a:tabLst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Hosszú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élettartam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– 50+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év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tervezett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élettartam</a:t>
            </a:r>
            <a:endParaRPr kumimoji="0" lang="hu-HU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457200" algn="l"/>
              </a:tabLst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Állandóan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rugalmas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és </a:t>
            </a: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vízzáró</a:t>
            </a: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457200" algn="l"/>
              </a:tabLst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Két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sor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fog</a:t>
            </a:r>
            <a:r>
              <a:rPr kumimoji="0" lang="hu-HU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azat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minden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záron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többlet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megerősítéshez</a:t>
            </a: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457200" algn="l"/>
              </a:tabLst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 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Három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fogaskerék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két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fog</a:t>
            </a:r>
            <a:r>
              <a:rPr kumimoji="0" lang="hu-HU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azat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gyűrű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mentén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fut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a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harmadik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megakadályozza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kioldódást</a:t>
            </a: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457200" algn="l"/>
              </a:tabLst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Fogak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közel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vannak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egymáshoz</a:t>
            </a: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 vízzáró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tömítésért</a:t>
            </a:r>
            <a:b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endParaRPr kumimoji="0" lang="de-DE" altLang="de-DE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Grafik 1" descr="Ein Bild, das Schrift, Logo, Grafiken, Symbol enthält.&#10;&#10;KI-generierte Inhalte können fehlerhaft sein.">
            <a:extLst>
              <a:ext uri="{FF2B5EF4-FFF2-40B4-BE49-F238E27FC236}">
                <a16:creationId xmlns:a16="http://schemas.microsoft.com/office/drawing/2014/main" id="{F3D5A426-FE26-786D-5108-0F148B59B6C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476" y="233320"/>
            <a:ext cx="1010879" cy="380007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3" name="Text Box 13">
            <a:extLst>
              <a:ext uri="{FF2B5EF4-FFF2-40B4-BE49-F238E27FC236}">
                <a16:creationId xmlns:a16="http://schemas.microsoft.com/office/drawing/2014/main" id="{3096094C-7EF3-4298-9960-1BBF711305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45513" y="1298576"/>
            <a:ext cx="1439862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0964" name="Datumsplatzhalter 3">
            <a:extLst>
              <a:ext uri="{FF2B5EF4-FFF2-40B4-BE49-F238E27FC236}">
                <a16:creationId xmlns:a16="http://schemas.microsoft.com/office/drawing/2014/main" id="{C0217DAC-427C-46E8-A635-1FF5E570AA4F}"/>
              </a:ext>
            </a:extLst>
          </p:cNvPr>
          <p:cNvSpPr txBox="1">
            <a:spLocks noGrp="1"/>
          </p:cNvSpPr>
          <p:nvPr/>
        </p:nvSpPr>
        <p:spPr bwMode="auto">
          <a:xfrm>
            <a:off x="1774825" y="6237288"/>
            <a:ext cx="4249738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8" name="Titel 3">
            <a:extLst>
              <a:ext uri="{FF2B5EF4-FFF2-40B4-BE49-F238E27FC236}">
                <a16:creationId xmlns:a16="http://schemas.microsoft.com/office/drawing/2014/main" id="{22E4BD76-7157-4747-B6A1-3FD0968F9054}"/>
              </a:ext>
            </a:extLst>
          </p:cNvPr>
          <p:cNvSpPr txBox="1">
            <a:spLocks/>
          </p:cNvSpPr>
          <p:nvPr/>
        </p:nvSpPr>
        <p:spPr bwMode="auto">
          <a:xfrm>
            <a:off x="1631950" y="115889"/>
            <a:ext cx="8229600" cy="490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>
              <a:defRPr/>
            </a:lvl1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200" b="1" i="0" u="none" strike="noStrike" kern="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40968" name="Textfeld 8">
            <a:extLst>
              <a:ext uri="{FF2B5EF4-FFF2-40B4-BE49-F238E27FC236}">
                <a16:creationId xmlns:a16="http://schemas.microsoft.com/office/drawing/2014/main" id="{26FAACF8-311C-409B-BB3D-C630F27150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5161" y="524914"/>
            <a:ext cx="11340363" cy="6036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marR="0" lvl="0" indent="-342900" algn="l" defTabSz="914400" rtl="0" eaLnBrk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457200" algn="l"/>
              </a:tabLst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Statikailag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stabilizáló</a:t>
            </a: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457200" algn="l"/>
              </a:tabLst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Csak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részleges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víztelenítés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szükséges</a:t>
            </a: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457200" algn="l"/>
              </a:tabLst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Nincs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kötési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várakozási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idő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→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gazdaságos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helyszínen</a:t>
            </a:r>
            <a:endParaRPr kumimoji="0" lang="hu-HU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  <a:tabLst>
                <a:tab pos="457200" algn="l"/>
              </a:tabLst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Első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részleges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felújító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rendszer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AZ II</a:t>
            </a: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típus</a:t>
            </a:r>
            <a:r>
              <a:rPr lang="hu-HU" sz="2000" b="1" dirty="0">
                <a:solidFill>
                  <a:prstClr val="black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ú</a:t>
            </a:r>
            <a:r>
              <a:rPr lang="en-US" sz="2000" b="1" dirty="0">
                <a:solidFill>
                  <a:prstClr val="black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statikával</a:t>
            </a:r>
            <a:r>
              <a:rPr lang="en-US" sz="2000" b="1" dirty="0">
                <a:solidFill>
                  <a:prstClr val="black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hu-HU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457200" algn="l"/>
              </a:tabLst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Részleges</a:t>
            </a: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és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sorozattelepítésekhez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egyaránt</a:t>
            </a:r>
            <a:endParaRPr kumimoji="0" lang="hu-HU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457200" algn="l"/>
              </a:tabLst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 </a:t>
            </a:r>
            <a:r>
              <a:rPr lang="hu-HU" sz="2000" b="1" dirty="0">
                <a:solidFill>
                  <a:prstClr val="black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esztelve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1,5 bar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külső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nyomásig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(15 m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vízoszlop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457200" algn="l"/>
              </a:tabLst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Hosszanti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repedések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és </a:t>
            </a: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keresztmetszeti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deformációk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kezelése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ov</a:t>
            </a:r>
            <a:r>
              <a:rPr kumimoji="0" lang="hu-HU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alitás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max. 3–5%</a:t>
            </a:r>
            <a:endParaRPr kumimoji="0" lang="hu-HU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457200" algn="l"/>
              </a:tabLst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Védelmet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nyújt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béleléscső vég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nek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nagynyomású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tisztítás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robotos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belépés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esetén</a:t>
            </a: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457200" algn="l"/>
              </a:tabLst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 </a:t>
            </a: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Magába foglalja a béléscső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vastagságát</a:t>
            </a: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457200" algn="l"/>
              </a:tabLst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 Tömíti a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cső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végét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hogy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 ne </a:t>
            </a: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szivároghasson be víz a béléscső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mögé</a:t>
            </a: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457200" algn="l"/>
              </a:tabLst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 Quick-Lock Flex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az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tok </a:t>
            </a:r>
            <a:r>
              <a:rPr kumimoji="0" lang="hu-HU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szétcsúszosok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kezelésére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tervezve</a:t>
            </a: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457200" algn="l"/>
              </a:tabLst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 Quick-Lock (DN100 / 125 / 150 short) </a:t>
            </a:r>
            <a:r>
              <a:rPr lang="hu-HU" sz="2000" b="1" dirty="0">
                <a:solidFill>
                  <a:prstClr val="black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íveken való</a:t>
            </a:r>
            <a:r>
              <a:rPr lang="en-US" sz="2000" b="1" dirty="0">
                <a:solidFill>
                  <a:prstClr val="black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áthaladásra</a:t>
            </a:r>
            <a:r>
              <a:rPr lang="en-US" sz="2000" b="1" dirty="0">
                <a:solidFill>
                  <a:prstClr val="black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és </a:t>
            </a:r>
            <a:r>
              <a:rPr lang="hu-HU" sz="2000" b="1" dirty="0">
                <a:solidFill>
                  <a:prstClr val="black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nyomott vezetékekre</a:t>
            </a: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457200" algn="l"/>
              </a:tabLst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Különféle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engedélyekkel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rendelkezik</a:t>
            </a:r>
            <a:endParaRPr kumimoji="0" lang="de-DE" altLang="de-DE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Grafik 1" descr="Ein Bild, das Schrift, Logo, Grafiken, Symbol enthält.&#10;&#10;KI-generierte Inhalte können fehlerhaft sein.">
            <a:extLst>
              <a:ext uri="{FF2B5EF4-FFF2-40B4-BE49-F238E27FC236}">
                <a16:creationId xmlns:a16="http://schemas.microsoft.com/office/drawing/2014/main" id="{C6540219-65C8-4F01-1606-712F8DB251E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476" y="233320"/>
            <a:ext cx="1010879" cy="380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6230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2891" name="Rectangle 122890">
            <a:extLst>
              <a:ext uri="{FF2B5EF4-FFF2-40B4-BE49-F238E27FC236}">
                <a16:creationId xmlns:a16="http://schemas.microsoft.com/office/drawing/2014/main" id="{ECC07320-C2CA-4E29-8481-9D9E143C77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Grafik 2" descr="Ein Bild, das Bautechnik, Schwarzweiß, Stahl, Gebäude enthält.&#10;&#10;Automatisch generierte Beschreibung">
            <a:extLst>
              <a:ext uri="{FF2B5EF4-FFF2-40B4-BE49-F238E27FC236}">
                <a16:creationId xmlns:a16="http://schemas.microsoft.com/office/drawing/2014/main" id="{F7015419-688B-9D22-694A-7DE7BB018D7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36"/>
          <a:stretch>
            <a:fillRect/>
          </a:stretch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22893" name="Rectangle 122892">
            <a:extLst>
              <a:ext uri="{FF2B5EF4-FFF2-40B4-BE49-F238E27FC236}">
                <a16:creationId xmlns:a16="http://schemas.microsoft.com/office/drawing/2014/main" id="{178FB36B-5BFE-42CA-BC60-1115E0D95E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tx1"/>
              </a:gs>
              <a:gs pos="35000">
                <a:schemeClr val="tx1">
                  <a:alpha val="77000"/>
                </a:schemeClr>
              </a:gs>
              <a:gs pos="19000">
                <a:schemeClr val="tx1">
                  <a:alpha val="38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2886" name="Textfeld 9">
            <a:extLst>
              <a:ext uri="{FF2B5EF4-FFF2-40B4-BE49-F238E27FC236}">
                <a16:creationId xmlns:a16="http://schemas.microsoft.com/office/drawing/2014/main" id="{0910383D-A5FC-4A09-B57A-786102B757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92963" y="722305"/>
            <a:ext cx="3445765" cy="3692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b">
            <a:norm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hu-HU" altLang="de-DE" sz="52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Köszönöm a figyelmet!</a:t>
            </a:r>
            <a:endParaRPr lang="en-US" altLang="de-DE" sz="5200" b="1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73CABE9C-B424-4E1A-9770-08A4A973C623}"/>
              </a:ext>
            </a:extLst>
          </p:cNvPr>
          <p:cNvSpPr txBox="1"/>
          <p:nvPr/>
        </p:nvSpPr>
        <p:spPr>
          <a:xfrm>
            <a:off x="7735878" y="6458317"/>
            <a:ext cx="3445766" cy="305082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algn="r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</a:pPr>
            <a:r>
              <a:rPr lang="en-US" b="0" i="1" dirty="0">
                <a:solidFill>
                  <a:schemeClr val="bg1"/>
                </a:solidFill>
                <a:effectLst/>
              </a:rPr>
              <a:t>©Uhrig Kanaltechnik GmbH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Titel 3">
            <a:extLst>
              <a:ext uri="{FF2B5EF4-FFF2-40B4-BE49-F238E27FC236}">
                <a16:creationId xmlns:a16="http://schemas.microsoft.com/office/drawing/2014/main" id="{4EC7C74C-E22A-4018-88C5-53499BAB655F}"/>
              </a:ext>
            </a:extLst>
          </p:cNvPr>
          <p:cNvSpPr txBox="1">
            <a:spLocks/>
          </p:cNvSpPr>
          <p:nvPr/>
        </p:nvSpPr>
        <p:spPr bwMode="auto">
          <a:xfrm>
            <a:off x="1631950" y="115889"/>
            <a:ext cx="8229600" cy="490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>
              <a:defRPr/>
            </a:lvl1pPr>
          </a:lstStyle>
          <a:p>
            <a:pPr>
              <a:defRPr/>
            </a:pPr>
            <a:endParaRPr lang="de-DE" sz="2200" b="1" kern="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2" name="Grafik 1" descr="Ein Bild, das Schrift, Logo, Grafiken, Symbol enthält.&#10;&#10;KI-generierte Inhalte können fehlerhaft sein.">
            <a:extLst>
              <a:ext uri="{FF2B5EF4-FFF2-40B4-BE49-F238E27FC236}">
                <a16:creationId xmlns:a16="http://schemas.microsoft.com/office/drawing/2014/main" id="{E5979F06-892B-3B39-24FA-BDC6104EC1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476" y="233320"/>
            <a:ext cx="1010879" cy="380007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3368124-E969-44B4-9747-506CD3CBF2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4A3A683-170C-4725-8FEA-490EC8FD6CE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Uhrig_QL_Film_01a_NEWLOGO_0206_1080p">
            <a:hlinkClick r:id="" action="ppaction://media"/>
            <a:extLst>
              <a:ext uri="{FF2B5EF4-FFF2-40B4-BE49-F238E27FC236}">
                <a16:creationId xmlns:a16="http://schemas.microsoft.com/office/drawing/2014/main" id="{56344C3E-3AF4-4C66-A1EC-79A9887F85C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366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21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6.jpeg">
            <a:extLst>
              <a:ext uri="{FF2B5EF4-FFF2-40B4-BE49-F238E27FC236}">
                <a16:creationId xmlns:a16="http://schemas.microsoft.com/office/drawing/2014/main" id="{BB75F716-0CBE-426E-8F2C-7BC4EB31BD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44366" y="1165151"/>
            <a:ext cx="10348618" cy="51862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67CD1BD1-07E9-4C74-BE90-ADB3C2BBDE93}"/>
              </a:ext>
            </a:extLst>
          </p:cNvPr>
          <p:cNvSpPr txBox="1"/>
          <p:nvPr/>
        </p:nvSpPr>
        <p:spPr>
          <a:xfrm>
            <a:off x="0" y="6581001"/>
            <a:ext cx="21603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©Uhrig Kanaltechnik GmbH</a:t>
            </a:r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46C1F160-CEE9-7B54-B1C8-F701B25F703C}"/>
              </a:ext>
            </a:extLst>
          </p:cNvPr>
          <p:cNvSpPr txBox="1"/>
          <p:nvPr/>
        </p:nvSpPr>
        <p:spPr>
          <a:xfrm>
            <a:off x="2763036" y="812401"/>
            <a:ext cx="9271308" cy="1261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u-HU" sz="3800" kern="0" dirty="0">
                <a:solidFill>
                  <a:srgbClr val="C00000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Egyszerűség és gazdaságosság több, mint 30 éves gyakorlati tapasztalattal</a:t>
            </a:r>
            <a:endParaRPr lang="de-DE" sz="3800" kern="0" dirty="0">
              <a:solidFill>
                <a:srgbClr val="C00000"/>
              </a:solidFill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</p:txBody>
      </p:sp>
      <p:pic>
        <p:nvPicPr>
          <p:cNvPr id="3" name="Grafik 2" descr="Ein Bild, das Schrift, Logo, Grafiken, Symbol enthält.&#10;&#10;KI-generierte Inhalte können fehlerhaft sein.">
            <a:extLst>
              <a:ext uri="{FF2B5EF4-FFF2-40B4-BE49-F238E27FC236}">
                <a16:creationId xmlns:a16="http://schemas.microsoft.com/office/drawing/2014/main" id="{A5E45F21-BDAE-768A-F337-8E856ED19B6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476" y="233320"/>
            <a:ext cx="1010879" cy="380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3406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4029" y="424118"/>
            <a:ext cx="10515600" cy="1325563"/>
          </a:xfrm>
        </p:spPr>
        <p:txBody>
          <a:bodyPr>
            <a:normAutofit/>
          </a:bodyPr>
          <a:lstStyle/>
          <a:p>
            <a:r>
              <a:rPr lang="it-IT" kern="0" dirty="0">
                <a:solidFill>
                  <a:srgbClr val="C00000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Mi az a Quick-Lock és mi az újdonság?</a:t>
            </a:r>
            <a:endParaRPr lang="en-US" kern="0" dirty="0">
              <a:solidFill>
                <a:srgbClr val="C00000"/>
              </a:solidFill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Egy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mechanikus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pontjavító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rendszer,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amely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kevés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munkaerővel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percek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alatt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telepíthető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bármely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CCTV-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kamerás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robot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segítségével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QL Standard: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belső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csőátmérők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DN100 – DN800, 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egy gyűrűs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változat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QL LEM 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Bélelő tömlő vég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csatlakozásokhoz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DN100 – DN800, 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egy gyűrűs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változat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QL BIG DN800 – DN3000, 2-, 3-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vagy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4-részes rendszer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QL LEM BIG DN700 – DN2400, 2-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vagy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3-részes rendszer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QL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nyomó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vezetékhez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(LD és HD)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DN100 – DN800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QL LEM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nyomó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vezetékhez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(LD és HD):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DN100 – DN600</a:t>
            </a:r>
          </a:p>
          <a:p>
            <a:endParaRPr lang="en-US" dirty="0"/>
          </a:p>
        </p:txBody>
      </p:sp>
      <p:pic>
        <p:nvPicPr>
          <p:cNvPr id="4" name="Grafik 3" descr="Ein Bild, das Schrift, Logo, Grafiken, Symbol enthält.&#10;&#10;KI-generierte Inhalte können fehlerhaft sein.">
            <a:extLst>
              <a:ext uri="{FF2B5EF4-FFF2-40B4-BE49-F238E27FC236}">
                <a16:creationId xmlns:a16="http://schemas.microsoft.com/office/drawing/2014/main" id="{2405918A-2FFF-8B68-D8DE-A79B49D821E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476" y="233320"/>
            <a:ext cx="1010879" cy="380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2327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>
            <a:extLst>
              <a:ext uri="{FF2B5EF4-FFF2-40B4-BE49-F238E27FC236}">
                <a16:creationId xmlns:a16="http://schemas.microsoft.com/office/drawing/2014/main" id="{2BA42130-A9DD-42C5-9AA2-B1FDF51DD07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631950" y="446317"/>
            <a:ext cx="8928100" cy="490537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de-DE" altLang="de-DE" dirty="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Quick-Lock </a:t>
            </a:r>
            <a:r>
              <a:rPr lang="de-DE" altLang="de-DE" dirty="0" err="1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alkalmazási</a:t>
            </a:r>
            <a:r>
              <a:rPr lang="de-DE" altLang="de-DE" dirty="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de-DE" dirty="0" err="1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területei</a:t>
            </a:r>
            <a:endParaRPr lang="de-DE" altLang="de-DE" b="0" dirty="0">
              <a:solidFill>
                <a:srgbClr val="CC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133" name="Rectangle 5">
            <a:extLst>
              <a:ext uri="{FF2B5EF4-FFF2-40B4-BE49-F238E27FC236}">
                <a16:creationId xmlns:a16="http://schemas.microsoft.com/office/drawing/2014/main" id="{09FAFC70-BB1B-4279-804C-5093D0D1E637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 bwMode="auto">
          <a:xfrm>
            <a:off x="316476" y="1321398"/>
            <a:ext cx="5779524" cy="21476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 fontScale="85000" lnSpcReduction="10000"/>
          </a:bodyPr>
          <a:lstStyle/>
          <a:p>
            <a:pPr>
              <a:buClr>
                <a:schemeClr val="tx1"/>
              </a:buClr>
              <a:buBlip>
                <a:blip r:embed="rId3"/>
              </a:buBlip>
            </a:pPr>
            <a:r>
              <a:rPr lang="de-DE" alt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Szivárgások</a:t>
            </a:r>
            <a:r>
              <a:rPr lang="de-DE" alt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de-DE" alt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talajvíz</a:t>
            </a:r>
            <a:r>
              <a:rPr lang="de-DE" alt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be</a:t>
            </a:r>
            <a:r>
              <a:rPr lang="de-DE" altLang="de-DE" sz="2000" dirty="0">
                <a:latin typeface="Arial" panose="020B0604020202020204" pitchFamily="34" charset="0"/>
                <a:cs typeface="Arial" panose="020B0604020202020204" pitchFamily="34" charset="0"/>
              </a:rPr>
              <a:t>- és </a:t>
            </a:r>
            <a:r>
              <a:rPr lang="de-DE" alt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ki</a:t>
            </a:r>
            <a:r>
              <a:rPr lang="hu-HU" altLang="de-DE" sz="2000" dirty="0">
                <a:latin typeface="Arial" panose="020B0604020202020204" pitchFamily="34" charset="0"/>
                <a:cs typeface="Arial" panose="020B0604020202020204" pitchFamily="34" charset="0"/>
              </a:rPr>
              <a:t>szivárgása</a:t>
            </a:r>
            <a:r>
              <a:rPr lang="de-DE" altLang="de-DE"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eaLnBrk="1" hangingPunct="1">
              <a:buClr>
                <a:schemeClr val="tx1"/>
              </a:buClr>
              <a:buBlip>
                <a:blip r:embed="rId3"/>
              </a:buBlip>
            </a:pPr>
            <a:r>
              <a:rPr lang="de-DE" alt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Repedések</a:t>
            </a:r>
            <a:r>
              <a:rPr lang="de-DE" alt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de-DE" alt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hosszanti</a:t>
            </a:r>
            <a:r>
              <a:rPr lang="de-DE" altLang="de-DE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alt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sugárirányú</a:t>
            </a:r>
            <a:r>
              <a:rPr lang="de-DE" alt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és </a:t>
            </a:r>
            <a:r>
              <a:rPr lang="de-DE" alt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keresztirányú</a:t>
            </a:r>
            <a:r>
              <a:rPr lang="de-DE" altLang="de-DE"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eaLnBrk="1" hangingPunct="1">
              <a:buClr>
                <a:schemeClr val="tx1"/>
              </a:buClr>
              <a:buBlip>
                <a:blip r:embed="rId3"/>
              </a:buBlip>
            </a:pPr>
            <a:r>
              <a:rPr lang="de-DE" alt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Törések</a:t>
            </a:r>
            <a:r>
              <a:rPr lang="de-DE" alt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/ </a:t>
            </a:r>
            <a:r>
              <a:rPr lang="de-DE" alt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szilánkosodás</a:t>
            </a:r>
            <a:endParaRPr lang="de-DE" altLang="de-DE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Clr>
                <a:schemeClr val="tx1"/>
              </a:buClr>
              <a:buBlip>
                <a:blip r:embed="rId3"/>
              </a:buBlip>
            </a:pPr>
            <a:r>
              <a:rPr lang="de-DE" alt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Szivárgó</a:t>
            </a:r>
            <a:r>
              <a:rPr lang="de-DE" alt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csőkötések</a:t>
            </a:r>
            <a:endParaRPr lang="de-DE" altLang="de-DE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Clr>
                <a:schemeClr val="tx1"/>
              </a:buClr>
              <a:buBlip>
                <a:blip r:embed="rId3"/>
              </a:buBlip>
            </a:pPr>
            <a:r>
              <a:rPr lang="de-DE" alt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Elmozdulások</a:t>
            </a:r>
            <a:r>
              <a:rPr lang="de-DE" alt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/ </a:t>
            </a:r>
            <a:r>
              <a:rPr lang="hu-HU" altLang="de-DE" sz="2000" dirty="0">
                <a:latin typeface="Arial" panose="020B0604020202020204" pitchFamily="34" charset="0"/>
                <a:cs typeface="Arial" panose="020B0604020202020204" pitchFamily="34" charset="0"/>
              </a:rPr>
              <a:t>eltolódások</a:t>
            </a:r>
            <a:endParaRPr lang="de-DE" altLang="de-DE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Clr>
                <a:schemeClr val="tx1"/>
              </a:buClr>
              <a:buBlip>
                <a:blip r:embed="rId3"/>
              </a:buBlip>
            </a:pPr>
            <a:r>
              <a:rPr lang="de-DE" alt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Gyökér</a:t>
            </a:r>
            <a:r>
              <a:rPr lang="de-DE" alt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altLang="de-DE" sz="2000" dirty="0">
                <a:latin typeface="Arial" panose="020B0604020202020204" pitchFamily="34" charset="0"/>
                <a:cs typeface="Arial" panose="020B0604020202020204" pitchFamily="34" charset="0"/>
              </a:rPr>
              <a:t>benövések</a:t>
            </a:r>
            <a:endParaRPr lang="de-DE" altLang="de-DE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134" name="Rectangle 6">
            <a:extLst>
              <a:ext uri="{FF2B5EF4-FFF2-40B4-BE49-F238E27FC236}">
                <a16:creationId xmlns:a16="http://schemas.microsoft.com/office/drawing/2014/main" id="{40D6EFF5-DBDD-472B-9FE8-F685751CF683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 bwMode="auto">
          <a:xfrm>
            <a:off x="6096000" y="1321398"/>
            <a:ext cx="5865844" cy="214762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pPr>
              <a:buClr>
                <a:schemeClr val="tx1"/>
              </a:buClr>
              <a:buBlip>
                <a:blip r:embed="rId3"/>
              </a:buBlip>
            </a:pPr>
            <a:r>
              <a:rPr lang="de-DE" alt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Nem</a:t>
            </a:r>
            <a:r>
              <a:rPr lang="de-DE" alt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használt</a:t>
            </a:r>
            <a:r>
              <a:rPr lang="de-DE" alt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oldalágak</a:t>
            </a:r>
            <a:r>
              <a:rPr lang="de-DE" alt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lezárása</a:t>
            </a:r>
            <a:r>
              <a:rPr lang="de-DE" alt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/ </a:t>
            </a:r>
            <a:r>
              <a:rPr lang="de-DE" alt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tömítése</a:t>
            </a:r>
            <a:endParaRPr lang="de-DE" altLang="de-DE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chemeClr val="tx1"/>
              </a:buClr>
              <a:buBlip>
                <a:blip r:embed="rId3"/>
              </a:buBlip>
            </a:pPr>
            <a:r>
              <a:rPr lang="de-DE" alt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Korrózió</a:t>
            </a:r>
            <a:r>
              <a:rPr lang="de-DE" alt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/ </a:t>
            </a:r>
            <a:r>
              <a:rPr lang="de-DE" alt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felpattogzás</a:t>
            </a:r>
            <a:r>
              <a:rPr lang="de-DE" alt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/ </a:t>
            </a:r>
            <a:r>
              <a:rPr lang="de-DE" alt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kopás</a:t>
            </a:r>
            <a:endParaRPr lang="de-DE" altLang="de-DE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chemeClr val="tx1"/>
              </a:buClr>
              <a:buBlip>
                <a:blip r:embed="rId3"/>
              </a:buBlip>
            </a:pPr>
            <a:r>
              <a:rPr lang="de-DE" alt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Csövek</a:t>
            </a:r>
            <a:r>
              <a:rPr lang="de-DE" alt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szerkezeti</a:t>
            </a:r>
            <a:r>
              <a:rPr lang="de-DE" alt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szilárdságának</a:t>
            </a:r>
            <a:r>
              <a:rPr lang="de-DE" alt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javítása</a:t>
            </a:r>
            <a:endParaRPr lang="hu-HU" altLang="de-DE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chemeClr val="tx1"/>
              </a:buClr>
              <a:buBlip>
                <a:blip r:embed="rId3"/>
              </a:buBlip>
            </a:pPr>
            <a:r>
              <a:rPr lang="de-DE" alt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altLang="de-DE" sz="2000" dirty="0">
                <a:latin typeface="Arial" panose="020B0604020202020204" pitchFamily="34" charset="0"/>
                <a:cs typeface="Arial" panose="020B0604020202020204" pitchFamily="34" charset="0"/>
              </a:rPr>
              <a:t>Bélelő tömlő</a:t>
            </a:r>
            <a:r>
              <a:rPr lang="de-DE" alt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altLang="de-DE" sz="20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de-DE" alt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satlakozások</a:t>
            </a:r>
            <a:endParaRPr lang="de-DE" altLang="de-DE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chemeClr val="tx1"/>
              </a:buClr>
              <a:buBlip>
                <a:blip r:embed="rId3"/>
              </a:buBlip>
            </a:pPr>
            <a:r>
              <a:rPr lang="de-DE" alt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Akna-kötés</a:t>
            </a:r>
            <a:r>
              <a:rPr lang="de-DE" alt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javítás</a:t>
            </a:r>
            <a:r>
              <a:rPr lang="de-DE" alt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/ </a:t>
            </a:r>
            <a:r>
              <a:rPr lang="de-DE" alt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be</a:t>
            </a:r>
            <a:r>
              <a:rPr lang="hu-HU" altLang="de-DE" sz="2000" dirty="0">
                <a:latin typeface="Arial" panose="020B0604020202020204" pitchFamily="34" charset="0"/>
                <a:cs typeface="Arial" panose="020B0604020202020204" pitchFamily="34" charset="0"/>
              </a:rPr>
              <a:t>meneti </a:t>
            </a:r>
            <a:r>
              <a:rPr lang="de-DE" alt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csatlakozás</a:t>
            </a:r>
            <a:endParaRPr lang="de-DE" altLang="de-DE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Clr>
                <a:schemeClr val="tx1"/>
              </a:buClr>
            </a:pPr>
            <a:endParaRPr lang="de-DE" altLang="de-DE" dirty="0"/>
          </a:p>
        </p:txBody>
      </p:sp>
      <p:sp>
        <p:nvSpPr>
          <p:cNvPr id="19462" name="Datumsplatzhalter 3">
            <a:extLst>
              <a:ext uri="{FF2B5EF4-FFF2-40B4-BE49-F238E27FC236}">
                <a16:creationId xmlns:a16="http://schemas.microsoft.com/office/drawing/2014/main" id="{966C107B-C9F2-443F-8ED6-88F64A01BF15}"/>
              </a:ext>
            </a:extLst>
          </p:cNvPr>
          <p:cNvSpPr txBox="1">
            <a:spLocks noGrp="1"/>
          </p:cNvSpPr>
          <p:nvPr/>
        </p:nvSpPr>
        <p:spPr bwMode="auto">
          <a:xfrm>
            <a:off x="1774825" y="6237288"/>
            <a:ext cx="4249738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Titel 3">
            <a:extLst>
              <a:ext uri="{FF2B5EF4-FFF2-40B4-BE49-F238E27FC236}">
                <a16:creationId xmlns:a16="http://schemas.microsoft.com/office/drawing/2014/main" id="{04B86267-D639-4987-976C-E9E55E26A0A1}"/>
              </a:ext>
            </a:extLst>
          </p:cNvPr>
          <p:cNvSpPr txBox="1">
            <a:spLocks/>
          </p:cNvSpPr>
          <p:nvPr/>
        </p:nvSpPr>
        <p:spPr bwMode="auto">
          <a:xfrm>
            <a:off x="1631950" y="115889"/>
            <a:ext cx="8229600" cy="490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200" b="1" i="0" u="none" strike="noStrike" kern="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148D79DE-8464-4EA3-851E-3BB5A04405D3}"/>
              </a:ext>
            </a:extLst>
          </p:cNvPr>
          <p:cNvSpPr txBox="1"/>
          <p:nvPr/>
        </p:nvSpPr>
        <p:spPr>
          <a:xfrm>
            <a:off x="0" y="6581001"/>
            <a:ext cx="21603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©Uhrig Kanaltechnik GmbH</a:t>
            </a:r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259E1AA3-5E09-91CC-2899-39A588E7E3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796520"/>
            <a:ext cx="12192000" cy="2355859"/>
          </a:xfrm>
          <a:prstGeom prst="rect">
            <a:avLst/>
          </a:prstGeom>
        </p:spPr>
      </p:pic>
      <p:pic>
        <p:nvPicPr>
          <p:cNvPr id="2" name="Grafik 1" descr="Ein Bild, das Schrift, Logo, Grafiken, Symbol enthält.&#10;&#10;KI-generierte Inhalte können fehlerhaft sein.">
            <a:extLst>
              <a:ext uri="{FF2B5EF4-FFF2-40B4-BE49-F238E27FC236}">
                <a16:creationId xmlns:a16="http://schemas.microsoft.com/office/drawing/2014/main" id="{59A87C91-D40C-11C6-88FC-6BF929E882E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476" y="233320"/>
            <a:ext cx="1010879" cy="380007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B71A3442-D952-42CB-A5B3-326F278527B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56" r="7656"/>
          <a:stretch/>
        </p:blipFill>
        <p:spPr>
          <a:xfrm>
            <a:off x="8369737" y="1822493"/>
            <a:ext cx="3822263" cy="4351338"/>
          </a:xfrm>
          <a:custGeom>
            <a:avLst/>
            <a:gdLst/>
            <a:ahLst/>
            <a:cxnLst/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kern="0" dirty="0">
                <a:solidFill>
                  <a:srgbClr val="C00000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Rozsdamentes acél gyűrű</a:t>
            </a:r>
            <a:r>
              <a:rPr lang="en-US" kern="0" dirty="0">
                <a:solidFill>
                  <a:srgbClr val="C00000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 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838200" y="1426297"/>
            <a:ext cx="10515600" cy="4351338"/>
          </a:xfrm>
        </p:spPr>
        <p:txBody>
          <a:bodyPr>
            <a:normAutofit fontScale="92500" lnSpcReduction="10000"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316L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rozsdamentes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acél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(1.4404)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Magas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korrózióállóság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megőrzése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alkalmas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szennyvízhez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és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ivóvízhez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egyaránt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904L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rozsdamentes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acél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(1.4539)</a:t>
            </a:r>
          </a:p>
          <a:p>
            <a:pPr lvl="1"/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engervíz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zel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szembeni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korrózióvédel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megőrzése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0">
              <a:buNone/>
            </a:pPr>
            <a:r>
              <a:rPr lang="en-US" sz="4800" kern="0" dirty="0" err="1">
                <a:solidFill>
                  <a:srgbClr val="C00000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Tömítések</a:t>
            </a:r>
            <a:r>
              <a:rPr lang="en-US" sz="4800" kern="0" dirty="0">
                <a:solidFill>
                  <a:srgbClr val="C00000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 </a:t>
            </a:r>
          </a:p>
          <a:p>
            <a:r>
              <a:rPr lang="de-DE" altLang="de-DE" dirty="0">
                <a:latin typeface="Arial" panose="020B0604020202020204" pitchFamily="34" charset="0"/>
                <a:cs typeface="Arial" panose="020B0604020202020204" pitchFamily="34" charset="0"/>
              </a:rPr>
              <a:t>EPDM-</a:t>
            </a:r>
            <a:r>
              <a:rPr lang="de-DE" altLang="de-DE" dirty="0" err="1">
                <a:latin typeface="Arial" panose="020B0604020202020204" pitchFamily="34" charset="0"/>
                <a:cs typeface="Arial" panose="020B0604020202020204" pitchFamily="34" charset="0"/>
              </a:rPr>
              <a:t>tömítés</a:t>
            </a:r>
            <a:r>
              <a:rPr lang="de-DE" altLang="de-DE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de-DE" altLang="de-DE" dirty="0" err="1">
                <a:latin typeface="Arial" panose="020B0604020202020204" pitchFamily="34" charset="0"/>
                <a:cs typeface="Arial" panose="020B0604020202020204" pitchFamily="34" charset="0"/>
              </a:rPr>
              <a:t>szennyvízhez</a:t>
            </a:r>
            <a:endParaRPr lang="hu-HU" altLang="de-D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altLang="de-DE" dirty="0" err="1">
                <a:latin typeface="Arial" panose="020B0604020202020204" pitchFamily="34" charset="0"/>
                <a:cs typeface="Arial" panose="020B0604020202020204" pitchFamily="34" charset="0"/>
              </a:rPr>
              <a:t>Szilikon</a:t>
            </a:r>
            <a:r>
              <a:rPr lang="de-DE" alt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de-DE" dirty="0" err="1">
                <a:latin typeface="Arial" panose="020B0604020202020204" pitchFamily="34" charset="0"/>
                <a:cs typeface="Arial" panose="020B0604020202020204" pitchFamily="34" charset="0"/>
              </a:rPr>
              <a:t>tömítés</a:t>
            </a:r>
            <a:r>
              <a:rPr lang="de-DE" altLang="de-DE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de-DE" altLang="de-DE" dirty="0" err="1">
                <a:latin typeface="Arial" panose="020B0604020202020204" pitchFamily="34" charset="0"/>
                <a:cs typeface="Arial" panose="020B0604020202020204" pitchFamily="34" charset="0"/>
              </a:rPr>
              <a:t>ivóvízhez</a:t>
            </a:r>
            <a:endParaRPr lang="hu-HU" altLang="de-D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altLang="de-DE" dirty="0">
                <a:latin typeface="Arial" panose="020B0604020202020204" pitchFamily="34" charset="0"/>
                <a:cs typeface="Arial" panose="020B0604020202020204" pitchFamily="34" charset="0"/>
              </a:rPr>
              <a:t>NBR-</a:t>
            </a:r>
            <a:r>
              <a:rPr lang="de-DE" altLang="de-DE" dirty="0" err="1">
                <a:latin typeface="Arial" panose="020B0604020202020204" pitchFamily="34" charset="0"/>
                <a:cs typeface="Arial" panose="020B0604020202020204" pitchFamily="34" charset="0"/>
              </a:rPr>
              <a:t>tömítés</a:t>
            </a:r>
            <a:r>
              <a:rPr lang="de-DE" altLang="de-DE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de-DE" altLang="de-DE" dirty="0" err="1">
                <a:latin typeface="Arial" panose="020B0604020202020204" pitchFamily="34" charset="0"/>
                <a:cs typeface="Arial" panose="020B0604020202020204" pitchFamily="34" charset="0"/>
              </a:rPr>
              <a:t>olajhoz</a:t>
            </a:r>
            <a:r>
              <a:rPr lang="de-DE" altLang="de-DE" dirty="0">
                <a:latin typeface="Arial" panose="020B0604020202020204" pitchFamily="34" charset="0"/>
                <a:cs typeface="Arial" panose="020B0604020202020204" pitchFamily="34" charset="0"/>
              </a:rPr>
              <a:t> és </a:t>
            </a:r>
            <a:r>
              <a:rPr lang="de-DE" altLang="de-DE" dirty="0" err="1">
                <a:latin typeface="Arial" panose="020B0604020202020204" pitchFamily="34" charset="0"/>
                <a:cs typeface="Arial" panose="020B0604020202020204" pitchFamily="34" charset="0"/>
              </a:rPr>
              <a:t>gázhoz</a:t>
            </a:r>
            <a:endParaRPr lang="en-US" dirty="0"/>
          </a:p>
          <a:p>
            <a:endParaRPr lang="en-US" dirty="0"/>
          </a:p>
        </p:txBody>
      </p:sp>
      <p:pic>
        <p:nvPicPr>
          <p:cNvPr id="2" name="Grafik 1" descr="Ein Bild, das Schrift, Logo, Grafiken, Symbol enthält.&#10;&#10;KI-generierte Inhalte können fehlerhaft sein.">
            <a:extLst>
              <a:ext uri="{FF2B5EF4-FFF2-40B4-BE49-F238E27FC236}">
                <a16:creationId xmlns:a16="http://schemas.microsoft.com/office/drawing/2014/main" id="{FB3BBF26-9510-C3D3-0246-6879B17E25E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476" y="233320"/>
            <a:ext cx="1010879" cy="380007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88AD213B-2BA2-41D1-97F5-0CEDC3B3542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0" t="15859" r="-1" b="15978"/>
          <a:stretch/>
        </p:blipFill>
        <p:spPr>
          <a:xfrm>
            <a:off x="7555206" y="4498742"/>
            <a:ext cx="3971916" cy="2125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72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3315" y="1205961"/>
            <a:ext cx="10522572" cy="734881"/>
          </a:xfrm>
        </p:spPr>
        <p:txBody>
          <a:bodyPr anchor="b">
            <a:noAutofit/>
          </a:bodyPr>
          <a:lstStyle/>
          <a:p>
            <a:r>
              <a:rPr lang="hu-HU" kern="0" dirty="0">
                <a:solidFill>
                  <a:srgbClr val="C00000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Beszerelő</a:t>
            </a:r>
            <a:r>
              <a:rPr lang="en-US" kern="0" dirty="0">
                <a:solidFill>
                  <a:srgbClr val="C00000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 </a:t>
            </a:r>
            <a:r>
              <a:rPr lang="en-US" kern="0" dirty="0" err="1">
                <a:solidFill>
                  <a:srgbClr val="C00000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packerek</a:t>
            </a:r>
            <a:r>
              <a:rPr lang="en-US" kern="0" dirty="0">
                <a:solidFill>
                  <a:srgbClr val="C00000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 </a:t>
            </a:r>
            <a:r>
              <a:rPr lang="en-US" kern="0" dirty="0" err="1">
                <a:solidFill>
                  <a:srgbClr val="C00000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pontjavításhoz</a:t>
            </a:r>
            <a:r>
              <a:rPr lang="en-US" kern="0" dirty="0">
                <a:solidFill>
                  <a:srgbClr val="C00000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 és </a:t>
            </a:r>
            <a:r>
              <a:rPr lang="hu-HU" kern="0" dirty="0">
                <a:solidFill>
                  <a:srgbClr val="C00000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beszerelő</a:t>
            </a:r>
            <a:r>
              <a:rPr lang="en-US" kern="0" dirty="0">
                <a:solidFill>
                  <a:srgbClr val="C00000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 </a:t>
            </a:r>
            <a:r>
              <a:rPr lang="en-US" kern="0" dirty="0" err="1">
                <a:solidFill>
                  <a:srgbClr val="C00000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ballonok</a:t>
            </a:r>
            <a:r>
              <a:rPr lang="en-US" kern="0" dirty="0">
                <a:solidFill>
                  <a:srgbClr val="C00000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 </a:t>
            </a:r>
            <a:r>
              <a:rPr lang="hu-HU" kern="0" dirty="0">
                <a:solidFill>
                  <a:srgbClr val="C00000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Bélelő </a:t>
            </a:r>
            <a:r>
              <a:rPr lang="hu-HU" kern="0" dirty="0" err="1">
                <a:solidFill>
                  <a:srgbClr val="C00000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Tömlőhö</a:t>
            </a:r>
            <a:r>
              <a:rPr lang="en-US" kern="0" dirty="0">
                <a:solidFill>
                  <a:srgbClr val="C00000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z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4934" y="2726876"/>
            <a:ext cx="3664826" cy="3897804"/>
          </a:xfrm>
        </p:spPr>
        <p:txBody>
          <a:bodyPr anchor="t">
            <a:normAutofit/>
          </a:bodyPr>
          <a:lstStyle/>
          <a:p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packerek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egyenletes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tágulási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nyomást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biztosítanak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teljes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200" dirty="0">
                <a:latin typeface="Arial" panose="020B0604020202020204" pitchFamily="34" charset="0"/>
                <a:cs typeface="Arial" panose="020B0604020202020204" pitchFamily="34" charset="0"/>
              </a:rPr>
              <a:t>gyűrű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hossz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mentén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A packer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felfújása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felszíni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irányítás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mellett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történik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68E5CCC-C8B4-1C26-7EEC-22D3D6E680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7640742" y="2309584"/>
            <a:ext cx="123362" cy="6833167"/>
          </a:xfrm>
          <a:prstGeom prst="rect">
            <a:avLst/>
          </a:prstGeom>
          <a:gradFill>
            <a:gsLst>
              <a:gs pos="0">
                <a:schemeClr val="accent2"/>
              </a:gs>
              <a:gs pos="100000">
                <a:schemeClr val="accent5"/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AA4F2E6-C9E1-359F-FAB8-8E34321074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0272516" y="4941359"/>
            <a:ext cx="123362" cy="1569619"/>
          </a:xfrm>
          <a:prstGeom prst="rect">
            <a:avLst/>
          </a:prstGeom>
          <a:gradFill>
            <a:gsLst>
              <a:gs pos="19000">
                <a:schemeClr val="accent5">
                  <a:alpha val="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fik 3" descr="Ein Bild, das Schrift, Logo, Grafiken, Symbol enthält.&#10;&#10;KI-generierte Inhalte können fehlerhaft sein.">
            <a:extLst>
              <a:ext uri="{FF2B5EF4-FFF2-40B4-BE49-F238E27FC236}">
                <a16:creationId xmlns:a16="http://schemas.microsoft.com/office/drawing/2014/main" id="{7C592F26-492E-7355-40CB-2E6E020641F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476" y="233320"/>
            <a:ext cx="1010879" cy="380007"/>
          </a:xfrm>
          <a:prstGeom prst="rect">
            <a:avLst/>
          </a:prstGeom>
        </p:spPr>
      </p:pic>
      <p:pic>
        <p:nvPicPr>
          <p:cNvPr id="7" name="Inhaltsplatzhalter 3" descr="Ein Bild, das drinnen enthält.&#10;&#10;Automatisch generierte Beschreibung">
            <a:extLst>
              <a:ext uri="{FF2B5EF4-FFF2-40B4-BE49-F238E27FC236}">
                <a16:creationId xmlns:a16="http://schemas.microsoft.com/office/drawing/2014/main" id="{37168AFD-5654-6526-FFBF-A8E8C0C07CB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" b="3160"/>
          <a:stretch>
            <a:fillRect/>
          </a:stretch>
        </p:blipFill>
        <p:spPr>
          <a:xfrm rot="5400000">
            <a:off x="4222090" y="2560472"/>
            <a:ext cx="4672927" cy="3393840"/>
          </a:xfrm>
          <a:prstGeom prst="rect">
            <a:avLst/>
          </a:prstGeom>
        </p:spPr>
      </p:pic>
      <p:pic>
        <p:nvPicPr>
          <p:cNvPr id="10" name="Inhaltsplatzhalter 6">
            <a:extLst>
              <a:ext uri="{FF2B5EF4-FFF2-40B4-BE49-F238E27FC236}">
                <a16:creationId xmlns:a16="http://schemas.microsoft.com/office/drawing/2014/main" id="{4CADF79E-1AF0-1E99-8ED7-D257CF5EE9B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2" b="-3"/>
          <a:stretch>
            <a:fillRect/>
          </a:stretch>
        </p:blipFill>
        <p:spPr>
          <a:xfrm>
            <a:off x="8255474" y="1920928"/>
            <a:ext cx="3439354" cy="4672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867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0C7F895-7E23-42C3-9C1F-E533A45998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870963"/>
            <a:ext cx="9677400" cy="821649"/>
          </a:xfrm>
        </p:spPr>
        <p:txBody>
          <a:bodyPr>
            <a:normAutofit/>
          </a:bodyPr>
          <a:lstStyle/>
          <a:p>
            <a:r>
              <a:rPr lang="de-DE" sz="4000" dirty="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Egy</a:t>
            </a:r>
            <a:r>
              <a:rPr lang="hu-HU" sz="4000" dirty="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gyűrűs</a:t>
            </a:r>
            <a:r>
              <a:rPr lang="de-DE" sz="4000" dirty="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4000" dirty="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beszerelés</a:t>
            </a:r>
            <a:endParaRPr lang="de-DE" sz="4000" dirty="0">
              <a:solidFill>
                <a:srgbClr val="CC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97454A6A-D9FF-4A8E-A26E-71FFEFB32AEA}"/>
              </a:ext>
            </a:extLst>
          </p:cNvPr>
          <p:cNvSpPr txBox="1"/>
          <p:nvPr/>
        </p:nvSpPr>
        <p:spPr>
          <a:xfrm>
            <a:off x="0" y="6581001"/>
            <a:ext cx="21603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b="0" i="1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©Uhrig Kanaltechnik GmbH</a:t>
            </a:r>
            <a:endParaRPr lang="de-DE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Inhaltsplatzhalter 11">
            <a:extLst>
              <a:ext uri="{FF2B5EF4-FFF2-40B4-BE49-F238E27FC236}">
                <a16:creationId xmlns:a16="http://schemas.microsoft.com/office/drawing/2014/main" id="{D5095BF6-DFCF-479D-9FEC-3A9CC1E81EA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058194"/>
            <a:ext cx="5181600" cy="3886200"/>
          </a:xfrm>
        </p:spPr>
      </p:pic>
      <p:pic>
        <p:nvPicPr>
          <p:cNvPr id="10" name="Inhaltsplatzhalter 9" descr="Ein Bild, das Text, Elektronik, Lautsprecher enthält.&#10;&#10;Automatisch generierte Beschreibung">
            <a:extLst>
              <a:ext uri="{FF2B5EF4-FFF2-40B4-BE49-F238E27FC236}">
                <a16:creationId xmlns:a16="http://schemas.microsoft.com/office/drawing/2014/main" id="{B772FA4F-BA85-4B97-B5D0-0198B2445A4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1" y="2058194"/>
            <a:ext cx="5181600" cy="3886200"/>
          </a:xfrm>
        </p:spPr>
      </p:pic>
      <p:pic>
        <p:nvPicPr>
          <p:cNvPr id="16" name="Grafik 15" descr="Ein Bild, das Text enthält.&#10;&#10;Automatisch generierte Beschreibung">
            <a:extLst>
              <a:ext uri="{FF2B5EF4-FFF2-40B4-BE49-F238E27FC236}">
                <a16:creationId xmlns:a16="http://schemas.microsoft.com/office/drawing/2014/main" id="{FC85BF1F-D377-4653-AB7C-15FC1C8A4A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2" y="2097818"/>
            <a:ext cx="5181600" cy="3886200"/>
          </a:xfrm>
          <a:prstGeom prst="rect">
            <a:avLst/>
          </a:prstGeom>
        </p:spPr>
      </p:pic>
      <p:pic>
        <p:nvPicPr>
          <p:cNvPr id="4" name="Grafik 3" descr="Ein Bild, das Schrift, Logo, Grafiken, Symbol enthält.&#10;&#10;KI-generierte Inhalte können fehlerhaft sein.">
            <a:extLst>
              <a:ext uri="{FF2B5EF4-FFF2-40B4-BE49-F238E27FC236}">
                <a16:creationId xmlns:a16="http://schemas.microsoft.com/office/drawing/2014/main" id="{1CE991E8-DFA0-9536-C532-7023F67934A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476" y="233320"/>
            <a:ext cx="1010879" cy="380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434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0C7F895-7E23-42C3-9C1F-E533A45998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870963"/>
            <a:ext cx="9677400" cy="821649"/>
          </a:xfrm>
        </p:spPr>
        <p:txBody>
          <a:bodyPr>
            <a:normAutofit/>
          </a:bodyPr>
          <a:lstStyle/>
          <a:p>
            <a:r>
              <a:rPr lang="de-DE" sz="4000" dirty="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Egy</a:t>
            </a:r>
            <a:r>
              <a:rPr lang="hu-HU" sz="4000" dirty="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gyűrűs</a:t>
            </a:r>
            <a:r>
              <a:rPr lang="de-DE" sz="4000" dirty="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4000" dirty="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beszerelés</a:t>
            </a:r>
            <a:endParaRPr lang="de-DE" sz="4000" dirty="0">
              <a:solidFill>
                <a:srgbClr val="CC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97454A6A-D9FF-4A8E-A26E-71FFEFB32AEA}"/>
              </a:ext>
            </a:extLst>
          </p:cNvPr>
          <p:cNvSpPr txBox="1"/>
          <p:nvPr/>
        </p:nvSpPr>
        <p:spPr>
          <a:xfrm>
            <a:off x="0" y="6581001"/>
            <a:ext cx="21603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b="0" i="1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©Uhrig Kanaltechnik GmbH</a:t>
            </a:r>
            <a:endParaRPr lang="de-DE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Inhaltsplatzhalter 9" descr="Ein Bild, das Text enthält.&#10;&#10;Automatisch generierte Beschreibung">
            <a:extLst>
              <a:ext uri="{FF2B5EF4-FFF2-40B4-BE49-F238E27FC236}">
                <a16:creationId xmlns:a16="http://schemas.microsoft.com/office/drawing/2014/main" id="{3F3D87F3-5693-4E3A-92CC-F6A1414AE15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058194"/>
            <a:ext cx="5181600" cy="3886200"/>
          </a:xfrm>
        </p:spPr>
      </p:pic>
      <p:pic>
        <p:nvPicPr>
          <p:cNvPr id="12" name="Inhaltsplatzhalter 11" descr="Ein Bild, das Text, Elektronik, drinnen, festlegen enthält.&#10;&#10;Automatisch generierte Beschreibung">
            <a:extLst>
              <a:ext uri="{FF2B5EF4-FFF2-40B4-BE49-F238E27FC236}">
                <a16:creationId xmlns:a16="http://schemas.microsoft.com/office/drawing/2014/main" id="{3561CD63-2A77-468B-BF0C-C78A2064887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058194"/>
            <a:ext cx="5181600" cy="3886200"/>
          </a:xfrm>
        </p:spPr>
      </p:pic>
      <p:pic>
        <p:nvPicPr>
          <p:cNvPr id="4" name="Grafik 3" descr="Ein Bild, das Schrift, Logo, Grafiken, Symbol enthält.&#10;&#10;KI-generierte Inhalte können fehlerhaft sein.">
            <a:extLst>
              <a:ext uri="{FF2B5EF4-FFF2-40B4-BE49-F238E27FC236}">
                <a16:creationId xmlns:a16="http://schemas.microsoft.com/office/drawing/2014/main" id="{D47DA244-B0EB-68E3-34F3-16A7B581D5D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476" y="233320"/>
            <a:ext cx="1010879" cy="380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39720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sterfolie II" id="{9F004BEA-3E0A-462D-9010-76BDF2F87071}" vid="{8515F3FB-3CCC-4D1F-AE0E-6E95C3D6D6AD}"/>
    </a:ext>
  </a:extLst>
</a:theme>
</file>

<file path=ppt/theme/theme3.xml><?xml version="1.0" encoding="utf-8"?>
<a:theme xmlns:a="http://schemas.openxmlformats.org/drawingml/2006/main" name="1_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sterfolie II" id="{9F004BEA-3E0A-462D-9010-76BDF2F87071}" vid="{8515F3FB-3CCC-4D1F-AE0E-6E95C3D6D6AD}"/>
    </a:ext>
  </a:extLst>
</a:theme>
</file>

<file path=ppt/theme/theme4.xml><?xml version="1.0" encoding="utf-8"?>
<a:theme xmlns:a="http://schemas.openxmlformats.org/drawingml/2006/main" name="2_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sterfolie II" id="{9F004BEA-3E0A-462D-9010-76BDF2F87071}" vid="{8515F3FB-3CCC-4D1F-AE0E-6E95C3D6D6AD}"/>
    </a:ext>
  </a:extLst>
</a:theme>
</file>

<file path=ppt/theme/theme5.xml><?xml version="1.0" encoding="utf-8"?>
<a:theme xmlns:a="http://schemas.openxmlformats.org/drawingml/2006/main" name="4_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sterfolie II" id="{9F004BEA-3E0A-462D-9010-76BDF2F87071}" vid="{8515F3FB-3CCC-4D1F-AE0E-6E95C3D6D6AD}"/>
    </a:ext>
  </a:extLst>
</a:theme>
</file>

<file path=ppt/theme/theme6.xml><?xml version="1.0" encoding="utf-8"?>
<a:theme xmlns:a="http://schemas.openxmlformats.org/drawingml/2006/main" name="5_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sterfolie II" id="{9F004BEA-3E0A-462D-9010-76BDF2F87071}" vid="{8515F3FB-3CCC-4D1F-AE0E-6E95C3D6D6AD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41</TotalTime>
  <Words>750</Words>
  <Application>Microsoft Office PowerPoint</Application>
  <PresentationFormat>Szélesvásznú</PresentationFormat>
  <Paragraphs>131</Paragraphs>
  <Slides>19</Slides>
  <Notes>13</Notes>
  <HiddenSlides>0</HiddenSlides>
  <MMClips>1</MMClips>
  <ScaleCrop>false</ScaleCrop>
  <HeadingPairs>
    <vt:vector size="6" baseType="variant">
      <vt:variant>
        <vt:lpstr>Használt betűtípusok</vt:lpstr>
      </vt:variant>
      <vt:variant>
        <vt:i4>5</vt:i4>
      </vt:variant>
      <vt:variant>
        <vt:lpstr>Téma</vt:lpstr>
      </vt:variant>
      <vt:variant>
        <vt:i4>6</vt:i4>
      </vt:variant>
      <vt:variant>
        <vt:lpstr>Diacímek</vt:lpstr>
      </vt:variant>
      <vt:variant>
        <vt:i4>19</vt:i4>
      </vt:variant>
    </vt:vector>
  </HeadingPairs>
  <TitlesOfParts>
    <vt:vector size="30" baseType="lpstr">
      <vt:lpstr>Arial</vt:lpstr>
      <vt:lpstr>Calibri</vt:lpstr>
      <vt:lpstr>Calibri Light</vt:lpstr>
      <vt:lpstr>Times New Roman</vt:lpstr>
      <vt:lpstr>Wingdings</vt:lpstr>
      <vt:lpstr>Office Theme</vt:lpstr>
      <vt:lpstr>Office</vt:lpstr>
      <vt:lpstr>1_Office</vt:lpstr>
      <vt:lpstr>2_Office</vt:lpstr>
      <vt:lpstr>4_Office</vt:lpstr>
      <vt:lpstr>5_Office</vt:lpstr>
      <vt:lpstr>PowerPoint-bemutató</vt:lpstr>
      <vt:lpstr>PowerPoint-bemutató</vt:lpstr>
      <vt:lpstr>PowerPoint-bemutató</vt:lpstr>
      <vt:lpstr>Mi az a Quick-Lock és mi az újdonság?</vt:lpstr>
      <vt:lpstr>A Quick-Lock alkalmazási területei</vt:lpstr>
      <vt:lpstr>Rozsdamentes acél gyűrű </vt:lpstr>
      <vt:lpstr>Beszerelő packerek pontjavításhoz és beszerelő ballonok Bélelő Tömlőhöz</vt:lpstr>
      <vt:lpstr>Egy gyűrűs beszerelés</vt:lpstr>
      <vt:lpstr>Egy gyűrűs beszerelés</vt:lpstr>
      <vt:lpstr>Egy gyűrűs beszerelés</vt:lpstr>
      <vt:lpstr>Sorozatos beszerelés</vt:lpstr>
      <vt:lpstr>PowerPoint-bemutató</vt:lpstr>
      <vt:lpstr>Példák munkaterületen</vt:lpstr>
      <vt:lpstr>PowerPoint-bemutató</vt:lpstr>
      <vt:lpstr>PowerPoint-bemutató</vt:lpstr>
      <vt:lpstr>PowerPoint-bemutató</vt:lpstr>
      <vt:lpstr>Előnyök más rendszerekkel szemben</vt:lpstr>
      <vt:lpstr>PowerPoint-bemutató</vt:lpstr>
      <vt:lpstr>PowerPoint-bemutató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Quick Lock Competitors</dc:title>
  <dc:creator>Nick Sebastian</dc:creator>
  <cp:lastModifiedBy>User202005</cp:lastModifiedBy>
  <cp:revision>207</cp:revision>
  <dcterms:created xsi:type="dcterms:W3CDTF">2016-12-13T16:45:14Z</dcterms:created>
  <dcterms:modified xsi:type="dcterms:W3CDTF">2026-01-27T14:04:56Z</dcterms:modified>
</cp:coreProperties>
</file>