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2" r:id="rId4"/>
    <p:sldMasterId id="2147483732" r:id="rId5"/>
    <p:sldMasterId id="2147483752" r:id="rId6"/>
  </p:sldMasterIdLst>
  <p:notesMasterIdLst>
    <p:notesMasterId r:id="rId26"/>
  </p:notesMasterIdLst>
  <p:sldIdLst>
    <p:sldId id="433" r:id="rId7"/>
    <p:sldId id="612" r:id="rId8"/>
    <p:sldId id="418" r:id="rId9"/>
    <p:sldId id="288" r:id="rId10"/>
    <p:sldId id="371" r:id="rId11"/>
    <p:sldId id="293" r:id="rId12"/>
    <p:sldId id="332" r:id="rId13"/>
    <p:sldId id="569" r:id="rId14"/>
    <p:sldId id="710" r:id="rId15"/>
    <p:sldId id="571" r:id="rId16"/>
    <p:sldId id="679" r:id="rId17"/>
    <p:sldId id="365" r:id="rId18"/>
    <p:sldId id="465" r:id="rId19"/>
    <p:sldId id="616" r:id="rId20"/>
    <p:sldId id="685" r:id="rId21"/>
    <p:sldId id="422" r:id="rId22"/>
    <p:sldId id="614" r:id="rId23"/>
    <p:sldId id="615" r:id="rId24"/>
    <p:sldId id="6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Lygo" initials="NL" lastIdx="1" clrIdx="0">
    <p:extLst>
      <p:ext uri="{19B8F6BF-5375-455C-9EA6-DF929625EA0E}">
        <p15:presenceInfo xmlns:p15="http://schemas.microsoft.com/office/powerpoint/2012/main" userId="Nicole Ly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5412" autoAdjust="0"/>
  </p:normalViewPr>
  <p:slideViewPr>
    <p:cSldViewPr snapToGrid="0">
      <p:cViewPr varScale="1">
        <p:scale>
          <a:sx n="51" d="100"/>
          <a:sy n="51" d="100"/>
        </p:scale>
        <p:origin x="1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4D402-7EC9-4938-AD9E-AAB7F24A859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917C2-AA8C-4CFE-A27D-A123BFABAE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31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08CF4-291A-717F-0CAE-BDE0491D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E315D82-95D0-5EC6-379D-5C8D940C8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D1587E-67DF-AFD5-D082-3DEF96264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@Krissy</a:t>
            </a:r>
          </a:p>
          <a:p>
            <a:r>
              <a:rPr lang="de-DE" dirty="0"/>
              <a:t>Abb. neu</a:t>
            </a:r>
          </a:p>
          <a:p>
            <a:r>
              <a:rPr lang="de-DE" dirty="0"/>
              <a:t>Logo unten rechts nicht freigestellt.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284AA4-0AC2-D16C-1016-199E5D23A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4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C654D6F-1A74-4688-90F5-66537D28D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0E03EE3-5F9A-4988-A3E0-028740DE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C654D6F-1A74-4688-90F5-66537D28D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0E03EE3-5F9A-4988-A3E0-028740DE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0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603C3F6B-C4E1-4526-A55F-080683C68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9EB4CE3-C618-44BF-8717-3E60AD2AF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Quick-Lock PRESSURE PIPE (LD+HD):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 150 - DN 800</a:t>
            </a:r>
          </a:p>
          <a:p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Quick-Lock PRESSURE PIPE: </a:t>
            </a:r>
            <a:r>
              <a:rPr lang="de-D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LinerEnd</a:t>
            </a:r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(LD+HD)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 150 - DN 600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7C2-AA8C-4CFE-A27D-A123BFABAE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D8FB503-DF4C-4E1E-8B64-909467F06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F2D9778-D80B-4D64-A892-B0139C8C7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Windhagen</a:t>
            </a:r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DN: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</a:t>
            </a:r>
            <a:r>
              <a:rPr lang="de-DE" dirty="0" err="1"/>
              <a:t>Querriss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Sonstiger Input???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51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Brücke </a:t>
            </a:r>
            <a:r>
              <a:rPr lang="de-DE" dirty="0" err="1"/>
              <a:t>Dasbach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 300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</a:t>
            </a:r>
          </a:p>
          <a:p>
            <a:pPr marL="171450" indent="-171450">
              <a:buFontTx/>
              <a:buChar char="-"/>
            </a:pPr>
            <a:r>
              <a:rPr lang="de-DE" dirty="0"/>
              <a:t>Sonstiger Input??? Vorbereitungen Sanierung / wie saniert?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79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</a:t>
            </a:r>
            <a:r>
              <a:rPr lang="de-DE" dirty="0" err="1"/>
              <a:t>Wehbach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 300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Infiltration?</a:t>
            </a:r>
          </a:p>
          <a:p>
            <a:pPr marL="171450" indent="-171450">
              <a:buFontTx/>
              <a:buChar char="-"/>
            </a:pPr>
            <a:r>
              <a:rPr lang="de-DE" dirty="0"/>
              <a:t>Sonstiger Input??? Vorbereitungen Sanierung / wie saniert?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51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C21C1-541D-5703-FF98-826F3C5F3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00A522-8036-A6FB-53EF-8613A6085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80850E-192A-5797-0C0E-318064195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None/>
            </a:pPr>
            <a:r>
              <a:rPr lang="de-DE" altLang="de-DE" sz="1200" dirty="0"/>
              <a:t>Müssen die ganzen Infos dazu eigentlich sein oder reichen die Bilder?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AZ-Rohre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Sohlbruch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Infiltrationen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NW DN 700 u. 800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Länge 225 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280 x Q.L. DN 700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160 x Q.L. DN 800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4 Stutzen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Versetzdauer 6 Tage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1753E5-44F2-5B91-1137-DE37CB37C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0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 Bilder? Von meiner Baustelle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1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998C0-BC10-98C6-9CFD-63C296FD1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690723-B168-67C0-C399-90DE825DE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911451-9E13-B3BB-1AED-757FB1D70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3A6B0-722E-5E57-14E3-1D8F3B28D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62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3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56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8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521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24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59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96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415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11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6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331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18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607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85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686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743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440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75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912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17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55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353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378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418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40792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5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038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992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948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82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9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225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94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835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021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114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939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89562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548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74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40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7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056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358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346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300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441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224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945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092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159837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4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4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786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379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9814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298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312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975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278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59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66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93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590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6879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7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DDB8-D349-453A-AFD6-EBDAC0E82BD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3AF8C-114F-455C-A4FB-F64460738E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4"/>
            <a:ext cx="2066723" cy="2792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E74BCA-C6DC-4903-886F-9BC2E5470CA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18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255E131-816A-4E1A-8B61-0CA8C7089917}"/>
              </a:ext>
            </a:extLst>
          </p:cNvPr>
          <p:cNvSpPr txBox="1"/>
          <p:nvPr/>
        </p:nvSpPr>
        <p:spPr>
          <a:xfrm>
            <a:off x="638753" y="300177"/>
            <a:ext cx="10873853" cy="6717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de-DE" sz="55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International </a:t>
            </a:r>
            <a:r>
              <a:rPr lang="de-DE" sz="55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experiences</a:t>
            </a:r>
            <a:r>
              <a:rPr lang="de-DE" sz="55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and modern </a:t>
            </a:r>
            <a:r>
              <a:rPr lang="de-DE" sz="55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solutions</a:t>
            </a:r>
            <a:r>
              <a:rPr lang="de-DE" sz="55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trenchless </a:t>
            </a:r>
            <a:r>
              <a:rPr lang="de-DE" sz="55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pipe</a:t>
            </a:r>
            <a:r>
              <a:rPr lang="de-DE" sz="55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55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renovation</a:t>
            </a:r>
            <a:endParaRPr lang="de-DE" sz="55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/>
            <a:endParaRPr lang="en-GB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ISTT – Connecting trenchless across the world.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AATT/ ÖGL – Experiences from another Trenchless Society – using the example of the Austrian Association for Trenchless Technology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 brief overview and introduction into “pipe repair” with stainless steel sleeves – using the example of the Quick-Lock systems</a:t>
            </a:r>
            <a:endParaRPr lang="de-DE" sz="3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de-DE" sz="6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75D469-F3EF-44FF-99B6-8AB13EB5EF21}"/>
              </a:ext>
            </a:extLst>
          </p:cNvPr>
          <p:cNvSpPr txBox="1"/>
          <p:nvPr/>
        </p:nvSpPr>
        <p:spPr>
          <a:xfrm>
            <a:off x="638753" y="6211116"/>
            <a:ext cx="112108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Place: 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3325 </a:t>
            </a:r>
            <a:r>
              <a:rPr lang="de-DE" sz="2500" dirty="0" err="1">
                <a:latin typeface="Arial" panose="020B0604020202020204" pitchFamily="34" charset="0"/>
                <a:cs typeface="Arial" panose="020B0604020202020204" pitchFamily="34" charset="0"/>
              </a:rPr>
              <a:t>Noszvaj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Date: 28. January 2026, Speaker: Mark André Haebler</a:t>
            </a:r>
          </a:p>
        </p:txBody>
      </p:sp>
    </p:spTree>
    <p:extLst>
      <p:ext uri="{BB962C8B-B14F-4D97-AF65-F5344CB8AC3E}">
        <p14:creationId xmlns:p14="http://schemas.microsoft.com/office/powerpoint/2010/main" val="304463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de-DE" sz="4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E743B82-AECC-4600-8C5A-D574F00B4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2" name="Inhaltsplatzhalter 11" descr="Ein Bild, das Text, Elektronik, Kamera enthält.&#10;&#10;Automatisch generierte Beschreibung">
            <a:extLst>
              <a:ext uri="{FF2B5EF4-FFF2-40B4-BE49-F238E27FC236}">
                <a16:creationId xmlns:a16="http://schemas.microsoft.com/office/drawing/2014/main" id="{5EE32A60-AE16-4AA2-AE63-16FCDE238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F901EC6-3F56-7681-0CCF-FE0BA79A6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343BB1-8326-63B1-526B-02DF34DB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B8581-9B0A-FBC6-F17A-605F7031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26" y="679450"/>
            <a:ext cx="10711826" cy="803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installation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E7F6F3-666D-04DC-8561-C401C0828010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haltsplatzhalter 6" descr="Ein Bild, das Netz, Spinnennetz, Spinne enthält.&#10;&#10;KI-generierte Inhalte können fehlerhaft sein.">
            <a:extLst>
              <a:ext uri="{FF2B5EF4-FFF2-40B4-BE49-F238E27FC236}">
                <a16:creationId xmlns:a16="http://schemas.microsoft.com/office/drawing/2014/main" id="{5403417C-B0CB-0E98-864E-4689F01081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151" y="2085622"/>
            <a:ext cx="5137573" cy="3853179"/>
          </a:xfrm>
        </p:spPr>
      </p:pic>
      <p:pic>
        <p:nvPicPr>
          <p:cNvPr id="10" name="Grafik 9" descr="Ein Bild, das Spirale, Kreis, Vortex enthält.&#10;&#10;KI-generierte Inhalte können fehlerhaft sein.">
            <a:extLst>
              <a:ext uri="{FF2B5EF4-FFF2-40B4-BE49-F238E27FC236}">
                <a16:creationId xmlns:a16="http://schemas.microsoft.com/office/drawing/2014/main" id="{9D61B20B-3EE5-33A7-A475-0AD75B5C8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700" y="2085622"/>
            <a:ext cx="5137576" cy="3853182"/>
          </a:xfrm>
          <a:prstGeom prst="rect">
            <a:avLst/>
          </a:prstGeom>
        </p:spPr>
      </p:pic>
      <p:pic>
        <p:nvPicPr>
          <p:cNvPr id="5" name="Grafik 4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45B23912-2B1E-FD13-932D-06EE8B89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Image result for Quick-Lock epdm rubber seal"/>
          <p:cNvSpPr>
            <a:spLocks noChangeAspect="1" noChangeArrowheads="1"/>
          </p:cNvSpPr>
          <p:nvPr/>
        </p:nvSpPr>
        <p:spPr bwMode="auto">
          <a:xfrm>
            <a:off x="5943600" y="2280138"/>
            <a:ext cx="1301262" cy="13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A4D67616-2981-48F4-FE63-DEF7A147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36" y="777553"/>
            <a:ext cx="4331735" cy="5775647"/>
          </a:xfrm>
          <a:prstGeom prst="rect">
            <a:avLst/>
          </a:pr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2F5FFB9-D563-A997-7F35-BC9D8DFFF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6" name="Grafik 12" descr="Ein Bild, das Design, Licht, Auto enthält.&#10;&#10;KI-generierte Inhalte können fehlerhaft sein.">
            <a:extLst>
              <a:ext uri="{FF2B5EF4-FFF2-40B4-BE49-F238E27FC236}">
                <a16:creationId xmlns:a16="http://schemas.microsoft.com/office/drawing/2014/main" id="{4DCA50F5-25FB-DFC6-7616-A85871A2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6" y="1518173"/>
            <a:ext cx="6786657" cy="382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22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44FDF-80ED-47F5-8776-E095A8A7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145" y="808185"/>
            <a:ext cx="6307710" cy="671823"/>
          </a:xfrm>
        </p:spPr>
        <p:txBody>
          <a:bodyPr>
            <a:normAutofit/>
          </a:bodyPr>
          <a:lstStyle/>
          <a:p>
            <a:r>
              <a:rPr lang="de-DE" sz="4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Examples</a:t>
            </a:r>
            <a:r>
              <a:rPr lang="de-DE" sz="4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4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construction</a:t>
            </a:r>
            <a:r>
              <a:rPr lang="de-DE" sz="4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4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site</a:t>
            </a:r>
            <a:endParaRPr lang="de-DE" sz="4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5" name="Inhaltsplatzhalter 5" descr="Ein Bild, das blau, sitzend, dunkel, halb enthält.&#10;&#10;Automatisch generierte Beschreibung">
            <a:extLst>
              <a:ext uri="{FF2B5EF4-FFF2-40B4-BE49-F238E27FC236}">
                <a16:creationId xmlns:a16="http://schemas.microsoft.com/office/drawing/2014/main" id="{8C1AD65C-E526-49E0-9394-8B6E1454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" y="1823167"/>
            <a:ext cx="3263503" cy="4351338"/>
          </a:xfrm>
        </p:spPr>
      </p:pic>
      <p:pic>
        <p:nvPicPr>
          <p:cNvPr id="4" name="Inhaltsplatzhalter 11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A1829D1A-57E0-479E-8F8E-1A6F549753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02" y="2055736"/>
            <a:ext cx="5181600" cy="3886200"/>
          </a:xfrm>
          <a:prstGeom prst="rect">
            <a:avLst/>
          </a:prstGeom>
        </p:spPr>
      </p:pic>
      <p:pic>
        <p:nvPicPr>
          <p:cNvPr id="6" name="Grafik 5" descr="Ein Bild, das drinnen, Pfanne enthält.&#10;&#10;Automatisch generierte Beschreibung">
            <a:extLst>
              <a:ext uri="{FF2B5EF4-FFF2-40B4-BE49-F238E27FC236}">
                <a16:creationId xmlns:a16="http://schemas.microsoft.com/office/drawing/2014/main" id="{7CD4F4B2-4BC3-4447-96E0-9DAAA668A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1823167"/>
            <a:ext cx="3263504" cy="43513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43BE7E-30DD-483F-BE6F-17E22DC14D6B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E3B2F13-9EA8-D1A5-03A2-9C673925C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BBF38A-3A1C-A2D6-3CFE-F9F5C188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4A8B97-16B5-6F99-6821-11E21237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5645" y="2073590"/>
            <a:ext cx="5215320" cy="27108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PIPE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 + HD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D6BF42-3B87-3250-5AC6-87E6694F2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r="2068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Grafik 4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88BC35A2-7505-673A-004C-81D65E6DD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1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A73104-BC50-E238-C81D-7348B31C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4F491F-BE7E-204B-E79D-E3390F96B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496" y="2445774"/>
            <a:ext cx="6167826" cy="15162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LinerEnd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PIPE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LD+HD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6358E2-60AB-75D3-6014-C69D5AF5EAFC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8DD55D-712E-820E-22B8-BD7428A69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71866" y="100290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B9D8454C-A5A9-C33A-6223-E5640BA5C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0D44AC-226D-4FA4-BD13-39C94E959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8495" y="1982020"/>
            <a:ext cx="4681040" cy="6359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Flex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BIG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QL-SYSTEMS are available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0EA188-E359-4866-ABC0-392DF20DF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1712"/>
          <a:stretch/>
        </p:blipFill>
        <p:spPr>
          <a:xfrm>
            <a:off x="0" y="993068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734EEFB7-095B-AFD1-2C6E-F076B5153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B21E38-AB8C-5F1F-3593-76C702835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7652669" y="955504"/>
            <a:ext cx="3822263" cy="4351338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962" name="Rectangle 2">
            <a:extLst>
              <a:ext uri="{FF2B5EF4-FFF2-40B4-BE49-F238E27FC236}">
                <a16:creationId xmlns:a16="http://schemas.microsoft.com/office/drawing/2014/main" id="{88F16913-ECB9-4639-B342-A635B026D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5149" y="739604"/>
            <a:ext cx="7524750" cy="4318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de-DE" altLang="de-D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13">
            <a:extLst>
              <a:ext uri="{FF2B5EF4-FFF2-40B4-BE49-F238E27FC236}">
                <a16:creationId xmlns:a16="http://schemas.microsoft.com/office/drawing/2014/main" id="{3096094C-7EF3-4298-9960-1BBF7113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1298576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4" name="Datumsplatzhalter 3">
            <a:extLst>
              <a:ext uri="{FF2B5EF4-FFF2-40B4-BE49-F238E27FC236}">
                <a16:creationId xmlns:a16="http://schemas.microsoft.com/office/drawing/2014/main" id="{C0217DAC-427C-46E8-A635-1FF5E570AA4F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8" name="Textfeld 8">
            <a:extLst>
              <a:ext uri="{FF2B5EF4-FFF2-40B4-BE49-F238E27FC236}">
                <a16:creationId xmlns:a16="http://schemas.microsoft.com/office/drawing/2014/main" id="{26FAACF8-311C-409B-BB3D-C630F271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68" y="1466268"/>
            <a:ext cx="10308284" cy="463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environmentally friendly - no waste on site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no construction chemicals needed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all over the year easily usable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force / form-fitting fixed to the wall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long life span - 50+ years design life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permanently elastic and tight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2 rows of teeth at each lock for added strength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3 gears: 2 gears run along teeth of sleeve and the 3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gear prevents unlocking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teeth are positioned close together for a tight seal 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F3D5A426-FE26-786D-5108-0F148B59B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13">
            <a:extLst>
              <a:ext uri="{FF2B5EF4-FFF2-40B4-BE49-F238E27FC236}">
                <a16:creationId xmlns:a16="http://schemas.microsoft.com/office/drawing/2014/main" id="{3096094C-7EF3-4298-9960-1BBF7113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1298576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4" name="Datumsplatzhalter 3">
            <a:extLst>
              <a:ext uri="{FF2B5EF4-FFF2-40B4-BE49-F238E27FC236}">
                <a16:creationId xmlns:a16="http://schemas.microsoft.com/office/drawing/2014/main" id="{C0217DAC-427C-46E8-A635-1FF5E570AA4F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22E4BD76-7157-4747-B6A1-3FD0968F9054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0968" name="Textfeld 8">
            <a:extLst>
              <a:ext uri="{FF2B5EF4-FFF2-40B4-BE49-F238E27FC236}">
                <a16:creationId xmlns:a16="http://schemas.microsoft.com/office/drawing/2014/main" id="{26FAACF8-311C-409B-BB3D-C630F271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61" y="587706"/>
            <a:ext cx="11340363" cy="60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statically stabilizing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dewatering only partially necessary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no cure times (safe times on site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economic efficiency)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first partial renovation system with a type statics for the AZ II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for partial AND serial installations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tested up to an external pressure of 1.5 bar = 15 m water column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longitudinal cracks and body formation up to 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ovalization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3-max5%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protect liner ends against damages from jetting and cleaning or crawler entry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incorporates the thickness of the liner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seals pipe end to keep infiltration from getting behind the liner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Quick-Lock Flex is designed to handle offsets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Quick-Lock (DN100 / 125 / 150 short) </a:t>
            </a:r>
            <a:r>
              <a:rPr lang="en-US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designed to go thru bands and for rising mains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various approvals </a:t>
            </a:r>
            <a:endParaRPr kumimoji="0" lang="de-DE" alt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C6540219-65C8-4F01-1606-712F8DB25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2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891" name="Rectangle 12289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 descr="Ein Bild, das Bautechnik, Schwarzweiß, Stahl, Gebäude enthält.&#10;&#10;Automatisch generierte Beschreibung">
            <a:extLst>
              <a:ext uri="{FF2B5EF4-FFF2-40B4-BE49-F238E27FC236}">
                <a16:creationId xmlns:a16="http://schemas.microsoft.com/office/drawing/2014/main" id="{F7015419-688B-9D22-694A-7DE7BB01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2893" name="Rectangle 12289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86" name="Textfeld 9">
            <a:extLst>
              <a:ext uri="{FF2B5EF4-FFF2-40B4-BE49-F238E27FC236}">
                <a16:creationId xmlns:a16="http://schemas.microsoft.com/office/drawing/2014/main" id="{0910383D-A5FC-4A09-B57A-786102B7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2963" y="722305"/>
            <a:ext cx="344576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de-DE" sz="5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de-DE" sz="5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your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de-DE" sz="5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attention!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CABE9C-B424-4E1A-9770-08A4A973C623}"/>
              </a:ext>
            </a:extLst>
          </p:cNvPr>
          <p:cNvSpPr txBox="1"/>
          <p:nvPr/>
        </p:nvSpPr>
        <p:spPr>
          <a:xfrm>
            <a:off x="7735878" y="6458317"/>
            <a:ext cx="3445766" cy="3050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0" i="1" dirty="0">
                <a:solidFill>
                  <a:schemeClr val="bg1"/>
                </a:solidFill>
                <a:effectLst/>
              </a:rPr>
              <a:t>©Uhrig Kanaltechnik GmbH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EC7C74C-E22A-4018-88C5-53499BAB655F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endParaRPr lang="de-DE" sz="2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E5979F06-892B-3B39-24FA-BDC6104EC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68124-E969-44B4-9747-506CD3CB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A3A683-170C-4725-8FEA-490EC8FD6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Uhrig_QL_Film_01a_NEWLOGO_0206_1080p">
            <a:hlinkClick r:id="" action="ppaction://media"/>
            <a:extLst>
              <a:ext uri="{FF2B5EF4-FFF2-40B4-BE49-F238E27FC236}">
                <a16:creationId xmlns:a16="http://schemas.microsoft.com/office/drawing/2014/main" id="{56344C3E-3AF4-4C66-A1EC-79A9887F8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6.jpeg">
            <a:extLst>
              <a:ext uri="{FF2B5EF4-FFF2-40B4-BE49-F238E27FC236}">
                <a16:creationId xmlns:a16="http://schemas.microsoft.com/office/drawing/2014/main" id="{BB75F716-0CBE-426E-8F2C-7BC4EB31B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366" y="1165151"/>
            <a:ext cx="10348618" cy="518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7CD1BD1-07E9-4C74-BE90-ADB3C2BBDE93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C1F160-CEE9-7B54-B1C8-F701B25F703C}"/>
              </a:ext>
            </a:extLst>
          </p:cNvPr>
          <p:cNvSpPr txBox="1"/>
          <p:nvPr/>
        </p:nvSpPr>
        <p:spPr>
          <a:xfrm>
            <a:off x="2763036" y="812401"/>
            <a:ext cx="927130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Simplicity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and </a:t>
            </a:r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economic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efficiency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with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30+ </a:t>
            </a:r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years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experience</a:t>
            </a:r>
            <a:r>
              <a:rPr lang="de-DE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</a:t>
            </a:r>
            <a:r>
              <a:rPr lang="de-DE" sz="3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field</a:t>
            </a:r>
            <a:endParaRPr lang="de-DE" sz="38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Grafik 2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A5E45F21-BDAE-768A-F337-8E856ED1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29" y="424118"/>
            <a:ext cx="10515600" cy="1325563"/>
          </a:xfrm>
        </p:spPr>
        <p:txBody>
          <a:bodyPr>
            <a:normAutofit/>
          </a:bodyPr>
          <a:lstStyle/>
          <a:p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What´s Quick-Lock and what´s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mechanical point repair system, that can be installed with limited manpower in a matter of minutes with any CCTV crawler.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Standard for interior pipe diameters DN100 – DN800 as a single sleeve version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LinerEnd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connections from DN100 – DN800 single sleeve version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BIG from DN800 – DN3000 in 2-, 3- or 4-part system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BIG from DN700 - DN2400 in 2- and 3-part system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for pressure pipe LD and HD from DN100 – DN800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pressure pipe LD and HD from DN100 – DN600</a:t>
            </a:r>
          </a:p>
          <a:p>
            <a:endParaRPr lang="en-US" dirty="0"/>
          </a:p>
        </p:txBody>
      </p:sp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2405918A-2FFF-8B68-D8DE-A79B49D82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3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BA42130-A9DD-42C5-9AA2-B1FDF51DD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446317"/>
            <a:ext cx="6554058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b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09FAFC70-BB1B-4279-804C-5093D0D1E6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34954" y="1321398"/>
            <a:ext cx="5561046" cy="214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Leaks (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infiltration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exfiltration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Cracks (longitudinal, radial and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Fragmentation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Leaking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offsets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Root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40D6EFF5-DBDD-472B-9FE8-F685751CF68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096000" y="1321398"/>
            <a:ext cx="5865844" cy="2147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Closing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sealing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unused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laterals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spalling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structual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LinerEnd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Manhole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</a:pPr>
            <a:endParaRPr lang="de-DE" altLang="de-DE" dirty="0"/>
          </a:p>
        </p:txBody>
      </p:sp>
      <p:sp>
        <p:nvSpPr>
          <p:cNvPr id="19462" name="Datumsplatzhalter 3">
            <a:extLst>
              <a:ext uri="{FF2B5EF4-FFF2-40B4-BE49-F238E27FC236}">
                <a16:creationId xmlns:a16="http://schemas.microsoft.com/office/drawing/2014/main" id="{966C107B-C9F2-443F-8ED6-88F64A01BF15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04B86267-D639-4987-976C-E9E55E26A0A1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8D79DE-8464-4EA3-851E-3BB5A04405D3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E1AA3-5E09-91CC-2899-39A588E7E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6520"/>
            <a:ext cx="12192000" cy="2355859"/>
          </a:xfrm>
          <a:prstGeom prst="rect">
            <a:avLst/>
          </a:prstGeom>
        </p:spPr>
      </p:pic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59A87C91-D40C-11C6-88FC-6BF929E88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1A3442-D952-42CB-A5B3-326F27852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8369737" y="1822493"/>
            <a:ext cx="3822263" cy="4351338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Stainless Steel Sleeve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2629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316L stainless steel (1.4404)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Maintains high corrosion resistance - functional for both sewage and potable water.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904L stainless steel (1.4539)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Maintains seawater corrosion resistance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sz="4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Seals </a:t>
            </a:r>
          </a:p>
          <a:p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EPDM-Seal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sewage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Silicone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potable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NBR-Seal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and gas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FB3BBF26-9510-C3D3-0246-6879B17E2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8AD213B-2BA2-41D1-97F5-0CEDC3B354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5859" r="-1" b="15978"/>
          <a:stretch/>
        </p:blipFill>
        <p:spPr>
          <a:xfrm>
            <a:off x="7555206" y="4498742"/>
            <a:ext cx="3971916" cy="21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15" y="1205961"/>
            <a:ext cx="10522572" cy="734881"/>
          </a:xfrm>
        </p:spPr>
        <p:txBody>
          <a:bodyPr anchor="b">
            <a:noAutofit/>
          </a:bodyPr>
          <a:lstStyle/>
          <a:p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Installation packers for point repair </a:t>
            </a:r>
            <a:r>
              <a:rPr lang="de-DE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and Installation </a:t>
            </a:r>
            <a:r>
              <a:rPr lang="de-DE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balloons</a:t>
            </a:r>
            <a:r>
              <a:rPr lang="de-DE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for</a:t>
            </a:r>
            <a:r>
              <a:rPr lang="de-DE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de-DE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LinerEnd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934" y="2726876"/>
            <a:ext cx="3664826" cy="3897804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Packers provide uniform expansion pressure throughout the overall sleeve length.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Inflation of packer controlled from above ground.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7C592F26-492E-7355-40CB-2E6E02064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7" name="Inhaltsplatzhalter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37168AFD-5654-6526-FFBF-A8E8C0C07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60"/>
          <a:stretch>
            <a:fillRect/>
          </a:stretch>
        </p:blipFill>
        <p:spPr>
          <a:xfrm rot="5400000">
            <a:off x="4222090" y="2560472"/>
            <a:ext cx="4672927" cy="3393840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4CADF79E-1AF0-1E99-8ED7-D257CF5EE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-3"/>
          <a:stretch>
            <a:fillRect/>
          </a:stretch>
        </p:blipFill>
        <p:spPr>
          <a:xfrm>
            <a:off x="8255474" y="1920928"/>
            <a:ext cx="3439354" cy="4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de-DE" sz="4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5095BF6-DFCF-479D-9FEC-3A9CC1E81E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Inhaltsplatzhalter 9" descr="Ein Bild, das Text, Elektronik, Lautsprecher enthält.&#10;&#10;Automatisch generierte Beschreibung">
            <a:extLst>
              <a:ext uri="{FF2B5EF4-FFF2-40B4-BE49-F238E27FC236}">
                <a16:creationId xmlns:a16="http://schemas.microsoft.com/office/drawing/2014/main" id="{B772FA4F-BA85-4B97-B5D0-0198B2445A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058194"/>
            <a:ext cx="5181600" cy="3886200"/>
          </a:xfr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85BF1F-D377-4653-AB7C-15FC1C8A4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97818"/>
            <a:ext cx="5181600" cy="3886200"/>
          </a:xfrm>
          <a:prstGeom prst="rect">
            <a:avLst/>
          </a:pr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1CE991E8-DFA0-9536-C532-7023F67934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de-DE" sz="4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F3D87F3-5693-4E3A-92CC-F6A1414AE1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2" name="Inhaltsplatzhalter 11" descr="Ein Bild, das Text, Elektronik, drinnen, festlegen enthält.&#10;&#10;Automatisch generierte Beschreibung">
            <a:extLst>
              <a:ext uri="{FF2B5EF4-FFF2-40B4-BE49-F238E27FC236}">
                <a16:creationId xmlns:a16="http://schemas.microsoft.com/office/drawing/2014/main" id="{3561CD63-2A77-468B-BF0C-C78A20648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47DA244-B0EB-68E3-34F3-16A7B581D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4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5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6.xml><?xml version="1.0" encoding="utf-8"?>
<a:theme xmlns:a="http://schemas.openxmlformats.org/drawingml/2006/main" name="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775</Words>
  <Application>Microsoft Office PowerPoint</Application>
  <PresentationFormat>Breitbild</PresentationFormat>
  <Paragraphs>135</Paragraphs>
  <Slides>19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Office</vt:lpstr>
      <vt:lpstr>1_Office</vt:lpstr>
      <vt:lpstr>2_Office</vt:lpstr>
      <vt:lpstr>4_Office</vt:lpstr>
      <vt:lpstr>5_Office</vt:lpstr>
      <vt:lpstr>PowerPoint-Präsentation</vt:lpstr>
      <vt:lpstr>PowerPoint-Präsentation</vt:lpstr>
      <vt:lpstr>PowerPoint-Präsentation</vt:lpstr>
      <vt:lpstr>What´s Quick-Lock and what´s NEW?</vt:lpstr>
      <vt:lpstr>Applications for Quick-Lock</vt:lpstr>
      <vt:lpstr>Stainless Steel Sleeve </vt:lpstr>
      <vt:lpstr>Installation packers for point repair and Installation balloons for LinerEnd </vt:lpstr>
      <vt:lpstr>Single installation</vt:lpstr>
      <vt:lpstr>Single installation</vt:lpstr>
      <vt:lpstr>Single installation</vt:lpstr>
      <vt:lpstr>Serial installation</vt:lpstr>
      <vt:lpstr>PowerPoint-Präsentation</vt:lpstr>
      <vt:lpstr>Examples construction site</vt:lpstr>
      <vt:lpstr>PowerPoint-Präsentation</vt:lpstr>
      <vt:lpstr>PowerPoint-Präsentation</vt:lpstr>
      <vt:lpstr>PowerPoint-Präsentation</vt:lpstr>
      <vt:lpstr>Advantages over other systems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Lock Competitors</dc:title>
  <dc:creator>Nick Sebastian</dc:creator>
  <cp:lastModifiedBy>Haebler, Mark André</cp:lastModifiedBy>
  <cp:revision>201</cp:revision>
  <dcterms:created xsi:type="dcterms:W3CDTF">2016-12-13T16:45:14Z</dcterms:created>
  <dcterms:modified xsi:type="dcterms:W3CDTF">2026-01-26T14:25:23Z</dcterms:modified>
</cp:coreProperties>
</file>