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616" r:id="rId3"/>
    <p:sldId id="604" r:id="rId4"/>
    <p:sldId id="609" r:id="rId5"/>
    <p:sldId id="263" r:id="rId6"/>
    <p:sldId id="606" r:id="rId7"/>
    <p:sldId id="392" r:id="rId8"/>
    <p:sldId id="257" r:id="rId9"/>
    <p:sldId id="614" r:id="rId10"/>
    <p:sldId id="288" r:id="rId11"/>
    <p:sldId id="615" r:id="rId12"/>
    <p:sldId id="262" r:id="rId13"/>
    <p:sldId id="619" r:id="rId14"/>
    <p:sldId id="620" r:id="rId15"/>
    <p:sldId id="461" r:id="rId16"/>
    <p:sldId id="608" r:id="rId17"/>
    <p:sldId id="617" r:id="rId18"/>
    <p:sldId id="260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ács Attila" initials="RA" lastIdx="1" clrIdx="0">
    <p:extLst>
      <p:ext uri="{19B8F6BF-5375-455C-9EA6-DF929625EA0E}">
        <p15:presenceInfo xmlns:p15="http://schemas.microsoft.com/office/powerpoint/2012/main" userId="S-1-5-21-1640526657-1060015529-1807597833-12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4632" autoAdjust="0"/>
  </p:normalViewPr>
  <p:slideViewPr>
    <p:cSldViewPr snapToGrid="0">
      <p:cViewPr varScale="1">
        <p:scale>
          <a:sx n="81" d="100"/>
          <a:sy n="81" d="100"/>
        </p:scale>
        <p:origin x="806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435"/>
    </p:cViewPr>
  </p:sorter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Munka1!$A$1:$A$10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  <c:pt idx="5">
                  <c:v>40</c:v>
                </c:pt>
                <c:pt idx="6">
                  <c:v>45</c:v>
                </c:pt>
                <c:pt idx="7">
                  <c:v>50</c:v>
                </c:pt>
                <c:pt idx="8">
                  <c:v>55</c:v>
                </c:pt>
                <c:pt idx="9">
                  <c:v>60</c:v>
                </c:pt>
              </c:numCache>
            </c:numRef>
          </c:xVal>
          <c:yVal>
            <c:numRef>
              <c:f>Munka1!$B$1:$B$10</c:f>
              <c:numCache>
                <c:formatCode>General</c:formatCode>
                <c:ptCount val="10"/>
                <c:pt idx="0">
                  <c:v>5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5</c:v>
                </c:pt>
                <c:pt idx="7">
                  <c:v>10</c:v>
                </c:pt>
                <c:pt idx="8">
                  <c:v>25</c:v>
                </c:pt>
                <c:pt idx="9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F6D-4728-A4D1-D5E2BD565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1848176"/>
        <c:axId val="371851312"/>
      </c:scatterChart>
      <c:valAx>
        <c:axId val="371848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71851312"/>
        <c:crosses val="autoZero"/>
        <c:crossBetween val="midCat"/>
      </c:valAx>
      <c:valAx>
        <c:axId val="37185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718481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7178C-0D00-4ECD-B0E2-1D966463E8F6}" type="datetimeFigureOut">
              <a:rPr lang="hu-HU" smtClean="0"/>
              <a:t>2026. 01. 26.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45CED-435D-4F95-ABC3-8104B1FDA3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284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5CED-435D-4F95-ABC3-8104B1FDA3F4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9894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48217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Szakmai napok kellenek!!</a:t>
            </a:r>
          </a:p>
          <a:p>
            <a:r>
              <a:rPr lang="hu-HU" dirty="0"/>
              <a:t>Ötletek??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5CED-435D-4F95-ABC3-8104B1FDA3F4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4848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B20E1-65C3-53D9-7796-9B66C66F1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8A3E0F59-B6CF-6B71-21C1-2DCDA9CBD8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6B2ABC33-6FDA-55D1-362D-A1023B1A4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Szakmai napok kellenek!!</a:t>
            </a:r>
          </a:p>
          <a:p>
            <a:r>
              <a:rPr lang="hu-HU" dirty="0"/>
              <a:t>Ötletek??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AE5E0CB-96C7-68B2-B83C-A239F4B113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445CED-435D-4F95-ABC3-8104B1FDA3F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280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76399-CA2B-23B6-FEE7-2D8316D71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73E28A08-6A19-EBC6-C7AA-C58B93F2E7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FE70027B-3129-261B-B12A-C00F1A515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Szakmai napok kellenek!!</a:t>
            </a:r>
          </a:p>
          <a:p>
            <a:r>
              <a:rPr lang="hu-HU" dirty="0"/>
              <a:t>Ötletek??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69D6DF8-31D0-9CF9-98BC-96DDA81B2A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445CED-435D-4F95-ABC3-8104B1FDA3F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647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5CED-435D-4F95-ABC3-8104B1FDA3F4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2150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65820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54E73-DF43-7675-4415-853C186A1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9CAC261D-D80E-58E8-DA51-D4256F385E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337D868F-C6AA-4F59-C2CE-2639A42A7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1EED513-E250-7B7D-7B6D-503E7F6C3B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5CED-435D-4F95-ABC3-8104B1FDA3F4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1754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EB614-8406-8AC1-0E22-CC1523B06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01048E25-3FDD-39DF-874A-037D0CDB4D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CFB3D91D-B2D8-4EB6-9CB0-54092A02E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87DC178-5936-A177-81AC-24C39226BF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5CED-435D-4F95-ABC3-8104B1FDA3F4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583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2780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28642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5CED-435D-4F95-ABC3-8104B1FDA3F4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9256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43793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5CED-435D-4F95-ABC3-8104B1FDA3F4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2189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95448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4481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B64CCC-FFF2-49BD-8381-DCC7FBAB9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4F84759-464C-4F59-9582-4791308BF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63247F2-FFAD-4686-AA96-F88102C68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2026. 01. 26.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D0976CF-C3A4-47B8-9CE4-05EDA196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D59493F-43A9-4BED-946F-0E327021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232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5E83EB-C586-4F66-BA31-E81BDCA8E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88A1136-F517-4354-B094-0606A3E3F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AC54D4F-40D6-496A-8DF2-DAA27443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2026. 01. 26.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04A24C0-CBAD-4A8B-8D40-80871D016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A2F4800-8CFB-42D8-81C0-0A33613C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961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943FA47-B2D3-4937-A454-FC94B25CA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DDED652-4470-4215-A5B4-CC0E0235E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336BA70-71A6-4977-8C7E-1217B13A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2026. 01. 26.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4732711-752F-49A7-9933-16F6BF454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54A8AD0-37A6-4FB7-AD4F-DDBE27F5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75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597FBE-DBA6-478D-A880-C133BA181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A79A922-38DC-4DC4-98FD-FD9E2A41D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301DC33-16F7-4833-A98E-1ACDD821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2026. 01. 26.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A0F9265-7D1F-4AEA-AAD7-14A597E99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0D9F50-5487-4F74-B797-E7FE8299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645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747E5F-BB66-4B2A-82C3-956882D9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8D61624-321E-4DC2-AE02-D3B1BF84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729774C-00E3-40D4-8682-68E4870BD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2026. 01. 26.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AE5BFD0-41F3-4675-A4CB-3FFD4B01D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F13F715-1A90-4B29-AE76-9D95C10CC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633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5228D2-4244-49A6-A4EA-92D3511AA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7A4A949-80B0-4BD6-8451-2CF1FD6CA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EF584B9-0ECE-4F16-BF90-1212E3F08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756553C-435A-48D9-834E-8FA7D24C6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2026. 01. 26.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98D7CF2-972A-479C-B59F-AF24AF4ED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C501F13-8950-400E-A57D-F04DE472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493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61104F-BBFC-4F48-8D62-26C31487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FC5267D-570B-490A-84ED-EC3EAD7A1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6DBC15D-02FB-4898-92A0-4A0EA3467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6CA173F-C36B-4449-8F5E-D568500FD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DEC875AA-A470-4C00-93CC-30580388A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09FF72F-A691-49DD-8973-5174DB504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2026. 01. 26.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16C766D-A2E2-4FD7-9532-4AA51DD39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3E86976A-4CA1-4701-9A5F-305CCD60D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905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C3CBFA-99CD-43CA-9E5D-BFE9481F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DBB77C1-56A1-4BB7-822A-9C2942BEA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2026. 01. 26.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DD14439-2B20-40FC-B4D6-0387ED821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07C0DA1-7B5A-47AC-B07B-422F2C3B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185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C2F7A8F-62F1-4D87-B7D9-3DE8D278B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2026. 01. 26.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628CE70-B5C7-4BEE-98EC-F8E65188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3508169-351A-4083-BD6F-05305113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680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D20A54-A006-4AC7-8B65-A69B0FA6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E4B6A68-7259-4C3A-904E-C440ED6B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AD4BF8A-E434-49C6-8175-52D99C92C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E49BFAB-1B10-4448-B53E-FBEEB23FF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2026. 01. 26.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F63BD07-43F9-4855-8BA1-C3A9CFEDC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ADDD6AB-9EC9-4AA9-826D-ED22BA7A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293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29BED2-7B93-48B3-81C8-A8C4D30C0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6E975FEE-831C-42CA-BA88-CE557D8060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86DFAC1-29DB-4653-8866-E55E0A1CE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680F43A-A162-4158-AAC8-76F779FE1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2026. 01. 26.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FEFC532-2DC7-4D7C-8FDD-3BE8E2CE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2F58E5B-21BD-490D-B953-44DCCB31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4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9E070F7-33A1-4536-82F1-DF1AD855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E71C755-CA14-4338-B292-36B37D8BC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41D889A-661F-4629-9113-CED7E5E0A2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D8F68-CCEB-4A8B-8D47-94A9B3813E01}" type="datetimeFigureOut">
              <a:rPr lang="hu-HU" smtClean="0"/>
              <a:t>2026. 01. 26.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5AEE987-F829-4450-860B-BD04AACDF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56B6713-0F04-474D-8D12-F2C866B86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041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05BD8A-F9E7-420B-B9BB-193C17448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9450"/>
            <a:ext cx="9144000" cy="3393350"/>
          </a:xfrm>
        </p:spPr>
        <p:txBody>
          <a:bodyPr>
            <a:normAutofit/>
          </a:bodyPr>
          <a:lstStyle/>
          <a:p>
            <a:r>
              <a:rPr lang="hu-HU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Csőhálózati rekonstrukciós tapasztalatok – tervezések, építések és felújítások a gyakorlatban</a:t>
            </a:r>
            <a:endParaRPr lang="hu-HU" sz="5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1B69A59-F34F-4318-AB09-0C98F9EFE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7675"/>
            <a:ext cx="9144000" cy="820875"/>
          </a:xfrm>
        </p:spPr>
        <p:txBody>
          <a:bodyPr>
            <a:normAutofit lnSpcReduction="10000"/>
          </a:bodyPr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Radács Attila </a:t>
            </a:r>
          </a:p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MaVíz Műszaki Bizottság elnöke</a:t>
            </a:r>
          </a:p>
        </p:txBody>
      </p:sp>
    </p:spTree>
    <p:extLst>
      <p:ext uri="{BB962C8B-B14F-4D97-AF65-F5344CB8AC3E}">
        <p14:creationId xmlns:p14="http://schemas.microsoft.com/office/powerpoint/2010/main" val="925513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1538" y="1196975"/>
            <a:ext cx="4394200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19289" y="549275"/>
            <a:ext cx="3786187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706582" y="4428585"/>
            <a:ext cx="10099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i="1" dirty="0">
                <a:latin typeface="Calibri" panose="020F0502020204030204" pitchFamily="34" charset="0"/>
                <a:ea typeface="Calibri" panose="020F0502020204030204" pitchFamily="34" charset="0"/>
              </a:rPr>
              <a:t>1 km csatornavezetékre jutó meghibásodások számának alakulása 2014-2024. év között </a:t>
            </a:r>
            <a:r>
              <a:rPr lang="hu-HU" sz="1400" i="1" dirty="0">
                <a:latin typeface="Calibri" panose="020F0502020204030204" pitchFamily="34" charset="0"/>
                <a:ea typeface="Calibri" panose="020F0502020204030204" pitchFamily="34" charset="0"/>
              </a:rPr>
              <a:t>(forrás: </a:t>
            </a:r>
            <a:r>
              <a:rPr lang="hu-HU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MaVíz</a:t>
            </a:r>
            <a:r>
              <a:rPr lang="hu-HU" sz="1400" i="1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hu-HU" sz="140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1D9E041-9A68-CDA0-FD15-C854708900AD}"/>
              </a:ext>
            </a:extLst>
          </p:cNvPr>
          <p:cNvSpPr txBox="1"/>
          <p:nvPr/>
        </p:nvSpPr>
        <p:spPr>
          <a:xfrm>
            <a:off x="762000" y="5458691"/>
            <a:ext cx="11012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>
                <a:latin typeface="Calibri" panose="020F0502020204030204" pitchFamily="34" charset="0"/>
                <a:ea typeface="Calibri" panose="020F0502020204030204" pitchFamily="34" charset="0"/>
              </a:rPr>
              <a:t>Szennyvízcsatorna</a:t>
            </a:r>
            <a:r>
              <a:rPr lang="hu-HU" sz="24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u-HU" sz="2400" b="1" i="1" dirty="0">
                <a:latin typeface="Calibri" panose="020F0502020204030204" pitchFamily="34" charset="0"/>
                <a:ea typeface="Calibri" panose="020F0502020204030204" pitchFamily="34" charset="0"/>
              </a:rPr>
              <a:t>rekonstrukciós érték 2025.: </a:t>
            </a:r>
            <a:r>
              <a:rPr lang="hu-HU" sz="2400" i="1" dirty="0">
                <a:latin typeface="Calibri" panose="020F0502020204030204" pitchFamily="34" charset="0"/>
                <a:ea typeface="Calibri" panose="020F0502020204030204" pitchFamily="34" charset="0"/>
              </a:rPr>
              <a:t>Tervezett: 46,7 km, Várható: 26,6 km.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A611FA4-1BAD-A1EC-036F-34CCEFF17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43" y="707010"/>
            <a:ext cx="10318379" cy="3552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71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D9A069-6279-40AA-9360-A559BE42B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5" y="365125"/>
            <a:ext cx="11262048" cy="1325563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Egyéb hatások, változások – amik nem segítenek…. – ivóvíz és szennyvíz csatorna hálózaton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BEC87B-FE66-4189-AE12-2831EB5B9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Változó igénybevétel</a:t>
            </a:r>
            <a:endParaRPr lang="hu-HU" sz="16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Országon belüli vándorlás,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Éghajlati változások,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Nincs ára a víznek,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Kapacitás hányok kialakulása</a:t>
            </a:r>
          </a:p>
          <a:p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Korábbi nagyobb „ipari” igénybevétel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Hosszabb tartózkodási idők,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Vízminőségi problémák</a:t>
            </a:r>
          </a:p>
          <a:p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Kivitelezési hiányosságok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Anyag hibák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Kivitelezési hibák (infiltráció a csatorna hálózaton)</a:t>
            </a: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19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6EF9B3-939F-61D8-87E9-CFF94A9C4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5CCA8A-0C07-7679-F5AD-A01BAE357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5" y="365125"/>
            <a:ext cx="11262048" cy="1325563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Kitakarás nélküli technológia alkalmazásának előnyei a jelenlegi körülmények között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C0F9C2-42F9-4913-1282-0791C8B18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Engedélyezési folyamat jelentősen rövidebb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Minimális közterület bontás,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Minimális társközművek érintettsége,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Meglévő nyomvonal, magánterületek tulajdonosi egyezkedés, szolgalom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Vízjogi létesítési engedélyezés: </a:t>
            </a:r>
            <a:r>
              <a:rPr lang="hu-HU" b="1" dirty="0">
                <a:solidFill>
                  <a:schemeClr val="accent5">
                    <a:lumMod val="50000"/>
                  </a:schemeClr>
                </a:solidFill>
              </a:rPr>
              <a:t>maximum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u-HU" b="1" dirty="0">
                <a:solidFill>
                  <a:schemeClr val="accent5">
                    <a:lumMod val="50000"/>
                  </a:schemeClr>
                </a:solidFill>
              </a:rPr>
              <a:t>bejelentés köteles!! </a:t>
            </a:r>
            <a:r>
              <a:rPr lang="hu-HU" sz="2000" dirty="0">
                <a:solidFill>
                  <a:schemeClr val="accent5">
                    <a:lumMod val="50000"/>
                  </a:schemeClr>
                </a:solidFill>
              </a:rPr>
              <a:t>(ez több hónap előnyt is jelent)</a:t>
            </a:r>
          </a:p>
          <a:p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EVD kötelezettség (környezetvédelmi hatóság) nem értelmezhető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Távvezetékek esetében (belterület: &gt; 1 000 m, külterület: NATURA 2 000) </a:t>
            </a:r>
          </a:p>
          <a:p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Túlzott Önkormányzati igények 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Túlzott útfelújítási igények felmerülése elkerülhető</a:t>
            </a: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5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7C118E-11E5-70A6-F577-545E3A381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3456B4-46D2-1BC4-D68E-3E9344D6D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5" y="365125"/>
            <a:ext cx="11262048" cy="1325563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Kitakarás nélküli technológiák alkalmazásával kapcsolatos üzemeltetői tapasztalatok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FE8D37-38F0-B655-E503-A9C62A2B2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Ivóvíz vezetékek bélelésénél ne válasszuk az olcsóbb megoldásokat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Vákuumállóságot ne spóroljuk el, minimális költségtöbblet – hosszútávú üzemeltetés, </a:t>
            </a:r>
            <a:r>
              <a:rPr lang="hu-HU" sz="2000" dirty="0">
                <a:solidFill>
                  <a:schemeClr val="accent5">
                    <a:lumMod val="50000"/>
                  </a:schemeClr>
                </a:solidFill>
              </a:rPr>
              <a:t>(az adott rendszer más részein előálló hiba miatt kialakulhat vákuum jelenség),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Fontos a bélelés végpontjának megfelelő rögzítése</a:t>
            </a:r>
          </a:p>
          <a:p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Gravitációs szennyvízcsatorna esetében éljünk a spiráltekercselt bélelés előnyeivel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Minimális víz mellett is alkalmazható, 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Közterület bontás minimális,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Csőhálózat belső átmérő csökkenés elhanyagolható, viszont a cső belső falának érdességi tényezője jelentősen javul </a:t>
            </a:r>
            <a:r>
              <a:rPr lang="hu-HU" sz="2000" dirty="0">
                <a:solidFill>
                  <a:schemeClr val="accent5">
                    <a:lumMod val="50000"/>
                  </a:schemeClr>
                </a:solidFill>
              </a:rPr>
              <a:t>(csökken)</a:t>
            </a:r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Csőkapcsolati hibák megszűnnek,</a:t>
            </a:r>
          </a:p>
          <a:p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Hálózati szennyvíz átemelők és gravitációs aknák bélelés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Az új építés ideje jóval hosszabb és sok esetben hely sincs…,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Korszerű bélelő anyagok és eljárások,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Érdemes egy mobil (vontatható) szennyvíz átemelőre beruházni az üzemeltetőknek</a:t>
            </a: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87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D9A069-6279-40AA-9360-A559BE42B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16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chemeClr val="accent5">
                    <a:lumMod val="50000"/>
                  </a:schemeClr>
                </a:solidFill>
              </a:rPr>
              <a:t>Rekonstrukció finanszírozási lehetőségei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BEC87B-FE66-4189-AE12-2831EB5B9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237"/>
            <a:ext cx="10515600" cy="470272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Víziközmű eszközön végzett fejlesztés 2024-ben 125,2 Mrd Ft, ebből rekonstrukció: 29,2 Mrd Ft.</a:t>
            </a:r>
          </a:p>
          <a:p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Források a szolgáltatási díjakból és az állami támogatásból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díjban megképződő ÉCS-re, a 2024. január 1.-től érvénybe lépett 25/2023. EM rendelet miatt (nem lakossági alapdíj + fogyasztás arányos díj emelés, ivóvíz- + csatorna szolgáltatási díj) számítani lehet,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a 1/2026. (I. 19.) EM rendelet szabályozza a Társaságoknál 2026. évben a Víziközmű-fejlesztési és Ellentételezési Alap működését a fejlesztési források felhasználási szabályait, a korábbi két évhez hasonlóan.</a:t>
            </a:r>
          </a:p>
          <a:p>
            <a:pPr lvl="2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1. sz. melléklet: </a:t>
            </a:r>
            <a:r>
              <a:rPr lang="hu-HU" i="1" dirty="0">
                <a:solidFill>
                  <a:schemeClr val="accent5">
                    <a:lumMod val="50000"/>
                  </a:schemeClr>
                </a:solidFill>
              </a:rPr>
              <a:t>Az Alapba történő befizetési kötelezettség és az Alapból járó ellentételezés mértéke (Állami támogatás: 129 736 </a:t>
            </a:r>
            <a:r>
              <a:rPr lang="hu-HU" i="1" dirty="0" err="1">
                <a:solidFill>
                  <a:schemeClr val="accent5">
                    <a:lumMod val="50000"/>
                  </a:schemeClr>
                </a:solidFill>
              </a:rPr>
              <a:t>eFt</a:t>
            </a:r>
            <a:r>
              <a:rPr lang="hu-HU" i="1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lvl="2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2. sz. melléklet: </a:t>
            </a:r>
            <a:r>
              <a:rPr lang="hu-HU" i="1" dirty="0">
                <a:solidFill>
                  <a:schemeClr val="accent5">
                    <a:lumMod val="50000"/>
                  </a:schemeClr>
                </a:solidFill>
              </a:rPr>
              <a:t>A víziközmű szolgáltató által elkülönítetten kezelt és kizárólag víziközművek fenntartására fordítható összeg 96 029 </a:t>
            </a:r>
            <a:r>
              <a:rPr lang="hu-HU" i="1" dirty="0" err="1">
                <a:solidFill>
                  <a:schemeClr val="accent5">
                    <a:lumMod val="50000"/>
                  </a:schemeClr>
                </a:solidFill>
              </a:rPr>
              <a:t>eFt</a:t>
            </a:r>
            <a:endParaRPr lang="hu-HU" i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sz="1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8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905069" y="2804159"/>
            <a:ext cx="98800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i="1" dirty="0">
                <a:latin typeface="Calibri" panose="020F0502020204030204" pitchFamily="34" charset="0"/>
                <a:ea typeface="Calibri" panose="020F0502020204030204" pitchFamily="34" charset="0"/>
              </a:rPr>
              <a:t>A szolgáltatott ivóvíz mennyisége 2014-2024. év között </a:t>
            </a:r>
            <a:r>
              <a:rPr lang="hu-HU" sz="1400" i="1" dirty="0">
                <a:latin typeface="Calibri" panose="020F0502020204030204" pitchFamily="34" charset="0"/>
                <a:ea typeface="Calibri" panose="020F0502020204030204" pitchFamily="34" charset="0"/>
              </a:rPr>
              <a:t>(forrás: KSH)</a:t>
            </a:r>
            <a:endParaRPr lang="hu-HU" sz="2400" dirty="0"/>
          </a:p>
        </p:txBody>
      </p:sp>
      <p:sp>
        <p:nvSpPr>
          <p:cNvPr id="7" name="Téglalap 6"/>
          <p:cNvSpPr/>
          <p:nvPr/>
        </p:nvSpPr>
        <p:spPr>
          <a:xfrm>
            <a:off x="839755" y="6094617"/>
            <a:ext cx="10478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i="1" dirty="0">
                <a:latin typeface="Calibri" panose="020F0502020204030204" pitchFamily="34" charset="0"/>
                <a:ea typeface="Calibri" panose="020F0502020204030204" pitchFamily="34" charset="0"/>
              </a:rPr>
              <a:t>Értékesített ivóvíz (m</a:t>
            </a:r>
            <a:r>
              <a:rPr lang="hu-HU" sz="2000" i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hu-HU" sz="2000" i="1" dirty="0">
                <a:latin typeface="Calibri" panose="020F0502020204030204" pitchFamily="34" charset="0"/>
                <a:ea typeface="Calibri" panose="020F0502020204030204" pitchFamily="34" charset="0"/>
              </a:rPr>
              <a:t>/év) mennyiségének megoszlása lakossági és nem lakossági fogyasztók között 2024. évben </a:t>
            </a:r>
            <a:r>
              <a:rPr lang="hu-HU" sz="1400" i="1" dirty="0">
                <a:latin typeface="Calibri" panose="020F0502020204030204" pitchFamily="34" charset="0"/>
                <a:ea typeface="Calibri" panose="020F0502020204030204" pitchFamily="34" charset="0"/>
              </a:rPr>
              <a:t>(forrás: MaVíz)</a:t>
            </a:r>
            <a:endParaRPr lang="hu-HU" sz="1400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B4EB755-5209-6D33-B65C-487C499AE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55" y="471340"/>
            <a:ext cx="10189605" cy="2332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A blue and black text&#10;&#10;AI-generated content may be incorrect.">
            <a:extLst>
              <a:ext uri="{FF2B5EF4-FFF2-40B4-BE49-F238E27FC236}">
                <a16:creationId xmlns:a16="http://schemas.microsoft.com/office/drawing/2014/main" id="{D1630744-3846-ACF2-4943-5A660A0D9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998" y="3429000"/>
            <a:ext cx="8936610" cy="247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42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CFDD2D-2490-72E9-A24B-895B447F8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EA1EDA-FFF4-1FC0-B557-6A71C8FD1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16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chemeClr val="accent5">
                    <a:lumMod val="50000"/>
                  </a:schemeClr>
                </a:solidFill>
              </a:rPr>
              <a:t>Ellentételezési Alap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27EA1E26-EA8E-2DC8-C527-87066F30A797}"/>
              </a:ext>
            </a:extLst>
          </p:cNvPr>
          <p:cNvSpPr txBox="1"/>
          <p:nvPr/>
        </p:nvSpPr>
        <p:spPr>
          <a:xfrm>
            <a:off x="681135" y="1431137"/>
            <a:ext cx="1151086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2025. 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é</a:t>
            </a:r>
            <a:r>
              <a:rPr lang="hu-H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vben az </a:t>
            </a:r>
            <a:r>
              <a:rPr lang="hu-H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elkülönítetten ke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zelendő összeg mértéke: 98 483 e Ft </a:t>
            </a:r>
          </a:p>
          <a:p>
            <a:r>
              <a:rPr lang="hu-H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EM rendelet 2. sz. melléklet</a:t>
            </a:r>
          </a:p>
          <a:p>
            <a:r>
              <a:rPr lang="hu-HU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(Állami támogatás 130 Mrd Ft, szolgáltatói befizetés: 18,4 Mrd Ft)</a:t>
            </a:r>
          </a:p>
          <a:p>
            <a:endParaRPr lang="hu-H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2025. 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é</a:t>
            </a:r>
            <a:r>
              <a:rPr lang="hu-H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vben az </a:t>
            </a:r>
            <a:r>
              <a:rPr lang="hu-H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elkülönítetten ke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zelendő összeg mértéke: 96 029  e Ft</a:t>
            </a:r>
          </a:p>
          <a:p>
            <a:r>
              <a:rPr lang="hu-H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EM rendelet 2. sz. melléklet</a:t>
            </a:r>
          </a:p>
          <a:p>
            <a:r>
              <a:rPr lang="hu-HU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(Állami támogatás 130 Mrd Ft, szolgáltatói befizetés: 3,9 Mrd Ft )</a:t>
            </a:r>
          </a:p>
          <a:p>
            <a:endParaRPr lang="hu-H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51F513B-E6F8-450C-429D-6F56D7850C07}"/>
              </a:ext>
            </a:extLst>
          </p:cNvPr>
          <p:cNvSpPr txBox="1"/>
          <p:nvPr/>
        </p:nvSpPr>
        <p:spPr>
          <a:xfrm>
            <a:off x="1084082" y="4553146"/>
            <a:ext cx="9587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>
                <a:latin typeface="Calibri" panose="020F0502020204030204" pitchFamily="34" charset="0"/>
                <a:ea typeface="Calibri" panose="020F0502020204030204" pitchFamily="34" charset="0"/>
              </a:rPr>
              <a:t>„</a:t>
            </a:r>
            <a:r>
              <a:rPr lang="hu-HU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2024.-ban közmű-rekonstrukcióra 31 válaszadó, összesen 29,2 Mrd Ft összegben költött</a:t>
            </a:r>
            <a:r>
              <a:rPr lang="hu-H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Ennek 62,5 %-át az ivóvíz-rendszerekre fordították.” (MaVíz Évkönyv)</a:t>
            </a:r>
            <a:endParaRPr lang="hu-HU" sz="2400" i="1" dirty="0"/>
          </a:p>
        </p:txBody>
      </p:sp>
    </p:spTree>
    <p:extLst>
      <p:ext uri="{BB962C8B-B14F-4D97-AF65-F5344CB8AC3E}">
        <p14:creationId xmlns:p14="http://schemas.microsoft.com/office/powerpoint/2010/main" val="1511095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BA9BEC-EA79-42A0-989D-556696D80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E90F2A7-822B-47F9-8910-871309532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7200" dirty="0">
                <a:solidFill>
                  <a:schemeClr val="accent5">
                    <a:lumMod val="50000"/>
                  </a:schemeClr>
                </a:solidFill>
              </a:rPr>
              <a:t>Köszönöm a megtisztelő figyelmet!</a:t>
            </a:r>
          </a:p>
        </p:txBody>
      </p:sp>
    </p:spTree>
    <p:extLst>
      <p:ext uri="{BB962C8B-B14F-4D97-AF65-F5344CB8AC3E}">
        <p14:creationId xmlns:p14="http://schemas.microsoft.com/office/powerpoint/2010/main" val="2537572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619967-9B23-7C1D-67A0-CCD72F764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4F3183-C636-AEC1-B67B-0E414695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chemeClr val="accent5">
                    <a:lumMod val="50000"/>
                  </a:schemeClr>
                </a:solidFill>
              </a:rPr>
              <a:t>Általános adatok, információk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C918C8B-5446-33DC-C6F2-A098FC5A7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824" y="2039814"/>
            <a:ext cx="10987976" cy="4250453"/>
          </a:xfrm>
        </p:spPr>
        <p:txBody>
          <a:bodyPr>
            <a:normAutofit/>
          </a:bodyPr>
          <a:lstStyle/>
          <a:p>
            <a:r>
              <a:rPr lang="hu-HU" sz="2600" dirty="0">
                <a:solidFill>
                  <a:schemeClr val="accent5">
                    <a:lumMod val="50000"/>
                  </a:schemeClr>
                </a:solidFill>
              </a:rPr>
              <a:t>2025-ben 34 engedélyes víziközmű szolgáltató Magyarországon</a:t>
            </a:r>
          </a:p>
          <a:p>
            <a:pPr lvl="1"/>
            <a:r>
              <a:rPr lang="hu-HU" sz="2200" i="1" dirty="0">
                <a:solidFill>
                  <a:schemeClr val="accent5">
                    <a:lumMod val="50000"/>
                  </a:schemeClr>
                </a:solidFill>
              </a:rPr>
              <a:t>16 vállalat többségi állami tulajdonban</a:t>
            </a:r>
          </a:p>
          <a:p>
            <a:pPr lvl="1"/>
            <a:r>
              <a:rPr lang="hu-HU" sz="2200" i="1" dirty="0">
                <a:solidFill>
                  <a:schemeClr val="accent5">
                    <a:lumMod val="50000"/>
                  </a:schemeClr>
                </a:solidFill>
              </a:rPr>
              <a:t>18 vállalat többségi önkormányzati tulajdonban</a:t>
            </a:r>
          </a:p>
          <a:p>
            <a:r>
              <a:rPr lang="hu-HU" sz="2600" i="1" dirty="0">
                <a:solidFill>
                  <a:schemeClr val="accent5">
                    <a:lumMod val="50000"/>
                  </a:schemeClr>
                </a:solidFill>
              </a:rPr>
              <a:t>Mind a 3 155 településen működik közüzemi ivóvíz hálózat</a:t>
            </a:r>
          </a:p>
          <a:p>
            <a:r>
              <a:rPr lang="hu-HU" sz="2600" i="1" dirty="0">
                <a:solidFill>
                  <a:schemeClr val="accent5">
                    <a:lumMod val="50000"/>
                  </a:schemeClr>
                </a:solidFill>
              </a:rPr>
              <a:t>2024. év végén még volt/van 931 db olyan település ahol nincs közműves szennyvízelvezetés és –tisztítás</a:t>
            </a:r>
            <a:endParaRPr lang="hu-HU" sz="1800" i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hu-HU" sz="2000" i="1" dirty="0">
                <a:solidFill>
                  <a:schemeClr val="accent5">
                    <a:lumMod val="50000"/>
                  </a:schemeClr>
                </a:solidFill>
              </a:rPr>
              <a:t>1 km ivóvízvezetékre jutó szennyvízcsatorna hossza: 792 m,</a:t>
            </a:r>
          </a:p>
          <a:p>
            <a:pPr lvl="1"/>
            <a:r>
              <a:rPr lang="hu-HU" sz="2000" i="1" dirty="0">
                <a:solidFill>
                  <a:schemeClr val="accent5">
                    <a:lumMod val="50000"/>
                  </a:schemeClr>
                </a:solidFill>
              </a:rPr>
              <a:t>bekapcsolt lakások arányának különbsége: 11,9 %.</a:t>
            </a:r>
          </a:p>
          <a:p>
            <a:r>
              <a:rPr lang="hu-HU" sz="2600" i="1" dirty="0">
                <a:solidFill>
                  <a:schemeClr val="accent5">
                    <a:lumMod val="50000"/>
                  </a:schemeClr>
                </a:solidFill>
              </a:rPr>
              <a:t>Egy főre jutó vízfelhasználás: 106,3 l/fő/év</a:t>
            </a:r>
          </a:p>
          <a:p>
            <a:pPr marL="0" lvl="1" indent="0">
              <a:lnSpc>
                <a:spcPct val="110000"/>
              </a:lnSpc>
              <a:spcBef>
                <a:spcPts val="1000"/>
              </a:spcBef>
              <a:buNone/>
            </a:pPr>
            <a:endParaRPr lang="hu-HU" sz="2200" i="1" dirty="0">
              <a:solidFill>
                <a:schemeClr val="accent5">
                  <a:lumMod val="50000"/>
                </a:schemeClr>
              </a:solidFill>
            </a:endParaRPr>
          </a:p>
          <a:p>
            <a:pPr marL="228600" lvl="1">
              <a:spcBef>
                <a:spcPts val="1000"/>
              </a:spcBef>
            </a:pPr>
            <a:endParaRPr lang="hu-H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66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419878" y="373224"/>
            <a:ext cx="10487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i="1" dirty="0">
                <a:latin typeface="Calibri" panose="020F0502020204030204" pitchFamily="34" charset="0"/>
                <a:ea typeface="Calibri" panose="020F0502020204030204" pitchFamily="34" charset="0"/>
              </a:rPr>
              <a:t>Közüzemi víztermelés alakulása Magyarországon</a:t>
            </a:r>
          </a:p>
          <a:p>
            <a:r>
              <a:rPr lang="hu-HU" sz="3600" i="1" dirty="0">
                <a:latin typeface="Calibri" panose="020F0502020204030204" pitchFamily="34" charset="0"/>
                <a:ea typeface="Calibri" panose="020F0502020204030204" pitchFamily="34" charset="0"/>
              </a:rPr>
              <a:t> 2014-2024. év között </a:t>
            </a:r>
            <a:r>
              <a:rPr lang="hu-HU" sz="1400" i="1" dirty="0">
                <a:latin typeface="Calibri" panose="020F0502020204030204" pitchFamily="34" charset="0"/>
                <a:ea typeface="Calibri" panose="020F0502020204030204" pitchFamily="34" charset="0"/>
              </a:rPr>
              <a:t>(Forrás: KSH)</a:t>
            </a:r>
            <a:endParaRPr lang="hu-HU" sz="2400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E6FFF772-30C2-8553-E305-A4C86FE04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5" y="2469514"/>
            <a:ext cx="10776988" cy="3633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377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71805" y="3462528"/>
            <a:ext cx="86794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i="1" dirty="0">
                <a:latin typeface="Calibri" panose="020F0502020204030204" pitchFamily="34" charset="0"/>
                <a:ea typeface="Calibri" panose="020F0502020204030204" pitchFamily="34" charset="0"/>
              </a:rPr>
              <a:t>Egy lakosra jutó havi vízfogyasztás alakulása 2014-2024 között</a:t>
            </a:r>
            <a:r>
              <a:rPr lang="hu-HU" sz="1400" i="1" dirty="0">
                <a:latin typeface="Calibri" panose="020F0502020204030204" pitchFamily="34" charset="0"/>
                <a:ea typeface="Calibri" panose="020F0502020204030204" pitchFamily="34" charset="0"/>
              </a:rPr>
              <a:t> (forrás: MaVíz)</a:t>
            </a:r>
            <a:endParaRPr lang="hu-HU" sz="1400" dirty="0"/>
          </a:p>
        </p:txBody>
      </p:sp>
      <p:sp>
        <p:nvSpPr>
          <p:cNvPr id="5" name="Téglalap 4"/>
          <p:cNvSpPr/>
          <p:nvPr/>
        </p:nvSpPr>
        <p:spPr>
          <a:xfrm>
            <a:off x="811763" y="6417944"/>
            <a:ext cx="10982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i="1" dirty="0">
                <a:latin typeface="Calibri" panose="020F0502020204030204" pitchFamily="34" charset="0"/>
              </a:rPr>
              <a:t>Egy lakossági felhasználási helyre jutó havi vízfogyasztás megoszlása a tagvállalatok között </a:t>
            </a:r>
            <a:r>
              <a:rPr lang="hu-HU" sz="1400" i="1" dirty="0">
                <a:latin typeface="Calibri" panose="020F0502020204030204" pitchFamily="34" charset="0"/>
                <a:ea typeface="Calibri" panose="020F0502020204030204" pitchFamily="34" charset="0"/>
              </a:rPr>
              <a:t>(forrás: </a:t>
            </a:r>
            <a:r>
              <a:rPr lang="hu-HU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MaVíz</a:t>
            </a:r>
            <a:r>
              <a:rPr lang="hu-HU" sz="1400" i="1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hu-HU" sz="2400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BBE94E7E-34BF-9B66-2F53-3E9C0B963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29" y="480767"/>
            <a:ext cx="9832927" cy="294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C04B2FDF-C12B-7410-ABED-6CD9BDFC44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29" y="4081805"/>
            <a:ext cx="9832927" cy="2295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35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09EB41-1519-4F20-A680-674DF7BF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24" y="1"/>
            <a:ext cx="10987976" cy="1690688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accent5">
                    <a:lumMod val="50000"/>
                  </a:schemeClr>
                </a:solidFill>
              </a:rPr>
              <a:t>Csőhálózataink állapota </a:t>
            </a:r>
            <a:r>
              <a:rPr lang="hu-HU" sz="3600" b="1" dirty="0">
                <a:solidFill>
                  <a:schemeClr val="accent5">
                    <a:lumMod val="50000"/>
                  </a:schemeClr>
                </a:solidFill>
              </a:rPr>
              <a:t>(2024-es adatok)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37ECB9-A77A-42E6-A8C5-B35581915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824" y="1207086"/>
            <a:ext cx="10515600" cy="3107716"/>
          </a:xfrm>
        </p:spPr>
        <p:txBody>
          <a:bodyPr>
            <a:normAutofit/>
          </a:bodyPr>
          <a:lstStyle/>
          <a:p>
            <a:r>
              <a:rPr lang="hu-HU" sz="2600" dirty="0">
                <a:solidFill>
                  <a:schemeClr val="accent5">
                    <a:lumMod val="50000"/>
                  </a:schemeClr>
                </a:solidFill>
              </a:rPr>
              <a:t>Ivóvíz gerincvezetékek és bekötések Magyarországon </a:t>
            </a:r>
            <a:r>
              <a:rPr lang="hu-HU" sz="2600" i="1" dirty="0">
                <a:solidFill>
                  <a:schemeClr val="accent5">
                    <a:lumMod val="50000"/>
                  </a:schemeClr>
                </a:solidFill>
              </a:rPr>
              <a:t>(94 249 km)</a:t>
            </a:r>
          </a:p>
          <a:p>
            <a:pPr lvl="1"/>
            <a:r>
              <a:rPr lang="hu-HU" sz="2200" i="1" dirty="0">
                <a:solidFill>
                  <a:schemeClr val="accent5">
                    <a:lumMod val="50000"/>
                  </a:schemeClr>
                </a:solidFill>
              </a:rPr>
              <a:t>Gerinc és távvezetékek 70 428 km  </a:t>
            </a:r>
          </a:p>
          <a:p>
            <a:pPr lvl="2"/>
            <a:r>
              <a:rPr lang="hu-HU" sz="1800" i="1" dirty="0">
                <a:solidFill>
                  <a:schemeClr val="accent5">
                    <a:lumMod val="50000"/>
                  </a:schemeClr>
                </a:solidFill>
              </a:rPr>
              <a:t>Anyaguk, koruk (az elosztó hálózat átlagos életkora:  51,8 év)</a:t>
            </a:r>
          </a:p>
          <a:p>
            <a:pPr lvl="2"/>
            <a:r>
              <a:rPr lang="hu-HU" sz="1800" i="1" dirty="0">
                <a:solidFill>
                  <a:schemeClr val="accent5">
                    <a:lumMod val="50000"/>
                  </a:schemeClr>
                </a:solidFill>
              </a:rPr>
              <a:t>Nyomásviszonyok, kapacitásuk, kivitelezés minősége, talajviszonyok</a:t>
            </a:r>
          </a:p>
          <a:p>
            <a:pPr lvl="2"/>
            <a:r>
              <a:rPr lang="hu-HU" sz="1800" i="1" dirty="0">
                <a:solidFill>
                  <a:schemeClr val="accent5">
                    <a:lumMod val="50000"/>
                  </a:schemeClr>
                </a:solidFill>
              </a:rPr>
              <a:t>Csőszálak kötései és a vezeték korrózió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hu-HU" sz="2200" i="1" dirty="0">
                <a:solidFill>
                  <a:schemeClr val="accent5">
                    <a:lumMod val="50000"/>
                  </a:schemeClr>
                </a:solidFill>
              </a:rPr>
              <a:t>Bekötések 23 821 km (3,7 millió db)</a:t>
            </a:r>
          </a:p>
          <a:p>
            <a:pPr lvl="2">
              <a:lnSpc>
                <a:spcPct val="100000"/>
              </a:lnSpc>
            </a:pPr>
            <a:r>
              <a:rPr lang="hu-HU" sz="1800" i="1" dirty="0">
                <a:solidFill>
                  <a:schemeClr val="accent5">
                    <a:lumMod val="50000"/>
                  </a:schemeClr>
                </a:solidFill>
              </a:rPr>
              <a:t>Vízminőségi problémák (Ólom)</a:t>
            </a:r>
          </a:p>
          <a:p>
            <a:pPr lvl="2">
              <a:lnSpc>
                <a:spcPct val="100000"/>
              </a:lnSpc>
            </a:pPr>
            <a:r>
              <a:rPr lang="hu-HU" sz="1800" i="1" dirty="0">
                <a:solidFill>
                  <a:schemeClr val="accent5">
                    <a:lumMod val="50000"/>
                  </a:schemeClr>
                </a:solidFill>
              </a:rPr>
              <a:t>Horganyzott acél problémái, talajtípusok-korróziós hatások</a:t>
            </a:r>
            <a:endParaRPr lang="hu-HU" sz="1800" i="1" dirty="0">
              <a:solidFill>
                <a:schemeClr val="accent5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pPr marL="0" lvl="1" indent="0">
              <a:lnSpc>
                <a:spcPct val="110000"/>
              </a:lnSpc>
              <a:spcBef>
                <a:spcPts val="1000"/>
              </a:spcBef>
              <a:buNone/>
            </a:pPr>
            <a:endParaRPr lang="hu-HU" sz="2200" i="1" dirty="0">
              <a:solidFill>
                <a:schemeClr val="accent5">
                  <a:lumMod val="50000"/>
                </a:schemeClr>
              </a:solidFill>
            </a:endParaRPr>
          </a:p>
          <a:p>
            <a:pPr marL="228600" lvl="1">
              <a:spcBef>
                <a:spcPts val="1000"/>
              </a:spcBef>
            </a:pPr>
            <a:endParaRPr lang="hu-H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9237ECB9-A77A-42E6-A8C5-B3558191555E}"/>
              </a:ext>
            </a:extLst>
          </p:cNvPr>
          <p:cNvSpPr txBox="1">
            <a:spLocks/>
          </p:cNvSpPr>
          <p:nvPr/>
        </p:nvSpPr>
        <p:spPr>
          <a:xfrm>
            <a:off x="365824" y="4163942"/>
            <a:ext cx="10515600" cy="2694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lnSpc>
                <a:spcPct val="110000"/>
              </a:lnSpc>
              <a:spcBef>
                <a:spcPts val="1000"/>
              </a:spcBef>
            </a:pPr>
            <a:r>
              <a:rPr lang="hu-HU" sz="2600" dirty="0">
                <a:solidFill>
                  <a:schemeClr val="accent5">
                    <a:lumMod val="50000"/>
                  </a:schemeClr>
                </a:solidFill>
              </a:rPr>
              <a:t>Szennyvízcsatorna hálózatok </a:t>
            </a:r>
            <a:r>
              <a:rPr lang="hu-HU" sz="2200" i="1" dirty="0">
                <a:solidFill>
                  <a:schemeClr val="accent5">
                    <a:lumMod val="50000"/>
                  </a:schemeClr>
                </a:solidFill>
              </a:rPr>
              <a:t>77 323 km (gerinc 71,3% + bekötés 28,7%), ebből 73 882 km elválasztott (93,8 %)</a:t>
            </a:r>
            <a:endParaRPr lang="hu-HU" sz="2600" dirty="0">
              <a:solidFill>
                <a:schemeClr val="accent5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pPr marL="685800" lvl="2">
              <a:lnSpc>
                <a:spcPct val="110000"/>
              </a:lnSpc>
              <a:spcBef>
                <a:spcPts val="1000"/>
              </a:spcBef>
            </a:pPr>
            <a:r>
              <a:rPr lang="hu-HU" sz="2200" i="1" dirty="0">
                <a:solidFill>
                  <a:schemeClr val="accent5">
                    <a:lumMod val="50000"/>
                  </a:schemeClr>
                </a:solidFill>
              </a:rPr>
              <a:t>Jóval fiatalabb mint az ivóvíz hálózat</a:t>
            </a:r>
          </a:p>
          <a:p>
            <a:pPr marL="685800" lvl="2">
              <a:lnSpc>
                <a:spcPct val="110000"/>
              </a:lnSpc>
              <a:spcBef>
                <a:spcPts val="1000"/>
              </a:spcBef>
            </a:pPr>
            <a:r>
              <a:rPr lang="hu-HU" sz="2200" i="1" dirty="0">
                <a:solidFill>
                  <a:schemeClr val="accent5">
                    <a:lumMod val="50000"/>
                  </a:schemeClr>
                </a:solidFill>
              </a:rPr>
              <a:t>Anyaga jórészt műanyag</a:t>
            </a:r>
          </a:p>
          <a:p>
            <a:pPr marL="685800" lvl="2">
              <a:lnSpc>
                <a:spcPct val="110000"/>
              </a:lnSpc>
              <a:spcBef>
                <a:spcPts val="1000"/>
              </a:spcBef>
            </a:pPr>
            <a:r>
              <a:rPr lang="hu-HU" sz="2200" i="1" dirty="0">
                <a:solidFill>
                  <a:schemeClr val="accent5">
                    <a:lumMod val="50000"/>
                  </a:schemeClr>
                </a:solidFill>
              </a:rPr>
              <a:t>Meghibásodások: akna és csőkapcsolat, korrozív közeg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</a:pPr>
            <a:endParaRPr lang="hu-HU" sz="2200" i="1" dirty="0">
              <a:solidFill>
                <a:schemeClr val="accent5">
                  <a:lumMod val="50000"/>
                </a:schemeClr>
              </a:solidFill>
            </a:endParaRPr>
          </a:p>
          <a:p>
            <a:pPr marL="228600" lvl="1">
              <a:spcBef>
                <a:spcPts val="1000"/>
              </a:spcBef>
            </a:pPr>
            <a:endParaRPr lang="hu-H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85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54564" y="261257"/>
            <a:ext cx="105622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dirty="0">
                <a:latin typeface="Calibri" panose="020F0502020204030204" pitchFamily="34" charset="0"/>
                <a:ea typeface="Calibri" panose="020F0502020204030204" pitchFamily="34" charset="0"/>
              </a:rPr>
              <a:t>Az elosztóhálózat anyag és kor szerinti összetétele </a:t>
            </a:r>
            <a:r>
              <a:rPr lang="hu-HU" sz="1400" i="1" dirty="0">
                <a:latin typeface="Calibri" panose="020F0502020204030204" pitchFamily="34" charset="0"/>
                <a:ea typeface="Calibri" panose="020F0502020204030204" pitchFamily="34" charset="0"/>
              </a:rPr>
              <a:t>(forrás: </a:t>
            </a:r>
            <a:r>
              <a:rPr lang="hu-HU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MaVíz</a:t>
            </a:r>
            <a:r>
              <a:rPr lang="hu-HU" sz="1400" i="1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hu-HU" sz="24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D6FC2D3-60EB-C483-DD40-4D020E1C4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5" y="1932495"/>
            <a:ext cx="11602256" cy="4020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35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FAC769-AC46-40C1-9EC3-D3389ECA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006F51"/>
                </a:solidFill>
              </a:rPr>
              <a:t>Csőhálózat életkora és a hibaszám alakulása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D778084-4CA6-48BB-A291-0FAEF6D2F1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980088"/>
              </p:ext>
            </p:extLst>
          </p:nvPr>
        </p:nvGraphicFramePr>
        <p:xfrm>
          <a:off x="755779" y="1412776"/>
          <a:ext cx="10263673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35D0A31C-A06D-45DB-AA4C-8E492F8F0AEF}"/>
              </a:ext>
            </a:extLst>
          </p:cNvPr>
          <p:cNvSpPr txBox="1"/>
          <p:nvPr/>
        </p:nvSpPr>
        <p:spPr>
          <a:xfrm>
            <a:off x="7781731" y="5989652"/>
            <a:ext cx="2058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Évek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5C684B3-CBFE-4E7C-B4AA-61A18B6B3B87}"/>
              </a:ext>
            </a:extLst>
          </p:cNvPr>
          <p:cNvSpPr txBox="1"/>
          <p:nvPr/>
        </p:nvSpPr>
        <p:spPr>
          <a:xfrm rot="16200000">
            <a:off x="-682690" y="3227525"/>
            <a:ext cx="2451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Hibaszám (db/év)</a:t>
            </a:r>
          </a:p>
        </p:txBody>
      </p:sp>
      <p:grpSp>
        <p:nvGrpSpPr>
          <p:cNvPr id="46" name="Csoportba foglalás 45">
            <a:extLst>
              <a:ext uri="{FF2B5EF4-FFF2-40B4-BE49-F238E27FC236}">
                <a16:creationId xmlns:a16="http://schemas.microsoft.com/office/drawing/2014/main" id="{EC74FF67-310E-42F4-8D23-216117D2B56D}"/>
              </a:ext>
            </a:extLst>
          </p:cNvPr>
          <p:cNvGrpSpPr/>
          <p:nvPr/>
        </p:nvGrpSpPr>
        <p:grpSpPr>
          <a:xfrm>
            <a:off x="2423592" y="1700808"/>
            <a:ext cx="3456384" cy="3672408"/>
            <a:chOff x="899592" y="1700808"/>
            <a:chExt cx="3456384" cy="3672408"/>
          </a:xfrm>
        </p:grpSpPr>
        <p:grpSp>
          <p:nvGrpSpPr>
            <p:cNvPr id="16" name="Csoportba foglalás 15">
              <a:extLst>
                <a:ext uri="{FF2B5EF4-FFF2-40B4-BE49-F238E27FC236}">
                  <a16:creationId xmlns:a16="http://schemas.microsoft.com/office/drawing/2014/main" id="{AFB5119F-455A-4A4D-8171-ED6C966EE97D}"/>
                </a:ext>
              </a:extLst>
            </p:cNvPr>
            <p:cNvGrpSpPr/>
            <p:nvPr/>
          </p:nvGrpSpPr>
          <p:grpSpPr>
            <a:xfrm>
              <a:off x="899592" y="4653136"/>
              <a:ext cx="432048" cy="720080"/>
              <a:chOff x="899592" y="4653136"/>
              <a:chExt cx="432048" cy="720080"/>
            </a:xfrm>
          </p:grpSpPr>
          <p:sp>
            <p:nvSpPr>
              <p:cNvPr id="8" name="Ellipszis 7">
                <a:extLst>
                  <a:ext uri="{FF2B5EF4-FFF2-40B4-BE49-F238E27FC236}">
                    <a16:creationId xmlns:a16="http://schemas.microsoft.com/office/drawing/2014/main" id="{5D10E664-029D-4634-8388-FDE052D5E465}"/>
                  </a:ext>
                </a:extLst>
              </p:cNvPr>
              <p:cNvSpPr/>
              <p:nvPr/>
            </p:nvSpPr>
            <p:spPr>
              <a:xfrm>
                <a:off x="899592" y="4653136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200" b="1" dirty="0"/>
                  <a:t>1.</a:t>
                </a:r>
              </a:p>
            </p:txBody>
          </p:sp>
          <p:cxnSp>
            <p:nvCxnSpPr>
              <p:cNvPr id="10" name="Egyenes összekötő nyíllal 9">
                <a:extLst>
                  <a:ext uri="{FF2B5EF4-FFF2-40B4-BE49-F238E27FC236}">
                    <a16:creationId xmlns:a16="http://schemas.microsoft.com/office/drawing/2014/main" id="{99D00F8A-3E88-45ED-8121-8AC6BAA791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5616" y="5085184"/>
                <a:ext cx="0" cy="2880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Ellipszis 29">
              <a:extLst>
                <a:ext uri="{FF2B5EF4-FFF2-40B4-BE49-F238E27FC236}">
                  <a16:creationId xmlns:a16="http://schemas.microsoft.com/office/drawing/2014/main" id="{9ADEC189-8594-4FE6-9AF9-B4F5250AAF29}"/>
                </a:ext>
              </a:extLst>
            </p:cNvPr>
            <p:cNvSpPr/>
            <p:nvPr/>
          </p:nvSpPr>
          <p:spPr>
            <a:xfrm>
              <a:off x="1051992" y="1700808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/>
                <a:t>1.</a:t>
              </a:r>
            </a:p>
          </p:txBody>
        </p:sp>
        <p:sp>
          <p:nvSpPr>
            <p:cNvPr id="42" name="Szövegdoboz 41">
              <a:extLst>
                <a:ext uri="{FF2B5EF4-FFF2-40B4-BE49-F238E27FC236}">
                  <a16:creationId xmlns:a16="http://schemas.microsoft.com/office/drawing/2014/main" id="{0B645258-5AB9-4A78-B7AA-F6E470C238A1}"/>
                </a:ext>
              </a:extLst>
            </p:cNvPr>
            <p:cNvSpPr txBox="1"/>
            <p:nvPr/>
          </p:nvSpPr>
          <p:spPr>
            <a:xfrm>
              <a:off x="1475656" y="1700808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/>
                <a:t>Gyerekkor</a:t>
              </a:r>
              <a:r>
                <a:rPr lang="hu-HU" dirty="0"/>
                <a:t> - Beágyazódás</a:t>
              </a:r>
            </a:p>
          </p:txBody>
        </p:sp>
      </p:grpSp>
      <p:grpSp>
        <p:nvGrpSpPr>
          <p:cNvPr id="47" name="Csoportba foglalás 46">
            <a:extLst>
              <a:ext uri="{FF2B5EF4-FFF2-40B4-BE49-F238E27FC236}">
                <a16:creationId xmlns:a16="http://schemas.microsoft.com/office/drawing/2014/main" id="{56B1A310-308B-4688-BC21-41C1A774FF0B}"/>
              </a:ext>
            </a:extLst>
          </p:cNvPr>
          <p:cNvGrpSpPr/>
          <p:nvPr/>
        </p:nvGrpSpPr>
        <p:grpSpPr>
          <a:xfrm>
            <a:off x="2567608" y="2348880"/>
            <a:ext cx="4896544" cy="3176736"/>
            <a:chOff x="1043608" y="2348880"/>
            <a:chExt cx="4896544" cy="3176736"/>
          </a:xfrm>
        </p:grpSpPr>
        <p:grpSp>
          <p:nvGrpSpPr>
            <p:cNvPr id="17" name="Csoportba foglalás 16">
              <a:extLst>
                <a:ext uri="{FF2B5EF4-FFF2-40B4-BE49-F238E27FC236}">
                  <a16:creationId xmlns:a16="http://schemas.microsoft.com/office/drawing/2014/main" id="{5971D3AE-95E9-47DE-B0BC-BCD807E5A0EF}"/>
                </a:ext>
              </a:extLst>
            </p:cNvPr>
            <p:cNvGrpSpPr/>
            <p:nvPr/>
          </p:nvGrpSpPr>
          <p:grpSpPr>
            <a:xfrm>
              <a:off x="2987824" y="4805536"/>
              <a:ext cx="432048" cy="720080"/>
              <a:chOff x="899592" y="4653136"/>
              <a:chExt cx="432048" cy="720080"/>
            </a:xfrm>
          </p:grpSpPr>
          <p:sp>
            <p:nvSpPr>
              <p:cNvPr id="18" name="Ellipszis 17">
                <a:extLst>
                  <a:ext uri="{FF2B5EF4-FFF2-40B4-BE49-F238E27FC236}">
                    <a16:creationId xmlns:a16="http://schemas.microsoft.com/office/drawing/2014/main" id="{BB42DE63-D8B3-4210-A69C-4B6DA79F6009}"/>
                  </a:ext>
                </a:extLst>
              </p:cNvPr>
              <p:cNvSpPr/>
              <p:nvPr/>
            </p:nvSpPr>
            <p:spPr>
              <a:xfrm>
                <a:off x="899592" y="4653136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200" b="1" dirty="0"/>
                  <a:t>2.</a:t>
                </a:r>
              </a:p>
            </p:txBody>
          </p:sp>
          <p:cxnSp>
            <p:nvCxnSpPr>
              <p:cNvPr id="19" name="Egyenes összekötő nyíllal 18">
                <a:extLst>
                  <a:ext uri="{FF2B5EF4-FFF2-40B4-BE49-F238E27FC236}">
                    <a16:creationId xmlns:a16="http://schemas.microsoft.com/office/drawing/2014/main" id="{F3B93A77-08E4-470C-A9DB-4B0AB3697E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5616" y="5085184"/>
                <a:ext cx="0" cy="2880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Ellipszis 32">
              <a:extLst>
                <a:ext uri="{FF2B5EF4-FFF2-40B4-BE49-F238E27FC236}">
                  <a16:creationId xmlns:a16="http://schemas.microsoft.com/office/drawing/2014/main" id="{53A7C79A-A0FB-4E7D-B0E0-B8E23BD70ED1}"/>
                </a:ext>
              </a:extLst>
            </p:cNvPr>
            <p:cNvSpPr/>
            <p:nvPr/>
          </p:nvSpPr>
          <p:spPr>
            <a:xfrm>
              <a:off x="1043608" y="2348880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/>
                <a:t>2.</a:t>
              </a:r>
            </a:p>
          </p:txBody>
        </p:sp>
        <p:sp>
          <p:nvSpPr>
            <p:cNvPr id="43" name="Szövegdoboz 42">
              <a:extLst>
                <a:ext uri="{FF2B5EF4-FFF2-40B4-BE49-F238E27FC236}">
                  <a16:creationId xmlns:a16="http://schemas.microsoft.com/office/drawing/2014/main" id="{AFDCCF84-0779-4D8F-B893-482DDB594166}"/>
                </a:ext>
              </a:extLst>
            </p:cNvPr>
            <p:cNvSpPr txBox="1"/>
            <p:nvPr/>
          </p:nvSpPr>
          <p:spPr>
            <a:xfrm>
              <a:off x="1475656" y="2348880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/>
                <a:t>Fiatalkor</a:t>
              </a:r>
              <a:r>
                <a:rPr lang="hu-HU" dirty="0"/>
                <a:t> – Hibamentes időszak</a:t>
              </a:r>
            </a:p>
          </p:txBody>
        </p:sp>
      </p:grpSp>
      <p:grpSp>
        <p:nvGrpSpPr>
          <p:cNvPr id="48" name="Csoportba foglalás 47">
            <a:extLst>
              <a:ext uri="{FF2B5EF4-FFF2-40B4-BE49-F238E27FC236}">
                <a16:creationId xmlns:a16="http://schemas.microsoft.com/office/drawing/2014/main" id="{730B8C06-F9F4-4733-A4EC-5560537F4704}"/>
              </a:ext>
            </a:extLst>
          </p:cNvPr>
          <p:cNvGrpSpPr/>
          <p:nvPr/>
        </p:nvGrpSpPr>
        <p:grpSpPr>
          <a:xfrm>
            <a:off x="2567608" y="3068960"/>
            <a:ext cx="4896544" cy="2232248"/>
            <a:chOff x="1043608" y="3068960"/>
            <a:chExt cx="4896544" cy="2232248"/>
          </a:xfrm>
        </p:grpSpPr>
        <p:grpSp>
          <p:nvGrpSpPr>
            <p:cNvPr id="20" name="Csoportba foglalás 19">
              <a:extLst>
                <a:ext uri="{FF2B5EF4-FFF2-40B4-BE49-F238E27FC236}">
                  <a16:creationId xmlns:a16="http://schemas.microsoft.com/office/drawing/2014/main" id="{EC4CCBCC-3220-451C-B7CC-DE2864C26B75}"/>
                </a:ext>
              </a:extLst>
            </p:cNvPr>
            <p:cNvGrpSpPr/>
            <p:nvPr/>
          </p:nvGrpSpPr>
          <p:grpSpPr>
            <a:xfrm>
              <a:off x="5364088" y="4509120"/>
              <a:ext cx="432048" cy="792088"/>
              <a:chOff x="899592" y="4581128"/>
              <a:chExt cx="432048" cy="792088"/>
            </a:xfrm>
          </p:grpSpPr>
          <p:sp>
            <p:nvSpPr>
              <p:cNvPr id="21" name="Ellipszis 20">
                <a:extLst>
                  <a:ext uri="{FF2B5EF4-FFF2-40B4-BE49-F238E27FC236}">
                    <a16:creationId xmlns:a16="http://schemas.microsoft.com/office/drawing/2014/main" id="{CD315261-769D-42FF-B4FA-7B7DC880F030}"/>
                  </a:ext>
                </a:extLst>
              </p:cNvPr>
              <p:cNvSpPr/>
              <p:nvPr/>
            </p:nvSpPr>
            <p:spPr>
              <a:xfrm>
                <a:off x="899592" y="4581128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200" b="1" dirty="0"/>
                  <a:t>3.</a:t>
                </a:r>
              </a:p>
            </p:txBody>
          </p:sp>
          <p:cxnSp>
            <p:nvCxnSpPr>
              <p:cNvPr id="22" name="Egyenes összekötő nyíllal 21">
                <a:extLst>
                  <a:ext uri="{FF2B5EF4-FFF2-40B4-BE49-F238E27FC236}">
                    <a16:creationId xmlns:a16="http://schemas.microsoft.com/office/drawing/2014/main" id="{4BD8E410-A87C-4F28-B7E6-527F096A83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5616" y="5013176"/>
                <a:ext cx="0" cy="36004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Ellipszis 35">
              <a:extLst>
                <a:ext uri="{FF2B5EF4-FFF2-40B4-BE49-F238E27FC236}">
                  <a16:creationId xmlns:a16="http://schemas.microsoft.com/office/drawing/2014/main" id="{C4C69668-F3F1-445F-8449-A5D118AF2D19}"/>
                </a:ext>
              </a:extLst>
            </p:cNvPr>
            <p:cNvSpPr/>
            <p:nvPr/>
          </p:nvSpPr>
          <p:spPr>
            <a:xfrm>
              <a:off x="1043608" y="3068960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/>
                <a:t>3.</a:t>
              </a:r>
            </a:p>
          </p:txBody>
        </p:sp>
        <p:sp>
          <p:nvSpPr>
            <p:cNvPr id="44" name="Szövegdoboz 43">
              <a:extLst>
                <a:ext uri="{FF2B5EF4-FFF2-40B4-BE49-F238E27FC236}">
                  <a16:creationId xmlns:a16="http://schemas.microsoft.com/office/drawing/2014/main" id="{AD417DBC-7B95-440F-96B5-D10D3344A2DC}"/>
                </a:ext>
              </a:extLst>
            </p:cNvPr>
            <p:cNvSpPr txBox="1"/>
            <p:nvPr/>
          </p:nvSpPr>
          <p:spPr>
            <a:xfrm>
              <a:off x="1475656" y="3068960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/>
                <a:t>Felnőttkor</a:t>
              </a:r>
              <a:r>
                <a:rPr lang="hu-HU" dirty="0"/>
                <a:t> – Szaporodó hibaszám- felújítás</a:t>
              </a:r>
            </a:p>
          </p:txBody>
        </p:sp>
      </p:grpSp>
      <p:grpSp>
        <p:nvGrpSpPr>
          <p:cNvPr id="49" name="Csoportba foglalás 48">
            <a:extLst>
              <a:ext uri="{FF2B5EF4-FFF2-40B4-BE49-F238E27FC236}">
                <a16:creationId xmlns:a16="http://schemas.microsoft.com/office/drawing/2014/main" id="{EF0668A1-A1DA-47B4-A2D7-535C931F022D}"/>
              </a:ext>
            </a:extLst>
          </p:cNvPr>
          <p:cNvGrpSpPr/>
          <p:nvPr/>
        </p:nvGrpSpPr>
        <p:grpSpPr>
          <a:xfrm>
            <a:off x="2567608" y="3140968"/>
            <a:ext cx="5741805" cy="1294403"/>
            <a:chOff x="1043608" y="3140968"/>
            <a:chExt cx="5741805" cy="1294403"/>
          </a:xfrm>
        </p:grpSpPr>
        <p:grpSp>
          <p:nvGrpSpPr>
            <p:cNvPr id="23" name="Csoportba foglalás 22">
              <a:extLst>
                <a:ext uri="{FF2B5EF4-FFF2-40B4-BE49-F238E27FC236}">
                  <a16:creationId xmlns:a16="http://schemas.microsoft.com/office/drawing/2014/main" id="{A8F68F9A-0AFF-4292-A089-F9B230B9AAC7}"/>
                </a:ext>
              </a:extLst>
            </p:cNvPr>
            <p:cNvGrpSpPr/>
            <p:nvPr/>
          </p:nvGrpSpPr>
          <p:grpSpPr>
            <a:xfrm>
              <a:off x="6353365" y="3140968"/>
              <a:ext cx="432048" cy="904468"/>
              <a:chOff x="1096781" y="4221088"/>
              <a:chExt cx="432048" cy="904468"/>
            </a:xfrm>
          </p:grpSpPr>
          <p:sp>
            <p:nvSpPr>
              <p:cNvPr id="24" name="Ellipszis 23">
                <a:extLst>
                  <a:ext uri="{FF2B5EF4-FFF2-40B4-BE49-F238E27FC236}">
                    <a16:creationId xmlns:a16="http://schemas.microsoft.com/office/drawing/2014/main" id="{E4F61BBE-9F94-4C0B-94C6-6BE89A3A9E8E}"/>
                  </a:ext>
                </a:extLst>
              </p:cNvPr>
              <p:cNvSpPr/>
              <p:nvPr/>
            </p:nvSpPr>
            <p:spPr>
              <a:xfrm>
                <a:off x="1096781" y="4221088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200" b="1" dirty="0"/>
                  <a:t>4.</a:t>
                </a:r>
              </a:p>
            </p:txBody>
          </p:sp>
          <p:cxnSp>
            <p:nvCxnSpPr>
              <p:cNvPr id="25" name="Egyenes összekötő nyíllal 24">
                <a:extLst>
                  <a:ext uri="{FF2B5EF4-FFF2-40B4-BE49-F238E27FC236}">
                    <a16:creationId xmlns:a16="http://schemas.microsoft.com/office/drawing/2014/main" id="{842A2477-4C5B-4B8E-8F6A-3BCE14431D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1640" y="4653136"/>
                <a:ext cx="144016" cy="4724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Ellipszis 38">
              <a:extLst>
                <a:ext uri="{FF2B5EF4-FFF2-40B4-BE49-F238E27FC236}">
                  <a16:creationId xmlns:a16="http://schemas.microsoft.com/office/drawing/2014/main" id="{E013DF52-ABD3-4EDC-9741-8E8F24D5D1D1}"/>
                </a:ext>
              </a:extLst>
            </p:cNvPr>
            <p:cNvSpPr/>
            <p:nvPr/>
          </p:nvSpPr>
          <p:spPr>
            <a:xfrm>
              <a:off x="1043608" y="3748668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/>
                <a:t>4.</a:t>
              </a:r>
            </a:p>
          </p:txBody>
        </p:sp>
        <p:sp>
          <p:nvSpPr>
            <p:cNvPr id="45" name="Szövegdoboz 44">
              <a:extLst>
                <a:ext uri="{FF2B5EF4-FFF2-40B4-BE49-F238E27FC236}">
                  <a16:creationId xmlns:a16="http://schemas.microsoft.com/office/drawing/2014/main" id="{94F038D7-D483-484B-8A8C-2E7DEE8D7F55}"/>
                </a:ext>
              </a:extLst>
            </p:cNvPr>
            <p:cNvSpPr txBox="1"/>
            <p:nvPr/>
          </p:nvSpPr>
          <p:spPr>
            <a:xfrm>
              <a:off x="1475656" y="3789040"/>
              <a:ext cx="4896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/>
                <a:t>Öregkor</a:t>
              </a:r>
              <a:r>
                <a:rPr lang="hu-HU" dirty="0"/>
                <a:t> – Tönkremeneteli időszak – rekonstrukció</a:t>
              </a:r>
            </a:p>
            <a:p>
              <a:r>
                <a:rPr lang="hu-HU" dirty="0"/>
                <a:t>                                                                     csőcsere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987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09EB41-1519-4F20-A680-674DF7BF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6" y="365125"/>
            <a:ext cx="10757636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>
                <a:solidFill>
                  <a:schemeClr val="accent5">
                    <a:lumMod val="50000"/>
                  </a:schemeClr>
                </a:solidFill>
              </a:rPr>
              <a:t>A meghibásodások és az ivóvíz hálózat állapota </a:t>
            </a:r>
            <a:r>
              <a:rPr lang="hu-HU" sz="1400" i="1" dirty="0">
                <a:latin typeface="Calibri" panose="020F0502020204030204" pitchFamily="34" charset="0"/>
                <a:ea typeface="Calibri" panose="020F0502020204030204" pitchFamily="34" charset="0"/>
              </a:rPr>
              <a:t>(forrás: MaVíz)</a:t>
            </a:r>
            <a:endParaRPr lang="hu-H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37ECB9-A77A-42E6-A8C5-B35581915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sz="1800" i="1" dirty="0">
              <a:solidFill>
                <a:schemeClr val="accent5">
                  <a:lumMod val="50000"/>
                </a:schemeClr>
              </a:solidFill>
            </a:endParaRPr>
          </a:p>
          <a:p>
            <a:pPr marL="228600" lvl="1">
              <a:spcBef>
                <a:spcPts val="1000"/>
              </a:spcBef>
            </a:pPr>
            <a:endParaRPr lang="hu-H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D62BA9A-EFFC-B18C-BCA3-389693EB2058}"/>
              </a:ext>
            </a:extLst>
          </p:cNvPr>
          <p:cNvSpPr txBox="1"/>
          <p:nvPr/>
        </p:nvSpPr>
        <p:spPr>
          <a:xfrm>
            <a:off x="502298" y="5661878"/>
            <a:ext cx="11187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A hálózat hossza évről évre minimálisan, de növekszik</a:t>
            </a:r>
            <a:endParaRPr lang="hu-HU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1750"/>
            <a:r>
              <a:rPr lang="hu-HU" sz="1600" dirty="0">
                <a:latin typeface="Calibri" panose="020F0502020204030204" pitchFamily="34" charset="0"/>
              </a:rPr>
              <a:t>- Az utóbbi 10 év alatt jelentősen megnőtt a hibaszám. </a:t>
            </a:r>
          </a:p>
          <a:p>
            <a:pPr marL="31750"/>
            <a:r>
              <a:rPr lang="hu-HU" sz="2000" dirty="0">
                <a:latin typeface="Calibri" panose="020F0502020204030204" pitchFamily="34" charset="0"/>
              </a:rPr>
              <a:t>- </a:t>
            </a:r>
            <a:r>
              <a:rPr lang="hu-HU" sz="2000" b="1" dirty="0">
                <a:latin typeface="Calibri" panose="020F0502020204030204" pitchFamily="34" charset="0"/>
              </a:rPr>
              <a:t>A hálózatra vetített megújulási arány 2024-ben 0,19%, összesen 131 km (2025. tervezett: 168 km, várható: 150 km)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6C974D3-123B-8644-1F01-542E75834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67" y="2149311"/>
            <a:ext cx="10257565" cy="2978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1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61256" y="0"/>
            <a:ext cx="10888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40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A csatornahálózat anyag és kor szerinti összetétele a MaVíz tagszervezetek esetében </a:t>
            </a:r>
            <a:r>
              <a:rPr lang="hu-HU" sz="2400" i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(forrás: MaVíz)</a:t>
            </a:r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56712364-5C16-18E5-8890-8C865BA173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48" y="2427922"/>
            <a:ext cx="11783604" cy="4095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7612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3338</TotalTime>
  <Words>972</Words>
  <Application>Microsoft Office PowerPoint</Application>
  <PresentationFormat>Szélesvásznú</PresentationFormat>
  <Paragraphs>130</Paragraphs>
  <Slides>18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Office-téma</vt:lpstr>
      <vt:lpstr>Csőhálózati rekonstrukciós tapasztalatok – tervezések, építések és felújítások a gyakorlatban</vt:lpstr>
      <vt:lpstr>Általános adatok, információk</vt:lpstr>
      <vt:lpstr>PowerPoint-bemutató</vt:lpstr>
      <vt:lpstr>PowerPoint-bemutató</vt:lpstr>
      <vt:lpstr>Csőhálózataink állapota (2024-es adatok)</vt:lpstr>
      <vt:lpstr>PowerPoint-bemutató</vt:lpstr>
      <vt:lpstr>Csőhálózat életkora és a hibaszám alakulása</vt:lpstr>
      <vt:lpstr>A meghibásodások és az ivóvíz hálózat állapota (forrás: MaVíz)</vt:lpstr>
      <vt:lpstr>PowerPoint-bemutató</vt:lpstr>
      <vt:lpstr>PowerPoint-bemutató</vt:lpstr>
      <vt:lpstr>PowerPoint-bemutató</vt:lpstr>
      <vt:lpstr>Egyéb hatások, változások – amik nem segítenek…. – ivóvíz és szennyvíz csatorna hálózaton</vt:lpstr>
      <vt:lpstr>Kitakarás nélküli technológia alkalmazásának előnyei a jelenlegi körülmények között</vt:lpstr>
      <vt:lpstr>Kitakarás nélküli technológiák alkalmazásával kapcsolatos üzemeltetői tapasztalatok</vt:lpstr>
      <vt:lpstr>Rekonstrukció finanszírozási lehetőségei</vt:lpstr>
      <vt:lpstr>PowerPoint-bemutató</vt:lpstr>
      <vt:lpstr>Ellentételezési Alap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Tary Dávid</dc:creator>
  <cp:lastModifiedBy>Radács Attila</cp:lastModifiedBy>
  <cp:revision>61</cp:revision>
  <dcterms:created xsi:type="dcterms:W3CDTF">2020-11-23T09:22:34Z</dcterms:created>
  <dcterms:modified xsi:type="dcterms:W3CDTF">2026-01-26T07:24:47Z</dcterms:modified>
</cp:coreProperties>
</file>